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5"/>
  </p:handoutMasterIdLst>
  <p:sldIdLst>
    <p:sldId id="315" r:id="rId2"/>
    <p:sldId id="316" r:id="rId3"/>
    <p:sldId id="389" r:id="rId4"/>
    <p:sldId id="391" r:id="rId5"/>
    <p:sldId id="390" r:id="rId6"/>
    <p:sldId id="330" r:id="rId7"/>
    <p:sldId id="354" r:id="rId8"/>
    <p:sldId id="353" r:id="rId9"/>
    <p:sldId id="355" r:id="rId10"/>
    <p:sldId id="356" r:id="rId11"/>
    <p:sldId id="357" r:id="rId12"/>
    <p:sldId id="392" r:id="rId13"/>
    <p:sldId id="359" r:id="rId14"/>
    <p:sldId id="358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8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94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93" r:id="rId4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nai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16/12/2013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Importante em Java cada classe pode ter </a:t>
            </a:r>
            <a:r>
              <a:rPr lang="pt-BR" b="1" dirty="0" smtClean="0"/>
              <a:t>apenas uma superclasse </a:t>
            </a:r>
            <a:r>
              <a:rPr lang="pt-BR" dirty="0" smtClean="0"/>
              <a:t>e não é possível definir uma que estenda duas outras.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Java implementa somente herança simples, o que significa que podemos estender somente uma classe.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  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39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UML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0842" y="1600200"/>
            <a:ext cx="6045958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herança é representada na UML da seguinte forma.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Com uma seta contínua indicamos que a classe Pessoa estende a classe </a:t>
            </a:r>
            <a:r>
              <a:rPr lang="pt-BR" dirty="0" err="1" smtClean="0"/>
              <a:t>Object</a:t>
            </a:r>
            <a:r>
              <a:rPr lang="pt-BR" dirty="0" smtClean="0"/>
              <a:t> herdando todos os seus métodos e tributos.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>
              <a:latin typeface="Courier"/>
              <a:cs typeface="Courie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1446" y="2169994"/>
            <a:ext cx="1665027" cy="750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Object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641446" y="3878239"/>
            <a:ext cx="1665027" cy="750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Pessoa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1473959" y="2920621"/>
            <a:ext cx="0" cy="957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6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Herança múltipla outras linguagens</a:t>
            </a:r>
            <a:endParaRPr lang="pt-BR" dirty="0"/>
          </a:p>
        </p:txBody>
      </p:sp>
      <p:pic>
        <p:nvPicPr>
          <p:cNvPr id="1026" name="Picture 2" descr="http://upload.wikimedia.org/wikipedia/commons/thumb/8/8e/Diamond_inheritance.svg/220px-Diamond_inheritanc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774" y="1662835"/>
            <a:ext cx="2878572" cy="4317858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512629" y="2909402"/>
            <a:ext cx="3920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é possível em Java com classes</a:t>
            </a:r>
          </a:p>
          <a:p>
            <a:endParaRPr lang="pt-BR" dirty="0" smtClean="0"/>
          </a:p>
          <a:p>
            <a:r>
              <a:rPr lang="pt-BR" dirty="0" smtClean="0"/>
              <a:t>Cuidado com essa abordagem pois se </a:t>
            </a:r>
          </a:p>
          <a:p>
            <a:r>
              <a:rPr lang="pt-BR" dirty="0" smtClean="0"/>
              <a:t>B e C tiverem o mesmo método como</a:t>
            </a:r>
          </a:p>
          <a:p>
            <a:r>
              <a:rPr lang="pt-BR" dirty="0" smtClean="0"/>
              <a:t>D poderá saber qual método chamar se</a:t>
            </a:r>
          </a:p>
          <a:p>
            <a:r>
              <a:rPr lang="pt-BR" dirty="0" smtClean="0"/>
              <a:t>você usar a chamada da herança.</a:t>
            </a:r>
          </a:p>
          <a:p>
            <a:r>
              <a:rPr lang="pt-BR" dirty="0" smtClean="0"/>
              <a:t>(BEZERRA, 2007, p. 258).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public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class</a:t>
            </a:r>
            <a:r>
              <a:rPr lang="pt-BR" dirty="0" smtClean="0">
                <a:latin typeface="Courier"/>
                <a:cs typeface="Courier"/>
              </a:rPr>
              <a:t> Calculadora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soma(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d1, 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d2){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smtClean="0">
                <a:latin typeface="Courier"/>
                <a:cs typeface="Courier"/>
              </a:rPr>
              <a:t>		</a:t>
            </a:r>
            <a:r>
              <a:rPr lang="pt-BR" dirty="0" err="1" smtClean="0">
                <a:latin typeface="Courier"/>
                <a:cs typeface="Courier"/>
              </a:rPr>
              <a:t>return</a:t>
            </a:r>
            <a:r>
              <a:rPr lang="pt-BR" dirty="0" smtClean="0">
                <a:latin typeface="Courier"/>
                <a:cs typeface="Courier"/>
              </a:rPr>
              <a:t> d1 + d2;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public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class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CalculadoraPlus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extends</a:t>
            </a:r>
            <a:r>
              <a:rPr lang="pt-BR" dirty="0" smtClean="0">
                <a:latin typeface="Courier"/>
                <a:cs typeface="Courier"/>
              </a:rPr>
              <a:t> Calculadora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multiplicacao</a:t>
            </a:r>
            <a:r>
              <a:rPr lang="pt-BR" dirty="0" smtClean="0">
                <a:latin typeface="Courier"/>
                <a:cs typeface="Courier"/>
              </a:rPr>
              <a:t>(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d1, 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d2)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return</a:t>
            </a:r>
            <a:r>
              <a:rPr lang="pt-BR" dirty="0" smtClean="0">
                <a:latin typeface="Courier"/>
                <a:cs typeface="Courier"/>
              </a:rPr>
              <a:t> d1 * d2;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}</a:t>
            </a:r>
            <a:r>
              <a:rPr lang="pt-BR" dirty="0" smtClean="0">
                <a:latin typeface="Courier"/>
                <a:cs typeface="Courier"/>
              </a:rPr>
              <a:t>  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Vejamos um exemplo da utilização de herança definimos a classe Calculadora, que tem apenas um método definido: o método soma. Criamos também a classe </a:t>
            </a:r>
            <a:r>
              <a:rPr lang="pt-BR" dirty="0" err="1" smtClean="0"/>
              <a:t>CalculadoraPlus</a:t>
            </a:r>
            <a:r>
              <a:rPr lang="pt-BR" dirty="0" smtClean="0"/>
              <a:t>, que estende a classe Calculadora herdando o método soma, e define um método adicional multiplicação.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  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6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>
                <a:latin typeface="Courier"/>
                <a:cs typeface="Courier"/>
              </a:rPr>
              <a:t>public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class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TesteHerança</a:t>
            </a:r>
            <a:r>
              <a:rPr lang="pt-BR" dirty="0" smtClean="0">
                <a:latin typeface="Courier"/>
                <a:cs typeface="Courier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public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static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void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main</a:t>
            </a:r>
            <a:r>
              <a:rPr lang="pt-BR" dirty="0" smtClean="0">
                <a:latin typeface="Courier"/>
                <a:cs typeface="Courier"/>
              </a:rPr>
              <a:t>(</a:t>
            </a:r>
            <a:r>
              <a:rPr lang="pt-BR" dirty="0" err="1" smtClean="0">
                <a:latin typeface="Courier"/>
                <a:cs typeface="Courier"/>
              </a:rPr>
              <a:t>String</a:t>
            </a:r>
            <a:r>
              <a:rPr lang="pt-BR" dirty="0" smtClean="0">
                <a:latin typeface="Courier"/>
                <a:cs typeface="Courier"/>
              </a:rPr>
              <a:t>[] </a:t>
            </a:r>
            <a:r>
              <a:rPr lang="pt-BR" dirty="0" err="1" smtClean="0">
                <a:latin typeface="Courier"/>
                <a:cs typeface="Courier"/>
              </a:rPr>
              <a:t>args</a:t>
            </a:r>
            <a:r>
              <a:rPr lang="pt-BR" dirty="0" smtClean="0">
                <a:latin typeface="Courier"/>
                <a:cs typeface="Courier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Calculadora c = new Calculadora();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int</a:t>
            </a:r>
            <a:r>
              <a:rPr lang="pt-BR" dirty="0" smtClean="0">
                <a:latin typeface="Courier"/>
                <a:cs typeface="Courier"/>
              </a:rPr>
              <a:t> i = </a:t>
            </a:r>
            <a:r>
              <a:rPr lang="pt-BR" dirty="0" err="1" smtClean="0">
                <a:latin typeface="Courier"/>
                <a:cs typeface="Courier"/>
              </a:rPr>
              <a:t>c.soma</a:t>
            </a:r>
            <a:r>
              <a:rPr lang="pt-BR" dirty="0" smtClean="0">
                <a:latin typeface="Courier"/>
                <a:cs typeface="Courier"/>
              </a:rPr>
              <a:t>(10,10);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System.out.println</a:t>
            </a:r>
            <a:r>
              <a:rPr lang="pt-BR" dirty="0" smtClean="0">
                <a:latin typeface="Courier"/>
                <a:cs typeface="Courier"/>
              </a:rPr>
              <a:t>(i);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CalculadoraPlus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 err="1" smtClean="0">
                <a:latin typeface="Courier"/>
                <a:cs typeface="Courier"/>
              </a:rPr>
              <a:t>cp</a:t>
            </a:r>
            <a:r>
              <a:rPr lang="pt-BR" dirty="0" smtClean="0">
                <a:latin typeface="Courier"/>
                <a:cs typeface="Courier"/>
              </a:rPr>
              <a:t> = new </a:t>
            </a:r>
            <a:r>
              <a:rPr lang="pt-BR" dirty="0" err="1" smtClean="0">
                <a:latin typeface="Courier"/>
                <a:cs typeface="Courier"/>
              </a:rPr>
              <a:t>CalculadoraPlus</a:t>
            </a:r>
            <a:r>
              <a:rPr lang="pt-BR" dirty="0" smtClean="0">
                <a:latin typeface="Courier"/>
                <a:cs typeface="Courier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i = </a:t>
            </a:r>
            <a:r>
              <a:rPr lang="pt-BR" dirty="0" err="1" smtClean="0">
                <a:latin typeface="Courier"/>
                <a:cs typeface="Courier"/>
              </a:rPr>
              <a:t>cp.soma</a:t>
            </a:r>
            <a:r>
              <a:rPr lang="pt-BR" dirty="0" smtClean="0">
                <a:latin typeface="Courier"/>
                <a:cs typeface="Courier"/>
              </a:rPr>
              <a:t>(10,20);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	</a:t>
            </a:r>
            <a:r>
              <a:rPr lang="pt-BR" dirty="0" err="1">
                <a:latin typeface="Courier"/>
                <a:cs typeface="Courier"/>
              </a:rPr>
              <a:t>System.out.println</a:t>
            </a:r>
            <a:r>
              <a:rPr lang="pt-BR" dirty="0">
                <a:latin typeface="Courier"/>
                <a:cs typeface="Courier"/>
              </a:rPr>
              <a:t>(i</a:t>
            </a:r>
            <a:r>
              <a:rPr lang="pt-BR" dirty="0" smtClean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dirty="0" smtClean="0">
                <a:latin typeface="Courier"/>
                <a:cs typeface="Courier"/>
              </a:rPr>
              <a:t>	</a:t>
            </a:r>
            <a:r>
              <a:rPr lang="pt-BR" dirty="0" err="1" smtClean="0">
                <a:latin typeface="Courier"/>
                <a:cs typeface="Courier"/>
              </a:rPr>
              <a:t>double</a:t>
            </a:r>
            <a:r>
              <a:rPr lang="pt-BR" dirty="0" smtClean="0">
                <a:latin typeface="Courier"/>
                <a:cs typeface="Courier"/>
              </a:rPr>
              <a:t> r = </a:t>
            </a:r>
            <a:r>
              <a:rPr lang="pt-BR" dirty="0" err="1" smtClean="0">
                <a:latin typeface="Courier"/>
                <a:cs typeface="Courier"/>
              </a:rPr>
              <a:t>cp.multiplicacao</a:t>
            </a:r>
            <a:r>
              <a:rPr lang="pt-BR" dirty="0" smtClean="0">
                <a:latin typeface="Courier"/>
                <a:cs typeface="Courier"/>
              </a:rPr>
              <a:t>(10,10);</a:t>
            </a:r>
            <a:endParaRPr lang="pt-BR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}  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97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26156" y="887511"/>
            <a:ext cx="3860643" cy="57349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dirty="0" smtClean="0"/>
              <a:t>Vamos analisar a classe Pessoa com atributos, métodos de acesso getters e ser e construtores defult. vamos estende-la criando a classe Funcionario, que é uma especialização de Pessoa adicionado apenas atributos especificos de Funcionario.</a:t>
            </a:r>
            <a:endParaRPr lang="fi-FI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6" t="6747" r="3204" b="4033"/>
          <a:stretch/>
        </p:blipFill>
        <p:spPr bwMode="auto">
          <a:xfrm>
            <a:off x="457200" y="1555844"/>
            <a:ext cx="4223982" cy="418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2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Importante lembrar que: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fi-FI" b="1" dirty="0" smtClean="0"/>
              <a:t> Um</a:t>
            </a:r>
            <a:r>
              <a:rPr lang="fi-FI" dirty="0" smtClean="0"/>
              <a:t>  Funcionario é </a:t>
            </a:r>
            <a:r>
              <a:rPr lang="fi-FI" b="1" dirty="0" smtClean="0"/>
              <a:t>UMA</a:t>
            </a:r>
            <a:r>
              <a:rPr lang="fi-FI" dirty="0" smtClean="0"/>
              <a:t> Pessoa;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</a:pPr>
            <a:r>
              <a:rPr lang="fi-FI" b="1" dirty="0" smtClean="0"/>
              <a:t> Uma</a:t>
            </a:r>
            <a:r>
              <a:rPr lang="fi-FI" dirty="0" smtClean="0"/>
              <a:t> Pessoa é </a:t>
            </a:r>
            <a:r>
              <a:rPr lang="fi-FI" b="1" dirty="0" smtClean="0"/>
              <a:t>UM</a:t>
            </a:r>
            <a:r>
              <a:rPr lang="fi-FI" dirty="0" smtClean="0"/>
              <a:t> Object;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(SIERRA, 2006, p. 52 - 55).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22070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Visualizar os exemplos de uso de Herança.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Com as classes Pessoa, Funcionario e Endereco</a:t>
            </a:r>
            <a:r>
              <a:rPr lang="fi-FI" dirty="0" smtClean="0">
                <a:latin typeface="Courier"/>
                <a:cs typeface="Courier"/>
              </a:rPr>
              <a:t>.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54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 Modelagem com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Crie três exemplos de utilização de herança.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Procure exemplos práticos e implementáveis, evite classes de lugar-comum (animal, computador, plantas).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mtClean="0"/>
              <a:t>Molde as classes ou codifique.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24785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Relacionamento entre classes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</a:t>
            </a:r>
            <a:r>
              <a:rPr lang="pt-BR" dirty="0" err="1" smtClean="0"/>
              <a:t>Todeschini</a:t>
            </a:r>
            <a:r>
              <a:rPr lang="pt-BR" dirty="0" smtClean="0"/>
              <a:t>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 </a:t>
            </a:r>
            <a:r>
              <a:rPr lang="pt-BR" dirty="0" err="1" smtClean="0"/>
              <a:t>private</a:t>
            </a:r>
            <a:r>
              <a:rPr lang="pt-BR" dirty="0" smtClean="0"/>
              <a:t> (herança)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Métodos ou atributos </a:t>
            </a:r>
            <a:r>
              <a:rPr lang="fi-FI" b="1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fi-FI" dirty="0" smtClean="0"/>
              <a:t> não podem ser acessados diretamente, mas somente via </a:t>
            </a:r>
            <a:r>
              <a:rPr lang="fi-FI" b="1" dirty="0" smtClean="0"/>
              <a:t>getts</a:t>
            </a:r>
            <a:r>
              <a:rPr lang="fi-FI" dirty="0" smtClean="0"/>
              <a:t> e </a:t>
            </a:r>
            <a:r>
              <a:rPr lang="fi-FI" b="1" dirty="0" smtClean="0"/>
              <a:t>setters. </a:t>
            </a:r>
            <a:r>
              <a:rPr lang="fi-FI" dirty="0" smtClean="0"/>
              <a:t>(SIERRA, 2006, p. 15).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1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 </a:t>
            </a:r>
            <a:r>
              <a:rPr lang="pt-BR" dirty="0" err="1" smtClean="0"/>
              <a:t>protected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92376"/>
            <a:ext cx="8229600" cy="473133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800" dirty="0" smtClean="0"/>
              <a:t>Em determinadas situações é interessante que alguns atributos disponiveis para as classes filhas. Nestas condições, podemos utilizar o modificador 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pt-BR" dirty="0" smtClean="0"/>
              <a:t> em atributos ou métodos.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Se alterarmos os atributos da classe Pessoa fazendo que seus atributos sejam declarados com o modificador 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pt-BR" dirty="0" smtClean="0"/>
              <a:t>, ao invés de 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pt-BR" dirty="0" smtClean="0"/>
              <a:t>, permitindo assim que sejam acessado a partir da classe que estender a classe Pessoa. (SIERRA, 2006, p. 20 - 23).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32171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 </a:t>
            </a:r>
            <a:r>
              <a:rPr lang="pt-BR" dirty="0" err="1" smtClean="0"/>
              <a:t>protected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765" y="1433941"/>
            <a:ext cx="7977116" cy="12368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representação em UML de </a:t>
            </a:r>
            <a:r>
              <a:rPr lang="pt-BR" b="1" dirty="0" err="1" smtClean="0">
                <a:solidFill>
                  <a:schemeClr val="accent2">
                    <a:lumMod val="75000"/>
                  </a:schemeClr>
                </a:solidFill>
              </a:rPr>
              <a:t>protected</a:t>
            </a:r>
            <a:r>
              <a:rPr lang="pt-BR" dirty="0" smtClean="0"/>
              <a:t> é um #</a:t>
            </a:r>
            <a:endParaRPr lang="fi-FI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241988" y="3109959"/>
            <a:ext cx="60050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43" t="11160" r="8050" b="5105"/>
          <a:stretch/>
        </p:blipFill>
        <p:spPr bwMode="auto">
          <a:xfrm>
            <a:off x="3022606" y="1949449"/>
            <a:ext cx="3392054" cy="399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7800" y="5787452"/>
            <a:ext cx="8508999" cy="83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representação em UML de </a:t>
            </a:r>
            <a:r>
              <a:rPr kumimoji="0" lang="pt-B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kumimoji="0" lang="pt-B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é um –</a:t>
            </a:r>
          </a:p>
        </p:txBody>
      </p:sp>
    </p:spTree>
    <p:extLst>
      <p:ext uri="{BB962C8B-B14F-4D97-AF65-F5344CB8AC3E}">
        <p14:creationId xmlns="" xmlns:p14="http://schemas.microsoft.com/office/powerpoint/2010/main" val="2221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 implícita </a:t>
            </a:r>
            <a:r>
              <a:rPr lang="pt-BR" dirty="0" err="1" smtClean="0"/>
              <a:t>super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490" y="1323100"/>
            <a:ext cx="8229600" cy="504999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Para referenciarmos os atributos e métodos da classe (ou superclasse) utilizamos a refêrencia implícita </a:t>
            </a:r>
            <a:r>
              <a:rPr lang="fi-FI" b="1" dirty="0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fi-FI" dirty="0" smtClean="0"/>
              <a:t>. Está referência é a analogia a referência </a:t>
            </a:r>
            <a:r>
              <a:rPr lang="fi-FI" b="1" dirty="0" smtClean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fi-FI" dirty="0" smtClean="0"/>
              <a:t> que como já estudamos é utilizada para acessar atributos e métodos da própria classe. A referência super, por sua vez, é utilizada para acessar atributos e métodos da superclasse, desde que visíveis de acordo com os modificadores de acesso.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38476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 implícita </a:t>
            </a:r>
            <a:r>
              <a:rPr lang="pt-BR" dirty="0" err="1" smtClean="0"/>
              <a:t>super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Se voltarmos no exemplo em funcionario e descomentarmos no método </a:t>
            </a:r>
            <a:r>
              <a:rPr lang="pt-BR" dirty="0" err="1" smtClean="0"/>
              <a:t>imprimeRecibo</a:t>
            </a:r>
            <a:r>
              <a:rPr lang="pt-BR" dirty="0" smtClean="0"/>
              <a:t> as linhas que utiliza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pt-B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Desta forma podemos saber a quem realmente pertence o atributo ou método chamado. </a:t>
            </a:r>
            <a:r>
              <a:rPr lang="fi-FI" dirty="0" smtClean="0"/>
              <a:t>(SIERRA, 2006, p. 78).</a:t>
            </a:r>
            <a:endParaRPr lang="fi-FI" dirty="0"/>
          </a:p>
        </p:txBody>
      </p:sp>
    </p:spTree>
    <p:extLst>
      <p:ext uri="{BB962C8B-B14F-4D97-AF65-F5344CB8AC3E}">
        <p14:creationId xmlns="" xmlns:p14="http://schemas.microsoft.com/office/powerpoint/2010/main" val="38380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910" y="1392375"/>
            <a:ext cx="8229600" cy="52578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600" smtClean="0"/>
              <a:t>Primeiramente </a:t>
            </a:r>
            <a:r>
              <a:rPr lang="fi-FI" sz="2600" dirty="0" smtClean="0"/>
              <a:t>é importante ressaltar que </a:t>
            </a:r>
            <a:r>
              <a:rPr lang="fi-FI" sz="2600" b="1" dirty="0" smtClean="0">
                <a:solidFill>
                  <a:srgbClr val="FF0000"/>
                </a:solidFill>
              </a:rPr>
              <a:t>construtores</a:t>
            </a:r>
            <a:r>
              <a:rPr lang="fi-FI" sz="2600" dirty="0" smtClean="0"/>
              <a:t> </a:t>
            </a:r>
            <a:r>
              <a:rPr lang="fi-FI" sz="2600" b="1" dirty="0" smtClean="0">
                <a:solidFill>
                  <a:srgbClr val="FF0000"/>
                </a:solidFill>
              </a:rPr>
              <a:t>não são herdados</a:t>
            </a:r>
            <a:r>
              <a:rPr lang="fi-FI" sz="2600" dirty="0" smtClean="0"/>
              <a:t> </a:t>
            </a:r>
            <a:r>
              <a:rPr lang="fi-FI" sz="2600" b="1" dirty="0" smtClean="0">
                <a:solidFill>
                  <a:srgbClr val="FF0000"/>
                </a:solidFill>
              </a:rPr>
              <a:t>em hipótese nenhuma.</a:t>
            </a:r>
            <a:endParaRPr lang="fi-FI" sz="2600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600" dirty="0" smtClean="0"/>
              <a:t>Se a superclasse não tiver o construtor default (construtor padrão), isto é, se tiver apenas construtores com parâmetros, alguns deles deverão, obrigatoriamente: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600" dirty="0" smtClean="0"/>
              <a:t>Fazer a chamada a um construtor existente da super classe;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600" dirty="0" smtClean="0"/>
              <a:t>Chamar um construtor existente da própria classe.</a:t>
            </a:r>
            <a:r>
              <a:rPr lang="fi-FI" sz="2600" dirty="0"/>
              <a:t> </a:t>
            </a:r>
            <a:r>
              <a:rPr lang="fi-FI" sz="2600" dirty="0" smtClean="0"/>
              <a:t>(SIERRA, 2006, p. 77- 82).</a:t>
            </a:r>
          </a:p>
        </p:txBody>
      </p:sp>
    </p:spTree>
    <p:extLst>
      <p:ext uri="{BB962C8B-B14F-4D97-AF65-F5344CB8AC3E}">
        <p14:creationId xmlns="" xmlns:p14="http://schemas.microsoft.com/office/powerpoint/2010/main" val="3174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Chamar um construtor existente da própria classe.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Utilizamos a instrução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fi-FI" dirty="0" smtClean="0"/>
              <a:t>(&lt;ZERO ou mais parametros&gt;)</a:t>
            </a:r>
            <a:endParaRPr lang="fi-FI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6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dirty="0" smtClean="0"/>
              <a:t>Chamar um construtor existente da própria classe.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A seguinte instrução é incluida implicitamente pelo compilador Java em construtores que não fazem chamada explicitas a outros construtores.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b="1" dirty="0" smtClean="0">
                <a:solidFill>
                  <a:schemeClr val="accent2">
                    <a:lumMod val="75000"/>
                  </a:schemeClr>
                </a:solidFill>
              </a:rPr>
              <a:t>super();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1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600" dirty="0" smtClean="0"/>
              <a:t>Para entendermos melhor vejamos um exemplo da classe A e B TesteAB.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600" dirty="0" smtClean="0"/>
              <a:t>Observamos a saída mesmo que não adicionada no construtor padrão de B() a chamada de </a:t>
            </a:r>
            <a:r>
              <a:rPr lang="fi-FI" sz="3600" b="1" dirty="0" smtClean="0">
                <a:solidFill>
                  <a:schemeClr val="accent2">
                    <a:lumMod val="75000"/>
                  </a:schemeClr>
                </a:solidFill>
              </a:rPr>
              <a:t>super() </a:t>
            </a:r>
            <a:r>
              <a:rPr lang="fi-FI" sz="3600" dirty="0" smtClean="0"/>
              <a:t>o compilador chama o construtor de A.</a:t>
            </a:r>
            <a:endParaRPr lang="fi-FI" sz="3600" dirty="0"/>
          </a:p>
        </p:txBody>
      </p:sp>
    </p:spTree>
    <p:extLst>
      <p:ext uri="{BB962C8B-B14F-4D97-AF65-F5344CB8AC3E}">
        <p14:creationId xmlns="" xmlns:p14="http://schemas.microsoft.com/office/powerpoint/2010/main" val="5628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6" y="1558635"/>
            <a:ext cx="8880764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 smtClean="0"/>
              <a:t>Se modificasemos o construtor de Pessoa para:</a:t>
            </a:r>
          </a:p>
          <a:p>
            <a:pPr marL="0" indent="0">
              <a:buNone/>
            </a:pPr>
            <a:r>
              <a:rPr lang="pt-BR" sz="2800" dirty="0" smtClean="0">
                <a:latin typeface="Courier"/>
                <a:cs typeface="Courier"/>
              </a:rPr>
              <a:t>Pessoa(String </a:t>
            </a:r>
            <a:r>
              <a:rPr lang="pt-BR" sz="2800" dirty="0">
                <a:latin typeface="Courier"/>
                <a:cs typeface="Courier"/>
              </a:rPr>
              <a:t>nome, </a:t>
            </a:r>
            <a:r>
              <a:rPr lang="pt-BR" sz="2800" dirty="0" err="1" smtClean="0">
                <a:latin typeface="Courier"/>
                <a:cs typeface="Courier"/>
              </a:rPr>
              <a:t>long</a:t>
            </a:r>
            <a:r>
              <a:rPr lang="pt-BR" sz="2800" dirty="0" smtClean="0">
                <a:latin typeface="Courier"/>
                <a:cs typeface="Courier"/>
              </a:rPr>
              <a:t> </a:t>
            </a:r>
            <a:r>
              <a:rPr lang="pt-BR" sz="2800" dirty="0" err="1" smtClean="0">
                <a:latin typeface="Courier"/>
                <a:cs typeface="Courier"/>
              </a:rPr>
              <a:t>rg</a:t>
            </a:r>
            <a:r>
              <a:rPr lang="pt-BR" sz="2800" dirty="0" smtClean="0">
                <a:latin typeface="Courier"/>
                <a:cs typeface="Courier"/>
              </a:rPr>
              <a:t>, </a:t>
            </a:r>
            <a:r>
              <a:rPr lang="pt-BR" sz="2800" dirty="0" err="1" smtClean="0">
                <a:latin typeface="Courier"/>
                <a:cs typeface="Courier"/>
              </a:rPr>
              <a:t>Endereco</a:t>
            </a:r>
            <a:r>
              <a:rPr lang="pt-BR" sz="2800" dirty="0" smtClean="0">
                <a:latin typeface="Courier"/>
                <a:cs typeface="Courier"/>
              </a:rPr>
              <a:t> e) </a:t>
            </a:r>
            <a:r>
              <a:rPr lang="pt-BR" sz="28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latin typeface="Courier"/>
                <a:cs typeface="Courier"/>
              </a:rPr>
              <a:t>	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this</a:t>
            </a:r>
            <a:r>
              <a:rPr lang="pt-BR" sz="2800" dirty="0" smtClean="0">
                <a:latin typeface="Courier"/>
                <a:cs typeface="Courier"/>
              </a:rPr>
              <a:t>.</a:t>
            </a:r>
            <a:r>
              <a:rPr lang="pt-BR" sz="2800" dirty="0" err="1" smtClean="0">
                <a:latin typeface="Courier"/>
                <a:cs typeface="Courier"/>
              </a:rPr>
              <a:t>setNome</a:t>
            </a:r>
            <a:r>
              <a:rPr lang="pt-BR" sz="2800" dirty="0" smtClean="0">
                <a:latin typeface="Courier"/>
                <a:cs typeface="Courier"/>
              </a:rPr>
              <a:t>(nome);</a:t>
            </a:r>
            <a:endParaRPr lang="pt-BR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800" dirty="0">
                <a:latin typeface="Courier"/>
                <a:cs typeface="Courier"/>
              </a:rPr>
              <a:t>	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this</a:t>
            </a:r>
            <a:r>
              <a:rPr lang="pt-BR" sz="2800" dirty="0" smtClean="0">
                <a:latin typeface="Courier"/>
                <a:cs typeface="Courier"/>
              </a:rPr>
              <a:t>.</a:t>
            </a:r>
            <a:r>
              <a:rPr lang="pt-BR" sz="2800" dirty="0" err="1" smtClean="0">
                <a:latin typeface="Courier"/>
                <a:cs typeface="Courier"/>
              </a:rPr>
              <a:t>setRg</a:t>
            </a:r>
            <a:r>
              <a:rPr lang="pt-BR" sz="2800" dirty="0" smtClean="0">
                <a:latin typeface="Courier"/>
                <a:cs typeface="Courier"/>
              </a:rPr>
              <a:t>(</a:t>
            </a:r>
            <a:r>
              <a:rPr lang="pt-BR" sz="2800" dirty="0" err="1" smtClean="0">
                <a:latin typeface="Courier"/>
                <a:cs typeface="Courier"/>
              </a:rPr>
              <a:t>rg</a:t>
            </a:r>
            <a:r>
              <a:rPr lang="pt-BR" sz="2800" dirty="0" smtClean="0">
                <a:latin typeface="Courier"/>
                <a:cs typeface="Courier"/>
              </a:rPr>
              <a:t>);</a:t>
            </a:r>
            <a:endParaRPr lang="pt-BR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800" dirty="0">
                <a:latin typeface="Courier"/>
                <a:cs typeface="Courier"/>
              </a:rPr>
              <a:t>	</a:t>
            </a:r>
            <a:r>
              <a:rPr lang="pt-BR" sz="28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this</a:t>
            </a:r>
            <a:r>
              <a:rPr lang="pt-BR" sz="2800" dirty="0" smtClean="0">
                <a:latin typeface="Courier"/>
                <a:cs typeface="Courier"/>
              </a:rPr>
              <a:t>.</a:t>
            </a:r>
            <a:r>
              <a:rPr lang="pt-BR" sz="2800" dirty="0" err="1" smtClean="0">
                <a:latin typeface="Courier"/>
                <a:cs typeface="Courier"/>
              </a:rPr>
              <a:t>setEndereco</a:t>
            </a:r>
            <a:r>
              <a:rPr lang="pt-BR" sz="2800" dirty="0" smtClean="0">
                <a:latin typeface="Courier"/>
                <a:cs typeface="Courier"/>
              </a:rPr>
              <a:t>(e);</a:t>
            </a:r>
          </a:p>
          <a:p>
            <a:pPr marL="0" indent="0">
              <a:buNone/>
            </a:pPr>
            <a:r>
              <a:rPr lang="pt-BR" sz="2800" dirty="0" smtClean="0">
                <a:latin typeface="Courier"/>
                <a:cs typeface="Courier"/>
              </a:rPr>
              <a:t>}</a:t>
            </a:r>
            <a:endParaRPr lang="fi-FI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pic>
        <p:nvPicPr>
          <p:cNvPr id="1026" name="Picture 2" descr="http://direito.folha.uol.com.br/uploads/2/9/6/2/2962839/381227_or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222" y="1464673"/>
            <a:ext cx="8703825" cy="4575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3500" dirty="0"/>
              <a:t>Nossa classe Funcionário não iria mais compilar por que</a:t>
            </a:r>
            <a:r>
              <a:rPr lang="pt-BR" sz="3500" dirty="0" smtClean="0"/>
              <a:t>? Na verdade, o compilador, além de adicionar o construtor </a:t>
            </a:r>
            <a:r>
              <a:rPr lang="pt-BR" sz="3500" b="1" dirty="0" smtClean="0"/>
              <a:t>default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sz="3500" dirty="0" smtClean="0"/>
              <a:t>quando nenhum construtor é declarado explicitamente, adicionar a cláusula </a:t>
            </a:r>
            <a:r>
              <a:rPr lang="pt-BR" sz="3500" b="1" dirty="0" err="1" smtClean="0">
                <a:solidFill>
                  <a:schemeClr val="accent2">
                    <a:lumMod val="75000"/>
                  </a:schemeClr>
                </a:solidFill>
              </a:rPr>
              <a:t>extends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sz="3500" dirty="0" smtClean="0"/>
              <a:t>quando nenhuma outra declaração de herança é feita; também adiciona uma chamada ao construtor da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sz="3500" b="1" dirty="0" smtClean="0"/>
              <a:t>superclasse</a:t>
            </a:r>
            <a:r>
              <a:rPr lang="pt-BR" dirty="0" smtClean="0">
                <a:latin typeface="Courier"/>
                <a:cs typeface="Courier"/>
              </a:rPr>
              <a:t>, </a:t>
            </a:r>
            <a:r>
              <a:rPr lang="pt-BR" sz="3500" dirty="0" smtClean="0"/>
              <a:t>sempre que esta operação é feita explicitamente.</a:t>
            </a:r>
            <a:r>
              <a:rPr lang="fi-FI" sz="35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050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4100" dirty="0"/>
              <a:t>O que o compilador tentou fazer em </a:t>
            </a:r>
            <a:r>
              <a:rPr lang="pt-BR" sz="4100" dirty="0" smtClean="0"/>
              <a:t>Funcionário </a:t>
            </a:r>
            <a:r>
              <a:rPr lang="pt-BR" sz="4100" dirty="0"/>
              <a:t>foi adicionar um </a:t>
            </a:r>
            <a:r>
              <a:rPr lang="pt-BR" sz="4100" dirty="0" smtClean="0"/>
              <a:t>construtor a Funcionário padrão dessa forma;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4000" dirty="0" err="1">
                <a:latin typeface="Courier"/>
                <a:cs typeface="Courier"/>
              </a:rPr>
              <a:t>p</a:t>
            </a:r>
            <a:r>
              <a:rPr lang="pt-BR" sz="4000" dirty="0" err="1" smtClean="0">
                <a:latin typeface="Courier"/>
                <a:cs typeface="Courier"/>
              </a:rPr>
              <a:t>ublic</a:t>
            </a:r>
            <a:r>
              <a:rPr lang="pt-BR" sz="4000" dirty="0" smtClean="0">
                <a:latin typeface="Courier"/>
                <a:cs typeface="Courier"/>
              </a:rPr>
              <a:t> </a:t>
            </a:r>
            <a:r>
              <a:rPr lang="pt-BR" sz="4000" dirty="0" err="1" smtClean="0">
                <a:latin typeface="Courier"/>
                <a:cs typeface="Courier"/>
              </a:rPr>
              <a:t>Funcionario</a:t>
            </a:r>
            <a:r>
              <a:rPr lang="pt-BR" sz="4000" dirty="0" smtClean="0">
                <a:latin typeface="Courier"/>
                <a:cs typeface="Courier"/>
              </a:rPr>
              <a:t>() {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</a:t>
            </a:r>
            <a:r>
              <a:rPr lang="pt-BR" sz="40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super</a:t>
            </a:r>
            <a:r>
              <a:rPr lang="pt-BR" sz="4000" b="1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4000" dirty="0" smtClean="0">
                <a:latin typeface="Courier"/>
                <a:cs typeface="Courier"/>
              </a:rPr>
              <a:t>}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4100" dirty="0" smtClean="0"/>
              <a:t>Porém se adicionarmos o construtor anterior a Pessoa(String n, String rg, Endereco e) não teremos o construtor padrão na classe Pessoa.</a:t>
            </a:r>
          </a:p>
        </p:txBody>
      </p:sp>
    </p:spTree>
    <p:extLst>
      <p:ext uri="{BB962C8B-B14F-4D97-AF65-F5344CB8AC3E}">
        <p14:creationId xmlns="" xmlns:p14="http://schemas.microsoft.com/office/powerpoint/2010/main" val="403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900" dirty="0" smtClean="0"/>
              <a:t>Podemos corrigir esse problema, é necessário  declarar um construtor para que o compilador não adicione automaticamente o default como as </a:t>
            </a:r>
            <a:r>
              <a:rPr lang="pt-BR" sz="2900" dirty="0" smtClean="0"/>
              <a:t>características</a:t>
            </a:r>
            <a:r>
              <a:rPr lang="fi-FI" sz="2900" dirty="0" smtClean="0"/>
              <a:t> citadas acima. O construtor declarado deve chamar </a:t>
            </a:r>
            <a:r>
              <a:rPr lang="fi-FI" sz="2900" b="1" dirty="0" smtClean="0"/>
              <a:t>explicitamente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2900" dirty="0" smtClean="0"/>
              <a:t>um construtor </a:t>
            </a:r>
            <a:r>
              <a:rPr lang="fi-FI" sz="2900" b="1" dirty="0" smtClean="0"/>
              <a:t>válido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2900" dirty="0" smtClean="0"/>
              <a:t>da classe Pessoa (superclasse)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2900" b="1" dirty="0" smtClean="0"/>
              <a:t>na primeira linha do construtor.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84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x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700" dirty="0" smtClean="0"/>
              <a:t>Quando o compilador adiciona uma chamada ao construtor default da superclasse, forçando a chamar um construtor válido da superclasse, ele </a:t>
            </a:r>
            <a:r>
              <a:rPr lang="fi-FI" sz="3700" b="1" dirty="0" smtClean="0"/>
              <a:t>garante que as regras de construção de objetos definidas na classe pai serão seguidas nas classes filhas.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3700" dirty="0" smtClean="0"/>
              <a:t>É importante ressaltar que a chamada ao construtor da superclasse deverá sempre ser realizada na primeira linha do construtor!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3700" dirty="0" smtClean="0"/>
              <a:t>Não é permitido fazer uma chamda ao this e outra ao super, ou vice-versa;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4000" dirty="0" smtClean="0"/>
              <a:t>(SIERRA, 2006, p. 80).</a:t>
            </a:r>
            <a:endParaRPr lang="fi-FI" sz="3700" dirty="0" smtClean="0"/>
          </a:p>
        </p:txBody>
      </p:sp>
    </p:spTree>
    <p:extLst>
      <p:ext uri="{BB962C8B-B14F-4D97-AF65-F5344CB8AC3E}">
        <p14:creationId xmlns="" xmlns:p14="http://schemas.microsoft.com/office/powerpoint/2010/main" val="38271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900" dirty="0" smtClean="0"/>
              <a:t>Sobrescritas de métodos ou </a:t>
            </a:r>
            <a:r>
              <a:rPr lang="fi-FI" sz="2900" b="1" dirty="0" smtClean="0"/>
              <a:t>override</a:t>
            </a:r>
            <a:r>
              <a:rPr lang="fi-FI" sz="2900" dirty="0" smtClean="0"/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900" dirty="0" smtClean="0"/>
              <a:t>A sobrescrita ou sobreposição de métodos, mais conhecidos em inglês como override, é um prática muito comum em Java. Quando estendemos uma classe e queremos ”alterar” o comportamento de um método herdado, devemos reescrever o método na classe filha, sobreescrevendo o método da superclasse. (SIERRA, 2006, p. 60 - 64).</a:t>
            </a:r>
          </a:p>
        </p:txBody>
      </p:sp>
    </p:spTree>
    <p:extLst>
      <p:ext uri="{BB962C8B-B14F-4D97-AF65-F5344CB8AC3E}">
        <p14:creationId xmlns="" xmlns:p14="http://schemas.microsoft.com/office/powerpoint/2010/main" val="28287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330" y="2192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Sobrescritas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9245"/>
            <a:ext cx="8229600" cy="482831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dirty="0" smtClean="0"/>
              <a:t>As seguintes regras devem ser respeitadas ao sobrescrever um método de uma superclasse: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O novo método dever ter exatamente o mesmo nome daquele que queremos sobrescrever, caso contrário estaremos apenas criando um novo, ao invés de sobrescreve-lo;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O método deverá ter a mesma lista de parâmetros, caso constrário será uma sobrecarga de método (overload) e não override;</a:t>
            </a:r>
          </a:p>
        </p:txBody>
      </p:sp>
    </p:spTree>
    <p:extLst>
      <p:ext uri="{BB962C8B-B14F-4D97-AF65-F5344CB8AC3E}">
        <p14:creationId xmlns="" xmlns:p14="http://schemas.microsoft.com/office/powerpoint/2010/main" val="3141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330" y="2192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Sobrescritas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9245"/>
            <a:ext cx="8229600" cy="452596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O retorno do método deverá ser o mesmo do método que estamos fazendo override, caso contrário teremos um erro de compilação;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Não podemos lançar </a:t>
            </a:r>
            <a:r>
              <a:rPr lang="fi-FI" sz="2800" b="1" dirty="0" smtClean="0"/>
              <a:t>Exceptions</a:t>
            </a:r>
            <a:r>
              <a:rPr lang="fi-FI" sz="2800" dirty="0" smtClean="0"/>
              <a:t> que não sejam declaradas no método, mas apenas a mesma Exceptions declarada na assinatura do método ou seja subclasses daquela declarada;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endParaRPr lang="fi-FI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18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Um método </a:t>
            </a:r>
            <a:r>
              <a:rPr lang="fi-FI" sz="2800" b="1" dirty="0" smtClean="0"/>
              <a:t>static</a:t>
            </a:r>
            <a:r>
              <a:rPr lang="fi-FI" sz="2800" dirty="0" smtClean="0"/>
              <a:t> não pode sobrescrever um método </a:t>
            </a:r>
            <a:r>
              <a:rPr lang="fi-FI" sz="2800" b="1" dirty="0" smtClean="0"/>
              <a:t>não static</a:t>
            </a:r>
            <a:r>
              <a:rPr lang="fi-FI" sz="2800" dirty="0" smtClean="0"/>
              <a:t> e vice-versa.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fi-FI" sz="2800" dirty="0" smtClean="0"/>
              <a:t>Um método não deve ter modificar de acesso mais restritivo que o método sobrescrito.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None/>
            </a:pPr>
            <a:endParaRPr lang="fi-FI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805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600" dirty="0" smtClean="0"/>
              <a:t>Exemplo classe Pai e Filha, TestePaiFilha.</a:t>
            </a:r>
          </a:p>
        </p:txBody>
      </p:sp>
    </p:spTree>
    <p:extLst>
      <p:ext uri="{BB962C8B-B14F-4D97-AF65-F5344CB8AC3E}">
        <p14:creationId xmlns="" xmlns:p14="http://schemas.microsoft.com/office/powerpoint/2010/main" val="5886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do método </a:t>
            </a:r>
            <a:r>
              <a:rPr lang="pt-BR" dirty="0" err="1" smtClean="0"/>
              <a:t>toString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300" dirty="0" smtClean="0"/>
              <a:t>Vamos primeiramente sobrescrever o método </a:t>
            </a:r>
            <a:r>
              <a:rPr lang="fi-FI" sz="3300" b="1" dirty="0" smtClean="0">
                <a:latin typeface="Courier"/>
                <a:cs typeface="Courier"/>
              </a:rPr>
              <a:t>toString</a:t>
            </a:r>
            <a:r>
              <a:rPr lang="fi-FI" b="1" dirty="0" smtClean="0">
                <a:latin typeface="Courier"/>
                <a:cs typeface="Courier"/>
              </a:rPr>
              <a:t>()</a:t>
            </a:r>
            <a:r>
              <a:rPr lang="fi-FI" dirty="0" smtClean="0">
                <a:latin typeface="Courier"/>
                <a:cs typeface="Courier"/>
              </a:rPr>
              <a:t>, </a:t>
            </a:r>
            <a:r>
              <a:rPr lang="fi-FI" sz="3300" dirty="0" smtClean="0"/>
              <a:t>que tem como objetivo transformar o objeto em uma String. Neste método escolhemos os atributos que achamos necessário para representar o objeto, e contatenamo-os de forma que a </a:t>
            </a:r>
            <a:r>
              <a:rPr lang="fi-FI" sz="3300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3300" dirty="0" smtClean="0"/>
              <a:t>resultamnte atenda aos nossos objetivos.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300" dirty="0" smtClean="0"/>
              <a:t>Obs: o metodo </a:t>
            </a:r>
            <a:r>
              <a:rPr lang="fi-FI" sz="3300" b="1" dirty="0" smtClean="0">
                <a:latin typeface="Courier"/>
                <a:cs typeface="Courier"/>
              </a:rPr>
              <a:t>toString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3300" dirty="0" smtClean="0"/>
              <a:t>é implementado na classe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3300" b="1" dirty="0" smtClean="0">
                <a:latin typeface="Courier"/>
                <a:cs typeface="Courier"/>
              </a:rPr>
              <a:t>Object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3300" dirty="0" smtClean="0"/>
              <a:t>para retorna a seguinte </a:t>
            </a:r>
            <a:r>
              <a:rPr lang="fi-FI" sz="3300" b="1" dirty="0" smtClean="0">
                <a:latin typeface="Courier"/>
                <a:cs typeface="Courier"/>
              </a:rPr>
              <a:t>String</a:t>
            </a:r>
            <a:r>
              <a:rPr lang="fi-FI" dirty="0" smtClean="0">
                <a:latin typeface="Courier"/>
                <a:cs typeface="Courie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3300" dirty="0" smtClean="0"/>
              <a:t>&lt;nomeDaClasse&gt;@hashCode</a:t>
            </a:r>
          </a:p>
        </p:txBody>
      </p:sp>
    </p:spTree>
    <p:extLst>
      <p:ext uri="{BB962C8B-B14F-4D97-AF65-F5344CB8AC3E}">
        <p14:creationId xmlns="" xmlns:p14="http://schemas.microsoft.com/office/powerpoint/2010/main" val="39017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Herança ou </a:t>
            </a:r>
            <a:r>
              <a:rPr lang="pt-BR" dirty="0" err="1" smtClean="0"/>
              <a:t>Inheritance</a:t>
            </a:r>
            <a:endParaRPr lang="pt-BR" dirty="0"/>
          </a:p>
        </p:txBody>
      </p:sp>
      <p:pic>
        <p:nvPicPr>
          <p:cNvPr id="4" name="Imagem 3" descr="Anakin-and-Luke-the-skywalker-family-19871318-500-4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11" y="1389927"/>
            <a:ext cx="5738107" cy="48429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7918" y="6303811"/>
            <a:ext cx="69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Observe que pai e filho tem características em comum que são herdadas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do método </a:t>
            </a:r>
            <a:r>
              <a:rPr lang="pt-BR" dirty="0" err="1" smtClean="0"/>
              <a:t>toString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dirty="0" smtClean="0"/>
              <a:t>Utilize a classe TestaFuncionario para imprimir o método </a:t>
            </a:r>
            <a:r>
              <a:rPr lang="fi-FI" sz="2800" b="1" dirty="0" smtClean="0">
                <a:latin typeface="Courier"/>
                <a:cs typeface="Courier"/>
              </a:rPr>
              <a:t>toString().</a:t>
            </a:r>
          </a:p>
        </p:txBody>
      </p:sp>
    </p:spTree>
    <p:extLst>
      <p:ext uri="{BB962C8B-B14F-4D97-AF65-F5344CB8AC3E}">
        <p14:creationId xmlns="" xmlns:p14="http://schemas.microsoft.com/office/powerpoint/2010/main" val="40207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Sobrescritas do método </a:t>
            </a:r>
            <a:r>
              <a:rPr lang="pt-BR" dirty="0" err="1" smtClean="0"/>
              <a:t>toString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dirty="0" smtClean="0"/>
              <a:t>Quando o método </a:t>
            </a:r>
            <a:r>
              <a:rPr lang="fi-FI" sz="2800" b="1" dirty="0" smtClean="0">
                <a:latin typeface="Courier"/>
                <a:cs typeface="Courier"/>
              </a:rPr>
              <a:t>toString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2800" dirty="0" smtClean="0"/>
              <a:t>é chamado?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dirty="0" smtClean="0"/>
              <a:t>Este método é chamado sempre que imprimimos um objeto utilizando por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i-FI" sz="2800" b="1" dirty="0" smtClean="0">
                <a:latin typeface="Courier"/>
                <a:cs typeface="Courier"/>
              </a:rPr>
              <a:t>System.out.print(&lt;objeto&gt;);</a:t>
            </a:r>
          </a:p>
        </p:txBody>
      </p:sp>
    </p:spTree>
    <p:extLst>
      <p:ext uri="{BB962C8B-B14F-4D97-AF65-F5344CB8AC3E}">
        <p14:creationId xmlns="" xmlns:p14="http://schemas.microsoft.com/office/powerpoint/2010/main" val="15829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Altere a classe </a:t>
            </a:r>
            <a:r>
              <a:rPr lang="pt-BR" dirty="0" err="1" smtClean="0"/>
              <a:t>ContaEspecial</a:t>
            </a:r>
            <a:r>
              <a:rPr lang="pt-BR" dirty="0" smtClean="0"/>
              <a:t> fazendo com que ela estenda a classe Conta. Siga as instruções encontradas na classe </a:t>
            </a:r>
            <a:r>
              <a:rPr lang="pt-BR" dirty="0" err="1" smtClean="0"/>
              <a:t>ContaEspecial</a:t>
            </a:r>
            <a:r>
              <a:rPr lang="pt-BR" dirty="0" smtClean="0"/>
              <a:t>. Para ter acesso aos membros saldo e </a:t>
            </a:r>
            <a:r>
              <a:rPr lang="pt-BR" dirty="0" err="1" smtClean="0"/>
              <a:t>acumularCPF</a:t>
            </a:r>
            <a:r>
              <a:rPr lang="pt-BR" dirty="0" smtClean="0"/>
              <a:t>() na classe </a:t>
            </a:r>
            <a:r>
              <a:rPr lang="pt-BR" dirty="0" err="1" smtClean="0"/>
              <a:t>ContaEspecial</a:t>
            </a:r>
            <a:r>
              <a:rPr lang="pt-BR" dirty="0" smtClean="0"/>
              <a:t> transforme-os em </a:t>
            </a:r>
            <a:r>
              <a:rPr lang="pt-BR" dirty="0" err="1" smtClean="0"/>
              <a:t>protected</a:t>
            </a:r>
            <a:r>
              <a:rPr lang="pt-BR" dirty="0" smtClean="0"/>
              <a:t> na classe Conta.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Altere essa classe </a:t>
            </a:r>
            <a:r>
              <a:rPr lang="pt-BR" dirty="0" err="1" smtClean="0"/>
              <a:t>ContaPoupanca</a:t>
            </a:r>
            <a:r>
              <a:rPr lang="pt-BR" dirty="0" smtClean="0"/>
              <a:t> fazendo com ela estenda a classe Conta. Siga as instruções encontradas na classe </a:t>
            </a:r>
            <a:r>
              <a:rPr lang="pt-BR" dirty="0" err="1" smtClean="0"/>
              <a:t>ContaPoupanca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Siga as instruções encontradas na </a:t>
            </a:r>
            <a:r>
              <a:rPr lang="pt-BR" dirty="0" err="1" smtClean="0"/>
              <a:t>TestaHeranca</a:t>
            </a:r>
            <a:r>
              <a:rPr lang="pt-BR" dirty="0" smtClean="0"/>
              <a:t>. Compile a execute a classe.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459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Referencias </a:t>
            </a:r>
            <a:r>
              <a:rPr lang="pt-BR" dirty="0" smtClean="0"/>
              <a:t>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BEZERRA, Eduardo. </a:t>
            </a:r>
            <a:r>
              <a:rPr lang="pt-BR" b="1" dirty="0" smtClean="0"/>
              <a:t>Princípios de Análise E Projeto de Sistemas com UML 2. </a:t>
            </a:r>
            <a:r>
              <a:rPr lang="pt-BR" dirty="0" smtClean="0"/>
              <a:t>Ed. </a:t>
            </a:r>
            <a:r>
              <a:rPr lang="pt-BR" dirty="0" err="1" smtClean="0"/>
              <a:t>Elsevier</a:t>
            </a:r>
            <a:r>
              <a:rPr lang="pt-BR" dirty="0" smtClean="0"/>
              <a:t>,  Rio de Janeiro, RJ, 2007.</a:t>
            </a:r>
            <a:endParaRPr lang="pt-BR" b="1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SIERRA, Kathy; BATES, Bert </a:t>
            </a:r>
            <a:r>
              <a:rPr lang="en-US" b="1" dirty="0" smtClean="0"/>
              <a:t>SCJP </a:t>
            </a:r>
            <a:r>
              <a:rPr lang="en-US" b="1" dirty="0" err="1" smtClean="0"/>
              <a:t>Guia</a:t>
            </a:r>
            <a:r>
              <a:rPr lang="en-US" b="1" dirty="0" smtClean="0"/>
              <a:t> de </a:t>
            </a:r>
            <a:r>
              <a:rPr lang="en-US" b="1" dirty="0" err="1" smtClean="0"/>
              <a:t>estud</a:t>
            </a:r>
            <a:r>
              <a:rPr lang="en-US" b="1" dirty="0" smtClean="0"/>
              <a:t> </a:t>
            </a:r>
            <a:r>
              <a:rPr lang="en-US" b="1" dirty="0" err="1" smtClean="0"/>
              <a:t>Certificação</a:t>
            </a:r>
            <a:r>
              <a:rPr lang="en-US" b="1" dirty="0" smtClean="0"/>
              <a:t> Sun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programador</a:t>
            </a:r>
            <a:r>
              <a:rPr lang="en-US" b="1" dirty="0" smtClean="0"/>
              <a:t> Java 5</a:t>
            </a:r>
            <a:r>
              <a:rPr lang="en-US" dirty="0" smtClean="0"/>
              <a:t>,  Alta Books ed. 2. Rio de Janeiro 2006.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82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5" name="Imagem 4" descr="tal-pai-tal-fi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44" y="1417638"/>
            <a:ext cx="6338455" cy="473036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4919" y="6340825"/>
            <a:ext cx="696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Perceba que as funcionalidades são herdadas, pai e filho são fã de jogos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9237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Agora que já conhecemos os atributos e métodos (características) das classes, analisaremos o exemplo de sintaxe mínima necessária a uma classe:  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fi-FI" dirty="0"/>
              <a:t>	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sz="3300" dirty="0" smtClean="0">
                <a:latin typeface="Courier"/>
                <a:cs typeface="Courier"/>
              </a:rPr>
              <a:t>public class Pessoa {}</a:t>
            </a:r>
            <a:r>
              <a:rPr lang="pt-BR" sz="3300" dirty="0"/>
              <a:t> </a:t>
            </a:r>
            <a:endParaRPr lang="pt-BR" sz="3300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Ao olharmos para classe Pessoa parece um classe vazia, sem funcionalidade e sem atributos; ou seja, uma classe inútil. Sabemos que o compilador adiciona o construtor default; portanto, mesmo sem nenhum atributo ou método já é possível criar uma instância da classe Pessoa.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2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Além disto, o compilador também garante que todas as classes sejam estendidas da classe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/>
              <a:t>. Por isso, chamamos a classe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 smtClean="0"/>
              <a:t> de superclasse de todas as classes pois, com certeza, todas são derivadas dela.</a:t>
            </a:r>
          </a:p>
        </p:txBody>
      </p:sp>
    </p:spTree>
    <p:extLst>
      <p:ext uri="{BB962C8B-B14F-4D97-AF65-F5344CB8AC3E}">
        <p14:creationId xmlns="" xmlns:p14="http://schemas.microsoft.com/office/powerpoint/2010/main" val="141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7" y="1600200"/>
            <a:ext cx="8742218" cy="45259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Se </a:t>
            </a:r>
            <a:r>
              <a:rPr lang="pt-BR" dirty="0"/>
              <a:t>utilizarmos o </a:t>
            </a:r>
            <a:r>
              <a:rPr lang="pt-BR" dirty="0" smtClean="0"/>
              <a:t>utilitário </a:t>
            </a:r>
            <a:r>
              <a:rPr lang="pt-BR" dirty="0" err="1" smtClean="0">
                <a:latin typeface="Courier"/>
                <a:cs typeface="Courier"/>
              </a:rPr>
              <a:t>javap</a:t>
            </a:r>
            <a:r>
              <a:rPr lang="pt-BR" dirty="0" smtClean="0">
                <a:latin typeface="Courier"/>
                <a:cs typeface="Courier"/>
              </a:rPr>
              <a:t> </a:t>
            </a:r>
            <a:r>
              <a:rPr lang="pt-BR" dirty="0"/>
              <a:t>veremos que, na verdade, a declaração da classe </a:t>
            </a:r>
            <a:r>
              <a:rPr lang="pt-BR" dirty="0">
                <a:latin typeface="Courier"/>
                <a:cs typeface="Courier"/>
              </a:rPr>
              <a:t>Pessoa</a:t>
            </a:r>
            <a:r>
              <a:rPr lang="pt-BR" dirty="0"/>
              <a:t> é feita da seguinte forma</a:t>
            </a:r>
            <a:r>
              <a:rPr lang="pt-BR" dirty="0" smtClean="0"/>
              <a:t>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Courier"/>
                <a:cs typeface="Courier"/>
              </a:rPr>
              <a:t>public c</a:t>
            </a:r>
            <a:r>
              <a:rPr lang="pt-BR" dirty="0" err="1">
                <a:latin typeface="Courier"/>
                <a:cs typeface="Courier"/>
              </a:rPr>
              <a:t>lass</a:t>
            </a:r>
            <a:r>
              <a:rPr lang="pt-BR" dirty="0">
                <a:latin typeface="Courier"/>
                <a:cs typeface="Courier"/>
              </a:rPr>
              <a:t> Pessoa </a:t>
            </a:r>
            <a:r>
              <a:rPr lang="pt-BR" dirty="0" err="1">
                <a:latin typeface="Courier"/>
                <a:cs typeface="Courier"/>
              </a:rPr>
              <a:t>extends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Object</a:t>
            </a:r>
            <a:r>
              <a:rPr lang="pt-BR" dirty="0">
                <a:latin typeface="Courier"/>
                <a:cs typeface="Courier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latin typeface="Courier"/>
                <a:cs typeface="Courier"/>
              </a:rPr>
              <a:t>	Pessoa() {}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  </a:t>
            </a:r>
            <a:endParaRPr lang="fi-FI" dirty="0">
              <a:latin typeface="Courier"/>
              <a:cs typeface="Courier"/>
            </a:endParaRPr>
          </a:p>
        </p:txBody>
      </p:sp>
      <p:pic>
        <p:nvPicPr>
          <p:cNvPr id="4" name="Picture 3" descr="Screen shot 2012-05-15 at 21.55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1105" r="4624" b="8307"/>
          <a:stretch/>
        </p:blipFill>
        <p:spPr>
          <a:xfrm>
            <a:off x="1418697" y="5014966"/>
            <a:ext cx="6238035" cy="972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33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</a:t>
            </a:r>
            <a:r>
              <a:rPr lang="pt-BR" dirty="0"/>
              <a:t>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smtClean="0"/>
              <a:t>Quan</a:t>
            </a:r>
            <a:r>
              <a:rPr lang="pt-BR" dirty="0" smtClean="0"/>
              <a:t>d</a:t>
            </a:r>
            <a:r>
              <a:rPr lang="x-none" smtClean="0"/>
              <a:t>o uma classe A herda funcionalidade (estende) da classe B, dizemos que a classe B é palavra </a:t>
            </a:r>
            <a:r>
              <a:rPr lang="x-none" dirty="0" smtClean="0"/>
              <a:t>extends faz que a classe Pessoa herde todos os atributos e métodos definidos na classe Object, ou seja, possua todos os métodos e atributos da superclasse.</a:t>
            </a:r>
            <a:endParaRPr lang="pt-BR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latin typeface="Courier"/>
                <a:cs typeface="Courier"/>
              </a:rPr>
              <a:t>  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6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1629</Words>
  <Application>Microsoft Office PowerPoint</Application>
  <PresentationFormat>Apresentação na tela (4:3)</PresentationFormat>
  <Paragraphs>161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Relacionamento entre classes</vt:lpstr>
      <vt:lpstr>Relacionamentos</vt:lpstr>
      <vt:lpstr>Herança ou Inheritance</vt:lpstr>
      <vt:lpstr>Herança</vt:lpstr>
      <vt:lpstr>Herança</vt:lpstr>
      <vt:lpstr>Herança</vt:lpstr>
      <vt:lpstr>Herança</vt:lpstr>
      <vt:lpstr>Herança</vt:lpstr>
      <vt:lpstr>Herança</vt:lpstr>
      <vt:lpstr>Herança UML</vt:lpstr>
      <vt:lpstr>Herança múltipla outras linguagens</vt:lpstr>
      <vt:lpstr>Herança</vt:lpstr>
      <vt:lpstr>Herança</vt:lpstr>
      <vt:lpstr>Herança</vt:lpstr>
      <vt:lpstr>Herança</vt:lpstr>
      <vt:lpstr>Herança</vt:lpstr>
      <vt:lpstr>Herança</vt:lpstr>
      <vt:lpstr>Atividade Modelagem com herança</vt:lpstr>
      <vt:lpstr>Modificador private (herança)</vt:lpstr>
      <vt:lpstr>Modificador protected</vt:lpstr>
      <vt:lpstr>Modificador protected</vt:lpstr>
      <vt:lpstr>Referência implícita super</vt:lpstr>
      <vt:lpstr>Referência implícita super</vt:lpstr>
      <vt:lpstr>Construtores x Herança</vt:lpstr>
      <vt:lpstr>Construtores x Herança</vt:lpstr>
      <vt:lpstr>Construtores x Herança</vt:lpstr>
      <vt:lpstr>Construtores x Herança</vt:lpstr>
      <vt:lpstr>Construtores x Herança</vt:lpstr>
      <vt:lpstr>Construtores x Herança</vt:lpstr>
      <vt:lpstr>Construtores x Herança</vt:lpstr>
      <vt:lpstr>Construtores x Herança</vt:lpstr>
      <vt:lpstr>Construtores x Herança</vt:lpstr>
      <vt:lpstr>Sobrescritas de métodos</vt:lpstr>
      <vt:lpstr>Sobrescritas de métodos</vt:lpstr>
      <vt:lpstr>Sobrescritas de métodos</vt:lpstr>
      <vt:lpstr>Sobrescritas de métodos</vt:lpstr>
      <vt:lpstr>Sobrescritas de métodos</vt:lpstr>
      <vt:lpstr>Sobrescritas do método toString</vt:lpstr>
      <vt:lpstr>Sobrescritas do método toString</vt:lpstr>
      <vt:lpstr>Sobrescritas do método toString</vt:lpstr>
      <vt:lpstr>Laboratório de herança</vt:lpstr>
      <vt:lpstr>Referencias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436</cp:revision>
  <dcterms:created xsi:type="dcterms:W3CDTF">2012-04-08T17:30:12Z</dcterms:created>
  <dcterms:modified xsi:type="dcterms:W3CDTF">2013-12-17T16:56:10Z</dcterms:modified>
</cp:coreProperties>
</file>