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2"/>
  </p:handoutMasterIdLst>
  <p:sldIdLst>
    <p:sldId id="315" r:id="rId2"/>
    <p:sldId id="316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(classes)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Em uma linguagem orientada a objetos porque não gostaríamos que uma classe fosse herdada? Imagine se você estendesse a classe </a:t>
            </a:r>
            <a:r>
              <a:rPr lang="pt-BR" sz="3600" dirty="0" err="1" smtClean="0"/>
              <a:t>String</a:t>
            </a:r>
            <a:r>
              <a:rPr lang="pt-BR" sz="3600" dirty="0" smtClean="0"/>
              <a:t> e alterasse o comportamento de suas </a:t>
            </a:r>
            <a:r>
              <a:rPr lang="pt-BR" sz="3600" dirty="0" err="1" smtClean="0"/>
              <a:t>Strings</a:t>
            </a:r>
            <a:r>
              <a:rPr lang="pt-BR" sz="3600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Isso não seria nada agradável, prevendo isso  quando desenvolveram o </a:t>
            </a:r>
            <a:r>
              <a:rPr lang="pt-BR" sz="3600" dirty="0" err="1" smtClean="0"/>
              <a:t>java</a:t>
            </a:r>
            <a:r>
              <a:rPr lang="pt-BR" sz="3600" dirty="0" smtClean="0"/>
              <a:t> criaram a classe </a:t>
            </a:r>
            <a:r>
              <a:rPr lang="pt-BR" sz="3600" dirty="0" err="1" smtClean="0"/>
              <a:t>String</a:t>
            </a:r>
            <a:r>
              <a:rPr lang="pt-BR" sz="3600" dirty="0" smtClean="0"/>
              <a:t> como final.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3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(métodos)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Podemos utilizar o modificador final na declaração de um método, para que este não possa ser sobrescrito em uma classe filhas.</a:t>
            </a: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39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(métodos)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3887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>
                <a:latin typeface="Courier"/>
                <a:cs typeface="Courier"/>
              </a:rPr>
              <a:t>c</a:t>
            </a:r>
            <a:r>
              <a:rPr lang="pt-BR" sz="3100" dirty="0" err="1" smtClean="0">
                <a:latin typeface="Courier"/>
                <a:cs typeface="Courier"/>
              </a:rPr>
              <a:t>lass</a:t>
            </a:r>
            <a:r>
              <a:rPr lang="pt-BR" sz="3100" dirty="0" smtClean="0">
                <a:latin typeface="Courier"/>
                <a:cs typeface="Courier"/>
              </a:rPr>
              <a:t> Conta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</a:t>
            </a:r>
            <a:r>
              <a:rPr lang="pt-BR" sz="3100" dirty="0" err="1" smtClean="0">
                <a:latin typeface="Courier"/>
                <a:cs typeface="Courier"/>
              </a:rPr>
              <a:t>double</a:t>
            </a:r>
            <a:r>
              <a:rPr lang="pt-BR" sz="3100" dirty="0" smtClean="0">
                <a:latin typeface="Courier"/>
                <a:cs typeface="Courier"/>
              </a:rPr>
              <a:t> saldo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 smtClean="0">
                <a:latin typeface="Courier"/>
                <a:cs typeface="Courier"/>
              </a:rPr>
              <a:t>	final </a:t>
            </a:r>
            <a:r>
              <a:rPr lang="pt-BR" sz="3100" dirty="0" err="1" smtClean="0">
                <a:latin typeface="Courier"/>
                <a:cs typeface="Courier"/>
              </a:rPr>
              <a:t>void</a:t>
            </a:r>
            <a:r>
              <a:rPr lang="pt-BR" sz="3100" dirty="0" smtClean="0">
                <a:latin typeface="Courier"/>
                <a:cs typeface="Courier"/>
              </a:rPr>
              <a:t> saque(</a:t>
            </a:r>
            <a:r>
              <a:rPr lang="pt-BR" sz="3100" dirty="0" err="1" smtClean="0">
                <a:latin typeface="Courier"/>
                <a:cs typeface="Courier"/>
              </a:rPr>
              <a:t>double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 err="1" smtClean="0">
                <a:latin typeface="Courier"/>
                <a:cs typeface="Courier"/>
              </a:rPr>
              <a:t>v</a:t>
            </a:r>
            <a:r>
              <a:rPr lang="pt-BR" sz="3100" dirty="0" smtClean="0">
                <a:latin typeface="Courier"/>
                <a:cs typeface="Courier"/>
              </a:rPr>
              <a:t>)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</a:t>
            </a:r>
            <a:r>
              <a:rPr lang="pt-BR" sz="3100" dirty="0" smtClean="0">
                <a:latin typeface="Courier"/>
                <a:cs typeface="Courier"/>
              </a:rPr>
              <a:t>	saldo = saldo + </a:t>
            </a:r>
            <a:r>
              <a:rPr lang="pt-BR" sz="3100" dirty="0" err="1" smtClean="0">
                <a:latin typeface="Courier"/>
                <a:cs typeface="Courier"/>
              </a:rPr>
              <a:t>v</a:t>
            </a:r>
            <a:r>
              <a:rPr lang="pt-BR" sz="3100" dirty="0" smtClean="0">
                <a:latin typeface="Courier"/>
                <a:cs typeface="Courier"/>
              </a:rPr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</a:t>
            </a:r>
            <a:r>
              <a:rPr lang="pt-BR" sz="3100" dirty="0" smtClean="0">
                <a:latin typeface="Courier"/>
                <a:cs typeface="Courier"/>
              </a:rPr>
              <a:t>}</a:t>
            </a:r>
            <a:endParaRPr lang="pt-BR" sz="3100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 smtClean="0">
                <a:latin typeface="Courier"/>
                <a:cs typeface="Courier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>
                <a:latin typeface="Courier"/>
                <a:cs typeface="Courier"/>
              </a:rPr>
              <a:t>c</a:t>
            </a:r>
            <a:r>
              <a:rPr lang="pt-BR" sz="3100" dirty="0" err="1" smtClean="0">
                <a:latin typeface="Courier"/>
                <a:cs typeface="Courier"/>
              </a:rPr>
              <a:t>lass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 err="1" smtClean="0">
                <a:latin typeface="Courier"/>
                <a:cs typeface="Courier"/>
              </a:rPr>
              <a:t>ContaPoupanca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 err="1" smtClean="0">
                <a:latin typeface="Courier"/>
                <a:cs typeface="Courier"/>
              </a:rPr>
              <a:t>extends</a:t>
            </a:r>
            <a:r>
              <a:rPr lang="pt-BR" sz="3100" dirty="0" smtClean="0">
                <a:latin typeface="Courier"/>
                <a:cs typeface="Courier"/>
              </a:rPr>
              <a:t> Conta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 smtClean="0">
                <a:latin typeface="Courier"/>
                <a:cs typeface="Courier"/>
              </a:rPr>
              <a:t>	</a:t>
            </a:r>
            <a:r>
              <a:rPr lang="pt-BR" sz="3100" dirty="0" smtClean="0">
                <a:solidFill>
                  <a:srgbClr val="008000"/>
                </a:solidFill>
                <a:latin typeface="Courier"/>
                <a:cs typeface="Courier"/>
              </a:rPr>
              <a:t>//não será permitido sobrescrevermos o método saque.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</a:t>
            </a:r>
            <a:r>
              <a:rPr lang="pt-BR" sz="3100" dirty="0" err="1" smtClean="0">
                <a:latin typeface="Courier"/>
                <a:cs typeface="Courier"/>
              </a:rPr>
              <a:t>void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>
                <a:latin typeface="Courier"/>
                <a:cs typeface="Courier"/>
              </a:rPr>
              <a:t>saque(</a:t>
            </a:r>
            <a:r>
              <a:rPr lang="pt-BR" sz="3100" dirty="0" err="1">
                <a:latin typeface="Courier"/>
                <a:cs typeface="Courier"/>
              </a:rPr>
              <a:t>double</a:t>
            </a:r>
            <a:r>
              <a:rPr lang="pt-BR" sz="3100" dirty="0">
                <a:latin typeface="Courier"/>
                <a:cs typeface="Courier"/>
              </a:rPr>
              <a:t> </a:t>
            </a:r>
            <a:r>
              <a:rPr lang="pt-BR" sz="3100" dirty="0" err="1">
                <a:latin typeface="Courier"/>
                <a:cs typeface="Courier"/>
              </a:rPr>
              <a:t>v</a:t>
            </a:r>
            <a:r>
              <a:rPr lang="pt-BR" sz="3100" dirty="0">
                <a:latin typeface="Courier"/>
                <a:cs typeface="Courier"/>
              </a:rPr>
              <a:t>) </a:t>
            </a:r>
            <a:r>
              <a:rPr lang="pt-BR" sz="3100" dirty="0" smtClean="0">
                <a:latin typeface="Courier"/>
                <a:cs typeface="Courier"/>
              </a:rPr>
              <a:t>{</a:t>
            </a:r>
            <a:endParaRPr lang="pt-BR" sz="3100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	saldo = saldo + </a:t>
            </a:r>
            <a:r>
              <a:rPr lang="pt-BR" sz="3100" dirty="0" err="1">
                <a:latin typeface="Courier"/>
                <a:cs typeface="Courier"/>
              </a:rPr>
              <a:t>v</a:t>
            </a:r>
            <a:r>
              <a:rPr lang="pt-BR" sz="3100" dirty="0">
                <a:latin typeface="Courier"/>
                <a:cs typeface="Courier"/>
              </a:rPr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</a:t>
            </a:r>
            <a:r>
              <a:rPr lang="pt-BR" sz="3100" dirty="0" smtClean="0">
                <a:latin typeface="Courier"/>
                <a:cs typeface="Courier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 smtClean="0">
                <a:latin typeface="Courier"/>
                <a:cs typeface="Courier"/>
              </a:rPr>
              <a:t>}</a:t>
            </a: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68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modificador </a:t>
            </a:r>
            <a:r>
              <a:rPr lang="pt-BR" b="1" dirty="0" smtClean="0"/>
              <a:t>abstract</a:t>
            </a:r>
            <a:r>
              <a:rPr lang="pt-BR" dirty="0" smtClean="0"/>
              <a:t> pode ser usado para métodos 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7590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Utilizamos o modificador abstract para indicar que uma classe não está pronta para ser utilizada, não pendendo ser instanciada, somente estendida (utilizada em herança).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uma classe pode ser declarada como </a:t>
            </a:r>
            <a:r>
              <a:rPr lang="pt-BR" b="1" dirty="0" smtClean="0"/>
              <a:t>abstract</a:t>
            </a:r>
            <a:r>
              <a:rPr lang="pt-BR" dirty="0" smtClean="0"/>
              <a:t> sem conter nenhum método abstrato, indicando apenas que a classe não poderá ser instanciada;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u</a:t>
            </a:r>
            <a:r>
              <a:rPr lang="pt-BR" dirty="0" smtClean="0"/>
              <a:t>ma classe </a:t>
            </a:r>
            <a:r>
              <a:rPr lang="pt-BR" b="1" dirty="0" smtClean="0"/>
              <a:t>abstract</a:t>
            </a:r>
            <a:r>
              <a:rPr lang="pt-BR" dirty="0" smtClean="0"/>
              <a:t> pode conter métodos não </a:t>
            </a:r>
            <a:r>
              <a:rPr lang="pt-BR" b="1" dirty="0" smtClean="0"/>
              <a:t>abstract</a:t>
            </a:r>
            <a:r>
              <a:rPr lang="pt-BR" dirty="0"/>
              <a:t>;</a:t>
            </a:r>
            <a:endParaRPr lang="pt-BR" dirty="0" smtClean="0"/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se a classe contiver pelo menos um método </a:t>
            </a:r>
            <a:r>
              <a:rPr lang="pt-BR" b="1" dirty="0" smtClean="0"/>
              <a:t>abstract</a:t>
            </a:r>
            <a:r>
              <a:rPr lang="pt-BR" dirty="0" smtClean="0"/>
              <a:t> será obrigatoriamente declarada como </a:t>
            </a:r>
            <a:r>
              <a:rPr lang="pt-BR" b="1" dirty="0" smtClean="0"/>
              <a:t>abstract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153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FormatadorRecibo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nomeEmpresa</a:t>
            </a:r>
            <a:r>
              <a:rPr lang="pt-BR" dirty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getNomeEmpresa</a:t>
            </a:r>
            <a:r>
              <a:rPr lang="pt-BR" dirty="0"/>
              <a:t>()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nomeEmpresa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setNomeEmpresa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nomeEmpresa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this.nomeEmpresa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nomeEmpresa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}	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/>
              <a:t>gerarRecibo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nomeCliente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 valor, </a:t>
            </a:r>
            <a:r>
              <a:rPr lang="pt-BR" dirty="0" err="1"/>
              <a:t>String</a:t>
            </a:r>
            <a:r>
              <a:rPr lang="pt-BR" dirty="0"/>
              <a:t> data, </a:t>
            </a:r>
            <a:r>
              <a:rPr lang="pt-BR" dirty="0" err="1"/>
              <a:t>String</a:t>
            </a:r>
            <a:r>
              <a:rPr lang="pt-BR" dirty="0"/>
              <a:t> motivo)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"método em construção";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15273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 smtClean="0"/>
              <a:t>TesteRecibo</a:t>
            </a:r>
            <a:r>
              <a:rPr lang="pt-BR" dirty="0" smtClean="0"/>
              <a:t> 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smtClean="0">
                <a:solidFill>
                  <a:srgbClr val="92D050"/>
                </a:solidFill>
              </a:rPr>
              <a:t>//</a:t>
            </a:r>
            <a:r>
              <a:rPr lang="pt-BR" dirty="0">
                <a:solidFill>
                  <a:srgbClr val="92D050"/>
                </a:solidFill>
              </a:rPr>
              <a:t>Essa linha não irá compilar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FormatadorRecibo</a:t>
            </a:r>
            <a:r>
              <a:rPr lang="pt-BR" dirty="0" smtClean="0"/>
              <a:t> </a:t>
            </a:r>
            <a:r>
              <a:rPr lang="pt-BR" dirty="0" err="1"/>
              <a:t>fr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new </a:t>
            </a:r>
            <a:r>
              <a:rPr lang="pt-BR" dirty="0" err="1">
                <a:solidFill>
                  <a:srgbClr val="FF0000"/>
                </a:solidFill>
              </a:rPr>
              <a:t>FormatadorRecibo</a:t>
            </a:r>
            <a:r>
              <a:rPr lang="pt-B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fr.setNomeEmpresa</a:t>
            </a:r>
            <a:r>
              <a:rPr lang="pt-BR" dirty="0"/>
              <a:t>("Senai/SC");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/>
              <a:t>String</a:t>
            </a:r>
            <a:r>
              <a:rPr lang="pt-BR" dirty="0"/>
              <a:t> recibo = </a:t>
            </a:r>
            <a:r>
              <a:rPr lang="pt-BR" dirty="0" err="1"/>
              <a:t>fr.gerarRecibo</a:t>
            </a:r>
            <a:r>
              <a:rPr lang="pt-BR" dirty="0" smtClean="0"/>
              <a:t>(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"</a:t>
            </a:r>
            <a:r>
              <a:rPr lang="pt-BR" dirty="0" err="1"/>
              <a:t>Catia</a:t>
            </a:r>
            <a:r>
              <a:rPr lang="pt-BR" dirty="0"/>
              <a:t>", 110.0, "18/5/2012", </a:t>
            </a:r>
            <a:r>
              <a:rPr lang="pt-BR" dirty="0" smtClean="0"/>
              <a:t>	"</a:t>
            </a:r>
            <a:r>
              <a:rPr lang="pt-BR" dirty="0"/>
              <a:t>telefone");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javac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FormatadorRecibo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java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FormatadorRecibo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is</a:t>
            </a:r>
            <a:r>
              <a:rPr lang="pt-BR" dirty="0" smtClean="0">
                <a:solidFill>
                  <a:srgbClr val="FF0000"/>
                </a:solidFill>
              </a:rPr>
              <a:t> abstract </a:t>
            </a:r>
            <a:r>
              <a:rPr lang="pt-BR" dirty="0" err="1" smtClean="0">
                <a:solidFill>
                  <a:srgbClr val="FF0000"/>
                </a:solidFill>
              </a:rPr>
              <a:t>cannot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be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instantiated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23650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Como a classe </a:t>
            </a:r>
            <a:r>
              <a:rPr lang="pt-BR" dirty="0" err="1" smtClean="0"/>
              <a:t>FormatadorRecibo</a:t>
            </a:r>
            <a:r>
              <a:rPr lang="pt-BR" dirty="0" smtClean="0"/>
              <a:t> não poderá ser instanciada diretamente, será necessário criar uma subclasse que a estenda, ou seja, a classe </a:t>
            </a:r>
            <a:r>
              <a:rPr lang="pt-BR" dirty="0" err="1" smtClean="0"/>
              <a:t>FormatadorRecibo</a:t>
            </a:r>
            <a:r>
              <a:rPr lang="pt-BR" dirty="0" smtClean="0"/>
              <a:t> serve como um padrão para outras classes.</a:t>
            </a:r>
          </a:p>
          <a:p>
            <a:pPr marL="0" indent="0" algn="just">
              <a:buNone/>
            </a:pPr>
            <a:r>
              <a:rPr lang="pt-BR" dirty="0" smtClean="0"/>
              <a:t>Vejamos então um exemplo de uma classe </a:t>
            </a:r>
            <a:r>
              <a:rPr lang="pt-BR" dirty="0" err="1" smtClean="0"/>
              <a:t>FormtadorModeloA</a:t>
            </a:r>
            <a:r>
              <a:rPr lang="pt-BR" dirty="0" smtClean="0"/>
              <a:t>, que estende a classe </a:t>
            </a:r>
            <a:r>
              <a:rPr lang="pt-BR" dirty="0" err="1" smtClean="0"/>
              <a:t>FormatadorRecibo</a:t>
            </a:r>
            <a:r>
              <a:rPr lang="pt-BR" dirty="0" smtClean="0"/>
              <a:t> e sobrescreve seu método </a:t>
            </a:r>
            <a:r>
              <a:rPr lang="pt-BR" dirty="0" err="1" smtClean="0"/>
              <a:t>gerarRecibo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199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FormatadorModeloA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FormatadorRecibo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gerarRecibo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smtClean="0"/>
              <a:t>cliente,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smtClean="0"/>
              <a:t>v,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 smtClean="0"/>
              <a:t>dt,String</a:t>
            </a:r>
            <a:r>
              <a:rPr lang="pt-BR" dirty="0" smtClean="0"/>
              <a:t> m)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StringBuilder</a:t>
            </a:r>
            <a:r>
              <a:rPr lang="pt-BR" dirty="0" smtClean="0"/>
              <a:t> </a:t>
            </a:r>
            <a:r>
              <a:rPr lang="pt-BR" dirty="0" err="1"/>
              <a:t>sb</a:t>
            </a:r>
            <a:r>
              <a:rPr lang="pt-BR" dirty="0"/>
              <a:t> = new </a:t>
            </a:r>
            <a:r>
              <a:rPr lang="pt-BR" dirty="0" err="1"/>
              <a:t>StringBuilder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sb.append</a:t>
            </a:r>
            <a:r>
              <a:rPr lang="pt-BR" dirty="0"/>
              <a:t>("Nós da ").</a:t>
            </a:r>
            <a:r>
              <a:rPr lang="pt-BR" dirty="0" err="1"/>
              <a:t>append</a:t>
            </a:r>
            <a:r>
              <a:rPr lang="pt-BR" dirty="0"/>
              <a:t>( </a:t>
            </a:r>
            <a:r>
              <a:rPr lang="pt-BR" dirty="0" err="1"/>
              <a:t>super.getNomeEmpresa</a:t>
            </a:r>
            <a:r>
              <a:rPr lang="pt-BR" dirty="0"/>
              <a:t>() 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sb.append</a:t>
            </a:r>
            <a:r>
              <a:rPr lang="pt-BR" dirty="0"/>
              <a:t>(" recebemos de ").</a:t>
            </a:r>
            <a:r>
              <a:rPr lang="pt-BR" dirty="0" err="1"/>
              <a:t>append</a:t>
            </a:r>
            <a:r>
              <a:rPr lang="pt-BR" dirty="0"/>
              <a:t>( </a:t>
            </a:r>
            <a:r>
              <a:rPr lang="pt-BR" dirty="0" smtClean="0"/>
              <a:t>cliente);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sb.append</a:t>
            </a:r>
            <a:r>
              <a:rPr lang="pt-BR" dirty="0"/>
              <a:t>(" em ").</a:t>
            </a:r>
            <a:r>
              <a:rPr lang="pt-BR" dirty="0" err="1" smtClean="0"/>
              <a:t>append</a:t>
            </a:r>
            <a:r>
              <a:rPr lang="pt-BR" dirty="0" smtClean="0"/>
              <a:t>(</a:t>
            </a:r>
            <a:r>
              <a:rPr lang="pt-BR" dirty="0" err="1" smtClean="0"/>
              <a:t>dt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sb.append</a:t>
            </a:r>
            <a:r>
              <a:rPr lang="pt-BR" dirty="0"/>
              <a:t>(" o valor de R$ ").</a:t>
            </a:r>
            <a:r>
              <a:rPr lang="pt-BR" dirty="0" err="1" smtClean="0"/>
              <a:t>append</a:t>
            </a:r>
            <a:r>
              <a:rPr lang="pt-BR" dirty="0" smtClean="0"/>
              <a:t>(v);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sb.append</a:t>
            </a:r>
            <a:r>
              <a:rPr lang="pt-BR" dirty="0"/>
              <a:t>(" referente a").</a:t>
            </a:r>
            <a:r>
              <a:rPr lang="pt-BR" dirty="0" err="1" smtClean="0"/>
              <a:t>append</a:t>
            </a:r>
            <a:r>
              <a:rPr lang="pt-BR" dirty="0" smtClean="0"/>
              <a:t>(m);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sb.toString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54322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Agora ser voltarmos a classe </a:t>
            </a:r>
            <a:r>
              <a:rPr lang="pt-BR" b="1" dirty="0" err="1" smtClean="0"/>
              <a:t>TesteRecibo</a:t>
            </a:r>
            <a:endParaRPr lang="pt-BR" b="1" dirty="0" smtClean="0"/>
          </a:p>
          <a:p>
            <a:pPr marL="0" indent="0" algn="just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 smtClean="0"/>
              <a:t>TesteRecibo</a:t>
            </a:r>
            <a:r>
              <a:rPr lang="pt-BR" dirty="0" smtClean="0"/>
              <a:t> 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FormatadorRecibo</a:t>
            </a:r>
            <a:r>
              <a:rPr lang="pt-BR" dirty="0" smtClean="0"/>
              <a:t> </a:t>
            </a:r>
            <a:r>
              <a:rPr lang="pt-BR" dirty="0" err="1"/>
              <a:t>fr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00B050"/>
                </a:solidFill>
              </a:rPr>
              <a:t>		//</a:t>
            </a:r>
            <a:r>
              <a:rPr lang="pt-BR" dirty="0">
                <a:solidFill>
                  <a:srgbClr val="00B050"/>
                </a:solidFill>
              </a:rPr>
              <a:t>Ok o objeto </a:t>
            </a:r>
            <a:r>
              <a:rPr lang="pt-BR" dirty="0" err="1">
                <a:solidFill>
                  <a:srgbClr val="00B050"/>
                </a:solidFill>
              </a:rPr>
              <a:t>fr</a:t>
            </a:r>
            <a:r>
              <a:rPr lang="pt-BR" dirty="0">
                <a:solidFill>
                  <a:srgbClr val="00B050"/>
                </a:solidFill>
              </a:rPr>
              <a:t> do tipo </a:t>
            </a:r>
            <a:r>
              <a:rPr lang="pt-BR" dirty="0" err="1">
                <a:solidFill>
                  <a:srgbClr val="00B050"/>
                </a:solidFill>
              </a:rPr>
              <a:t>FormatadorRecibo</a:t>
            </a:r>
            <a:r>
              <a:rPr lang="pt-BR" dirty="0">
                <a:solidFill>
                  <a:srgbClr val="00B050"/>
                </a:solidFill>
              </a:rPr>
              <a:t> está </a:t>
            </a:r>
            <a:r>
              <a:rPr lang="pt-BR" dirty="0" smtClean="0">
                <a:solidFill>
                  <a:srgbClr val="00B050"/>
                </a:solidFill>
              </a:rPr>
              <a:t>recebendo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	</a:t>
            </a:r>
            <a:r>
              <a:rPr lang="pt-BR" dirty="0" smtClean="0">
                <a:solidFill>
                  <a:srgbClr val="00B050"/>
                </a:solidFill>
              </a:rPr>
              <a:t>	// uma classes filha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fr</a:t>
            </a:r>
            <a:r>
              <a:rPr lang="pt-BR" dirty="0" smtClean="0"/>
              <a:t> </a:t>
            </a:r>
            <a:r>
              <a:rPr lang="pt-BR" dirty="0"/>
              <a:t>= new </a:t>
            </a:r>
            <a:r>
              <a:rPr lang="pt-BR" dirty="0" err="1"/>
              <a:t>FormatadorModeloA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fr.setNomeEmpresa</a:t>
            </a:r>
            <a:r>
              <a:rPr lang="pt-BR" dirty="0"/>
              <a:t>("Senai/SC");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recibo = </a:t>
            </a:r>
            <a:r>
              <a:rPr lang="pt-BR" dirty="0" err="1"/>
              <a:t>fr.gerarRecibo</a:t>
            </a:r>
            <a:r>
              <a:rPr lang="pt-BR" dirty="0"/>
              <a:t>("</a:t>
            </a:r>
            <a:r>
              <a:rPr lang="pt-BR" dirty="0" err="1"/>
              <a:t>Catia</a:t>
            </a:r>
            <a:r>
              <a:rPr lang="pt-BR" dirty="0"/>
              <a:t>", 110.0, "18/5/2012", "telefone");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(recibo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0988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Modificadores final e abstract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Verificamos que não é possível instanciar classe marcadas como o modificador abstract. Na prática uma classe abstrata serve para acomodar métodos abstratos, como veremos a seguir.</a:t>
            </a:r>
          </a:p>
        </p:txBody>
      </p:sp>
    </p:spTree>
    <p:extLst>
      <p:ext uri="{BB962C8B-B14F-4D97-AF65-F5344CB8AC3E}">
        <p14:creationId xmlns:p14="http://schemas.microsoft.com/office/powerpoint/2010/main" xmlns="" val="127641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Muitas vezes nos deparamos com essa frase: “Existe mais de uma forma de resolver esse problema.” Muitas vezes uma rotina de software pode ser escrita de várias formas para atingir um mesmo resultado:</a:t>
            </a:r>
            <a:endParaRPr lang="pt-BR" dirty="0"/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Utilizando racionalmente a memória em um ambiente restrito;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Minimizando as operações de I/O em um ambiente de resposta rápida;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Visando a simplicidade e a clareza do código para futuras manutenções;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Utilizando bibliotecas ou </a:t>
            </a:r>
            <a:r>
              <a:rPr lang="pt-BR" dirty="0" err="1" smtClean="0"/>
              <a:t>API’s</a:t>
            </a:r>
            <a:r>
              <a:rPr lang="pt-BR" dirty="0" smtClean="0"/>
              <a:t> para integrar com outros sistemas.</a:t>
            </a:r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04491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A orientação a objetos facilita a convivência com os dilemas que vimos anteriormente com o conceito de métodos abstratos.</a:t>
            </a:r>
          </a:p>
          <a:p>
            <a:pPr marL="0" indent="0" algn="just">
              <a:buNone/>
            </a:pPr>
            <a:r>
              <a:rPr lang="pt-BR" dirty="0" smtClean="0"/>
              <a:t>Um método abstrato é utilizado em um a classe quando o desenvolvedor ou projetista de software percebe que: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É possível implementar um método de várias maneiras interessantes.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Ainda não existe requisitos bem definidos para decidir por uma implementação do método.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4649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Um método abstrato define um ponto de diversificação, indicando que mais de uma solução técnica pode ser adotada.</a:t>
            </a:r>
          </a:p>
          <a:p>
            <a:pPr marL="0" indent="0" algn="just">
              <a:buNone/>
            </a:pPr>
            <a:r>
              <a:rPr lang="pt-BR" dirty="0" smtClean="0"/>
              <a:t>Podemos ter métodos abstratos somente dentro de classes abstratas. Isso fará com que estes métodos tenham que ser obrigatoriamente implementados nas subclasses não abstratas.</a:t>
            </a:r>
          </a:p>
        </p:txBody>
      </p:sp>
    </p:spTree>
    <p:extLst>
      <p:ext uri="{BB962C8B-B14F-4D97-AF65-F5344CB8AC3E}">
        <p14:creationId xmlns:p14="http://schemas.microsoft.com/office/powerpoint/2010/main" xmlns="" val="287309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Um método abstrato tem a seguinte semântica: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d</a:t>
            </a:r>
            <a:r>
              <a:rPr lang="pt-BR" dirty="0" smtClean="0"/>
              <a:t>eclaramos apenas a sua assinatura (tipo de retorno, nome, parâmetros de entrada e exceções) incluindo o modificador abstract;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não declaramos corpo de instruções;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f</a:t>
            </a:r>
            <a:r>
              <a:rPr lang="pt-BR" dirty="0" smtClean="0"/>
              <a:t>inalizamos a declaração com ponto e virgula.</a:t>
            </a:r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78071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Métodos abstratos são utilizados para definir um contrato de comportamento, garantindo que serão implementados nas classes filhas.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s</a:t>
            </a:r>
            <a:r>
              <a:rPr lang="pt-BR" dirty="0" smtClean="0"/>
              <a:t>empre que declararmos </a:t>
            </a:r>
            <a:r>
              <a:rPr lang="pt-BR" b="1" dirty="0" smtClean="0"/>
              <a:t>um método abstract</a:t>
            </a:r>
            <a:r>
              <a:rPr lang="pt-BR" dirty="0" smtClean="0"/>
              <a:t>, a </a:t>
            </a:r>
            <a:r>
              <a:rPr lang="pt-BR" b="1" dirty="0" smtClean="0"/>
              <a:t>classe</a:t>
            </a:r>
            <a:r>
              <a:rPr lang="pt-BR" dirty="0" smtClean="0"/>
              <a:t> também deverá ser declarada como </a:t>
            </a:r>
            <a:r>
              <a:rPr lang="pt-BR" b="1" dirty="0" smtClean="0"/>
              <a:t>abstract</a:t>
            </a:r>
            <a:r>
              <a:rPr lang="pt-BR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todas as </a:t>
            </a:r>
            <a:r>
              <a:rPr lang="pt-BR" b="1" dirty="0" smtClean="0"/>
              <a:t>classes filhas</a:t>
            </a:r>
            <a:r>
              <a:rPr lang="pt-BR" dirty="0" smtClean="0"/>
              <a:t> deverão obrigatoriamente </a:t>
            </a:r>
            <a:r>
              <a:rPr lang="pt-BR" b="1" dirty="0" smtClean="0"/>
              <a:t>implementar os métodos abstract</a:t>
            </a:r>
            <a:r>
              <a:rPr lang="pt-BR" dirty="0" smtClean="0"/>
              <a:t> ou então serem declaradas como </a:t>
            </a:r>
            <a:r>
              <a:rPr lang="pt-BR" b="1" dirty="0" smtClean="0"/>
              <a:t>abstract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190210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199"/>
            <a:ext cx="8536676" cy="486883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8000" dirty="0" smtClean="0"/>
              <a:t>Exemplo: se voltarmos para a classe </a:t>
            </a:r>
            <a:r>
              <a:rPr lang="pt-BR" sz="8000" dirty="0" err="1" smtClean="0"/>
              <a:t>FormatadorRecibo</a:t>
            </a:r>
            <a:r>
              <a:rPr lang="pt-BR" sz="8000" dirty="0" smtClean="0"/>
              <a:t> e declararmos o método como abstract.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7200" dirty="0" err="1" smtClean="0"/>
              <a:t>public</a:t>
            </a:r>
            <a:r>
              <a:rPr lang="pt-BR" sz="7200" dirty="0" smtClean="0"/>
              <a:t> </a:t>
            </a:r>
            <a:r>
              <a:rPr lang="pt-BR" sz="7200" dirty="0"/>
              <a:t>abstract </a:t>
            </a: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FormatadorRecibo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r>
              <a:rPr lang="pt-BR" sz="7200" dirty="0" smtClean="0"/>
              <a:t>	</a:t>
            </a:r>
            <a:r>
              <a:rPr lang="pt-BR" sz="7200" dirty="0" err="1" smtClean="0"/>
              <a:t>private</a:t>
            </a:r>
            <a:r>
              <a:rPr lang="pt-BR" sz="7200" dirty="0" smtClean="0"/>
              <a:t> </a:t>
            </a:r>
            <a:r>
              <a:rPr lang="pt-BR" sz="7200" dirty="0" err="1"/>
              <a:t>String</a:t>
            </a:r>
            <a:r>
              <a:rPr lang="pt-BR" sz="7200" dirty="0"/>
              <a:t> </a:t>
            </a:r>
            <a:r>
              <a:rPr lang="pt-BR" sz="7200" dirty="0" err="1"/>
              <a:t>nomeEmpresa</a:t>
            </a:r>
            <a:r>
              <a:rPr lang="pt-BR" sz="7200" dirty="0"/>
              <a:t>;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</a:t>
            </a:r>
            <a:r>
              <a:rPr lang="pt-BR" sz="7200" dirty="0" err="1" smtClean="0"/>
              <a:t>public</a:t>
            </a:r>
            <a:r>
              <a:rPr lang="pt-BR" sz="7200" dirty="0" smtClean="0"/>
              <a:t> </a:t>
            </a:r>
            <a:r>
              <a:rPr lang="pt-BR" sz="7200" dirty="0" err="1"/>
              <a:t>String</a:t>
            </a:r>
            <a:r>
              <a:rPr lang="pt-BR" sz="7200" dirty="0"/>
              <a:t> </a:t>
            </a:r>
            <a:r>
              <a:rPr lang="pt-BR" sz="7200" dirty="0" err="1"/>
              <a:t>getNomeEmpresa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		</a:t>
            </a:r>
            <a:r>
              <a:rPr lang="pt-BR" sz="7200" dirty="0" err="1" smtClean="0"/>
              <a:t>return</a:t>
            </a:r>
            <a:r>
              <a:rPr lang="pt-BR" sz="7200" dirty="0" smtClean="0"/>
              <a:t> </a:t>
            </a:r>
            <a:r>
              <a:rPr lang="pt-BR" sz="7200" dirty="0" err="1"/>
              <a:t>nomeEmpresa</a:t>
            </a:r>
            <a:r>
              <a:rPr lang="pt-BR" sz="7200" dirty="0"/>
              <a:t>;</a:t>
            </a:r>
          </a:p>
          <a:p>
            <a:pPr marL="0" indent="0">
              <a:buNone/>
            </a:pPr>
            <a:r>
              <a:rPr lang="pt-BR" sz="7200" dirty="0" smtClean="0"/>
              <a:t>	}</a:t>
            </a:r>
            <a:endParaRPr lang="pt-BR" sz="7200" dirty="0"/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</a:t>
            </a:r>
            <a:r>
              <a:rPr lang="pt-BR" sz="7200" dirty="0" err="1" smtClean="0"/>
              <a:t>public</a:t>
            </a:r>
            <a:r>
              <a:rPr lang="pt-BR" sz="7200" dirty="0" smtClean="0"/>
              <a:t> </a:t>
            </a:r>
            <a:r>
              <a:rPr lang="pt-BR" sz="7200" dirty="0" err="1"/>
              <a:t>void</a:t>
            </a:r>
            <a:r>
              <a:rPr lang="pt-BR" sz="7200" dirty="0"/>
              <a:t> </a:t>
            </a:r>
            <a:r>
              <a:rPr lang="pt-BR" sz="7200" dirty="0" err="1"/>
              <a:t>setNomeEmpresa</a:t>
            </a:r>
            <a:r>
              <a:rPr lang="pt-BR" sz="7200" dirty="0"/>
              <a:t>(</a:t>
            </a:r>
            <a:r>
              <a:rPr lang="pt-BR" sz="7200" dirty="0" err="1"/>
              <a:t>String</a:t>
            </a:r>
            <a:r>
              <a:rPr lang="pt-BR" sz="7200" dirty="0"/>
              <a:t> </a:t>
            </a:r>
            <a:r>
              <a:rPr lang="pt-BR" sz="7200" dirty="0" err="1"/>
              <a:t>nomeEmpresa</a:t>
            </a:r>
            <a:r>
              <a:rPr lang="pt-BR" sz="7200" dirty="0"/>
              <a:t>) {</a:t>
            </a:r>
          </a:p>
          <a:p>
            <a:pPr marL="0" indent="0">
              <a:buNone/>
            </a:pPr>
            <a:r>
              <a:rPr lang="pt-BR" sz="7200" dirty="0" smtClean="0"/>
              <a:t>		</a:t>
            </a:r>
            <a:r>
              <a:rPr lang="pt-BR" sz="7200" dirty="0" err="1" smtClean="0"/>
              <a:t>this.nomeEmpresa</a:t>
            </a:r>
            <a:r>
              <a:rPr lang="pt-BR" sz="7200" dirty="0" smtClean="0"/>
              <a:t> </a:t>
            </a:r>
            <a:r>
              <a:rPr lang="pt-BR" sz="7200" dirty="0"/>
              <a:t>= </a:t>
            </a:r>
            <a:r>
              <a:rPr lang="pt-BR" sz="7200" dirty="0" err="1"/>
              <a:t>nomeEmpresa</a:t>
            </a:r>
            <a:r>
              <a:rPr lang="pt-BR" sz="7200" dirty="0"/>
              <a:t>;</a:t>
            </a:r>
          </a:p>
          <a:p>
            <a:pPr marL="0" indent="0">
              <a:buNone/>
            </a:pPr>
            <a:r>
              <a:rPr lang="pt-BR" sz="7200" dirty="0" smtClean="0"/>
              <a:t>	}</a:t>
            </a: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</a:t>
            </a:r>
            <a:endParaRPr lang="pt-BR" sz="7200" dirty="0"/>
          </a:p>
          <a:p>
            <a:pPr marL="0" indent="0">
              <a:buNone/>
            </a:pPr>
            <a:r>
              <a:rPr lang="pt-BR" sz="7200" dirty="0"/>
              <a:t> </a:t>
            </a:r>
            <a:r>
              <a:rPr lang="pt-BR" sz="7200" dirty="0" smtClean="0"/>
              <a:t>   </a:t>
            </a:r>
            <a:r>
              <a:rPr lang="pt-BR" sz="7200" dirty="0" smtClean="0">
                <a:solidFill>
                  <a:srgbClr val="00B050"/>
                </a:solidFill>
              </a:rPr>
              <a:t>	//</a:t>
            </a:r>
            <a:r>
              <a:rPr lang="pt-BR" sz="7200" dirty="0">
                <a:solidFill>
                  <a:srgbClr val="00B050"/>
                </a:solidFill>
              </a:rPr>
              <a:t>agora declaração de método abstract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	public </a:t>
            </a:r>
            <a:r>
              <a:rPr lang="en-US" sz="7200" dirty="0"/>
              <a:t>abstract String </a:t>
            </a:r>
            <a:r>
              <a:rPr lang="en-US" sz="7200" dirty="0" err="1"/>
              <a:t>gerarRecibo</a:t>
            </a:r>
            <a:r>
              <a:rPr lang="en-US" sz="7200" dirty="0"/>
              <a:t>(String </a:t>
            </a:r>
            <a:r>
              <a:rPr lang="en-US" sz="7200" dirty="0" smtClean="0"/>
              <a:t>c, </a:t>
            </a:r>
            <a:r>
              <a:rPr lang="en-US" sz="7200" dirty="0"/>
              <a:t>double v, String </a:t>
            </a:r>
            <a:r>
              <a:rPr lang="en-US" sz="7200" dirty="0" smtClean="0"/>
              <a:t>d, String m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pt-BR" sz="7200" dirty="0" smtClean="0"/>
              <a:t>	</a:t>
            </a:r>
            <a:endParaRPr lang="pt-BR" sz="7200" dirty="0"/>
          </a:p>
          <a:p>
            <a:pPr marL="0" indent="0" algn="just">
              <a:buNone/>
            </a:pPr>
            <a:r>
              <a:rPr lang="pt-BR" sz="7200" dirty="0" smtClean="0"/>
              <a:t>}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1965280" y="5854890"/>
            <a:ext cx="532261" cy="450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919415" y="3739487"/>
            <a:ext cx="1371600" cy="1569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2497541" y="5854889"/>
            <a:ext cx="5124732" cy="6759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000" dirty="0" smtClean="0"/>
              <a:t>Utilizamos a palavra reservada abstract</a:t>
            </a:r>
            <a:endParaRPr lang="pt-BR" sz="2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227094" y="2593075"/>
            <a:ext cx="3766782" cy="141936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000" dirty="0" smtClean="0"/>
              <a:t>Repare que não temos corpo no método nem chaves { } abrindo e fechando só a assinatura e terminado com “;”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7655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Agora todas as classes não abstratas que herdem de </a:t>
            </a:r>
            <a:r>
              <a:rPr lang="pt-BR" dirty="0" err="1" smtClean="0"/>
              <a:t>FormatadorRecibo</a:t>
            </a:r>
            <a:r>
              <a:rPr lang="pt-BR" dirty="0" smtClean="0"/>
              <a:t> serão </a:t>
            </a:r>
            <a:r>
              <a:rPr lang="pt-BR" b="1" dirty="0" smtClean="0"/>
              <a:t>obrigadas</a:t>
            </a:r>
            <a:r>
              <a:rPr lang="pt-BR" dirty="0" smtClean="0"/>
              <a:t> a implementar o método </a:t>
            </a:r>
            <a:r>
              <a:rPr lang="pt-BR" dirty="0" err="1" smtClean="0"/>
              <a:t>gerarRecibo</a:t>
            </a:r>
            <a:r>
              <a:rPr lang="pt-B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75837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88" y="1600199"/>
            <a:ext cx="8686800" cy="485519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sz="4200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FomatatadorModeloB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FormatadorRecibo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simboloMoeda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getSimboloMoeda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simboloMoeda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setSimboloMoeda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simboloMoeda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this.simboloMoeda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simboloMoeda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javac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FomatatadorModeloB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java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FomatatadorModeloB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not</a:t>
            </a:r>
            <a:r>
              <a:rPr lang="pt-BR" dirty="0" smtClean="0">
                <a:solidFill>
                  <a:srgbClr val="FF0000"/>
                </a:solidFill>
              </a:rPr>
              <a:t> abstract </a:t>
            </a:r>
            <a:r>
              <a:rPr lang="pt-BR" dirty="0" err="1" smtClean="0">
                <a:solidFill>
                  <a:srgbClr val="FF0000"/>
                </a:solidFill>
              </a:rPr>
              <a:t>and</a:t>
            </a:r>
            <a:r>
              <a:rPr lang="pt-BR" dirty="0" smtClean="0">
                <a:solidFill>
                  <a:srgbClr val="FF0000"/>
                </a:solidFill>
              </a:rPr>
              <a:t> does </a:t>
            </a:r>
            <a:r>
              <a:rPr lang="pt-BR" dirty="0" err="1" smtClean="0">
                <a:solidFill>
                  <a:srgbClr val="FF0000"/>
                </a:solidFill>
              </a:rPr>
              <a:t>not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override</a:t>
            </a:r>
            <a:r>
              <a:rPr lang="pt-BR" dirty="0" smtClean="0">
                <a:solidFill>
                  <a:srgbClr val="FF0000"/>
                </a:solidFill>
              </a:rPr>
              <a:t> abstract </a:t>
            </a:r>
            <a:r>
              <a:rPr lang="pt-BR" dirty="0" err="1" smtClean="0">
                <a:solidFill>
                  <a:srgbClr val="FF0000"/>
                </a:solidFill>
              </a:rPr>
              <a:t>method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gerarRecibo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String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 err="1" smtClean="0">
                <a:solidFill>
                  <a:srgbClr val="FF0000"/>
                </a:solidFill>
              </a:rPr>
              <a:t>double,String,String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96515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Representação UML de métodos e classes abstract são em </a:t>
            </a:r>
            <a:r>
              <a:rPr lang="pt-BR" i="1" dirty="0" smtClean="0"/>
              <a:t>itálico</a:t>
            </a:r>
            <a:r>
              <a:rPr lang="pt-BR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343" y="2649088"/>
            <a:ext cx="6917994" cy="348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4831308" y="3016155"/>
            <a:ext cx="26203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41194" y="2784143"/>
            <a:ext cx="1992573" cy="1323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380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O modificador final pode ser utilizado na declaração de atributos, métodos e classes tendo o comportamento diferente em cada uma das situações.</a:t>
            </a:r>
          </a:p>
        </p:txBody>
      </p:sp>
    </p:spTree>
    <p:extLst>
      <p:ext uri="{BB962C8B-B14F-4D97-AF65-F5344CB8AC3E}">
        <p14:creationId xmlns:p14="http://schemas.microsoft.com/office/powerpoint/2010/main" xmlns="" val="2249645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7050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Erros comuns: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d</a:t>
            </a:r>
            <a:r>
              <a:rPr lang="pt-BR" dirty="0" smtClean="0"/>
              <a:t>eclarar métodos </a:t>
            </a:r>
            <a:r>
              <a:rPr lang="pt-BR" dirty="0"/>
              <a:t>abstract </a:t>
            </a:r>
            <a:r>
              <a:rPr lang="pt-BR" dirty="0" smtClean="0"/>
              <a:t>e não declarar a classe como abstract;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declarar métodos abstract com a implementação vazia com {}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Implementar o método na subclasse sem respeitar a assinatura definida na superclasse.</a:t>
            </a:r>
          </a:p>
        </p:txBody>
      </p:sp>
    </p:spTree>
    <p:extLst>
      <p:ext uri="{BB962C8B-B14F-4D97-AF65-F5344CB8AC3E}">
        <p14:creationId xmlns:p14="http://schemas.microsoft.com/office/powerpoint/2010/main" xmlns="" val="4594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(atributos)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O modificador final em atributos, significa que somente uma atribuição poderá ser feita ao atributo, podendo ser feita na declaração ou no construtor. Se o atributo for do tipo primitivo, depois de feita a inicialização, não podemos mais alterar o seu conteúdo.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b="1" dirty="0" smtClean="0"/>
              <a:t>Exemplo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>
                <a:latin typeface="Courier"/>
                <a:cs typeface="Courier"/>
              </a:rPr>
              <a:t>c</a:t>
            </a:r>
            <a:r>
              <a:rPr lang="pt-BR" sz="3100" dirty="0" err="1">
                <a:latin typeface="Courier"/>
                <a:cs typeface="Courier"/>
              </a:rPr>
              <a:t>lass</a:t>
            </a:r>
            <a:r>
              <a:rPr lang="pt-BR" sz="3100" dirty="0">
                <a:latin typeface="Courier"/>
                <a:cs typeface="Courier"/>
              </a:rPr>
              <a:t> </a:t>
            </a:r>
            <a:r>
              <a:rPr lang="pt-BR" sz="3100" dirty="0" err="1">
                <a:latin typeface="Courier"/>
                <a:cs typeface="Courier"/>
              </a:rPr>
              <a:t>FinalPrimitivos</a:t>
            </a:r>
            <a:r>
              <a:rPr lang="pt-BR" sz="3100" dirty="0">
                <a:latin typeface="Courier"/>
                <a:cs typeface="Courier"/>
              </a:rPr>
              <a:t>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	final </a:t>
            </a:r>
            <a:r>
              <a:rPr lang="pt-BR" sz="3100" dirty="0" err="1">
                <a:latin typeface="Courier"/>
                <a:cs typeface="Courier"/>
              </a:rPr>
              <a:t>int</a:t>
            </a:r>
            <a:r>
              <a:rPr lang="pt-BR" sz="3100" dirty="0">
                <a:latin typeface="Courier"/>
                <a:cs typeface="Courier"/>
              </a:rPr>
              <a:t> i = 0;</a:t>
            </a:r>
            <a:r>
              <a:rPr lang="pt-BR" sz="3100" dirty="0">
                <a:solidFill>
                  <a:srgbClr val="92D050"/>
                </a:solidFill>
                <a:latin typeface="Courier"/>
                <a:cs typeface="Courier"/>
              </a:rPr>
              <a:t>//isso é uma </a:t>
            </a:r>
            <a:r>
              <a:rPr lang="pt-BR" sz="3100" dirty="0" smtClean="0">
                <a:solidFill>
                  <a:srgbClr val="92D050"/>
                </a:solidFill>
                <a:latin typeface="Courier"/>
                <a:cs typeface="Courier"/>
              </a:rPr>
              <a:t>constante em </a:t>
            </a:r>
            <a:r>
              <a:rPr lang="pt-BR" sz="3100" dirty="0" err="1" smtClean="0">
                <a:solidFill>
                  <a:srgbClr val="92D050"/>
                </a:solidFill>
                <a:latin typeface="Courier"/>
                <a:cs typeface="Courier"/>
              </a:rPr>
              <a:t>java</a:t>
            </a:r>
            <a:r>
              <a:rPr lang="pt-BR" sz="3100" dirty="0" smtClean="0">
                <a:solidFill>
                  <a:srgbClr val="92D050"/>
                </a:solidFill>
                <a:latin typeface="Courier"/>
                <a:cs typeface="Courier"/>
              </a:rPr>
              <a:t>.</a:t>
            </a:r>
            <a:endParaRPr lang="pt-BR" sz="3100" dirty="0">
              <a:solidFill>
                <a:srgbClr val="92D050"/>
              </a:solidFill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6101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(atributos)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Se tentarmos alterar o valor da variável </a:t>
            </a:r>
            <a:r>
              <a:rPr lang="pt-BR" b="1" dirty="0" err="1" smtClean="0"/>
              <a:t>i</a:t>
            </a:r>
            <a:r>
              <a:rPr lang="pt-BR" b="1" dirty="0" smtClean="0"/>
              <a:t> teremos um erro de compilação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Courier"/>
                <a:cs typeface="Courier"/>
              </a:rPr>
              <a:t>c</a:t>
            </a:r>
            <a:r>
              <a:rPr lang="pt-BR" dirty="0" err="1">
                <a:latin typeface="Courier"/>
                <a:cs typeface="Courier"/>
              </a:rPr>
              <a:t>lass</a:t>
            </a:r>
            <a:r>
              <a:rPr lang="pt-BR" dirty="0">
                <a:latin typeface="Courier"/>
                <a:cs typeface="Courier"/>
              </a:rPr>
              <a:t> Teste</a:t>
            </a:r>
            <a:r>
              <a:rPr lang="es-ES_tradnl" dirty="0" err="1">
                <a:latin typeface="Courier"/>
                <a:cs typeface="Courier"/>
              </a:rPr>
              <a:t>FinalPrimitivos</a:t>
            </a:r>
            <a:r>
              <a:rPr lang="es-ES_tradnl" dirty="0">
                <a:latin typeface="Courier"/>
                <a:cs typeface="Courier"/>
              </a:rPr>
              <a:t>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>
                <a:latin typeface="Courier"/>
                <a:cs typeface="Courier"/>
              </a:rPr>
              <a:t>	</a:t>
            </a:r>
            <a:r>
              <a:rPr lang="es-ES_tradnl" dirty="0" err="1">
                <a:latin typeface="Courier"/>
                <a:cs typeface="Courier"/>
              </a:rPr>
              <a:t>public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err="1">
                <a:latin typeface="Courier"/>
                <a:cs typeface="Courier"/>
              </a:rPr>
              <a:t>static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err="1">
                <a:latin typeface="Courier"/>
                <a:cs typeface="Courier"/>
              </a:rPr>
              <a:t>void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err="1">
                <a:latin typeface="Courier"/>
                <a:cs typeface="Courier"/>
              </a:rPr>
              <a:t>main</a:t>
            </a:r>
            <a:r>
              <a:rPr lang="es-ES_tradnl" dirty="0">
                <a:latin typeface="Courier"/>
                <a:cs typeface="Courier"/>
              </a:rPr>
              <a:t>(</a:t>
            </a:r>
            <a:r>
              <a:rPr lang="es-ES_tradnl" dirty="0" err="1">
                <a:latin typeface="Courier"/>
                <a:cs typeface="Courier"/>
              </a:rPr>
              <a:t>String</a:t>
            </a:r>
            <a:r>
              <a:rPr lang="es-ES_tradnl" dirty="0">
                <a:latin typeface="Courier"/>
                <a:cs typeface="Courier"/>
              </a:rPr>
              <a:t>[] </a:t>
            </a:r>
            <a:r>
              <a:rPr lang="es-ES_tradnl" dirty="0" err="1">
                <a:latin typeface="Courier"/>
                <a:cs typeface="Courier"/>
              </a:rPr>
              <a:t>args</a:t>
            </a:r>
            <a:r>
              <a:rPr lang="es-ES_tradnl" dirty="0">
                <a:latin typeface="Courier"/>
                <a:cs typeface="Courier"/>
              </a:rPr>
              <a:t>)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>
                <a:latin typeface="Courier"/>
                <a:cs typeface="Courier"/>
              </a:rPr>
              <a:t>		</a:t>
            </a:r>
            <a:r>
              <a:rPr lang="pt-BR" dirty="0" err="1">
                <a:latin typeface="Courier"/>
                <a:cs typeface="Courier"/>
              </a:rPr>
              <a:t>FinalPrimitivos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p</a:t>
            </a:r>
            <a:r>
              <a:rPr lang="pt-BR" dirty="0">
                <a:latin typeface="Courier"/>
                <a:cs typeface="Courier"/>
              </a:rPr>
              <a:t>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	new </a:t>
            </a:r>
            <a:r>
              <a:rPr lang="pt-BR" dirty="0" err="1">
                <a:latin typeface="Courier"/>
                <a:cs typeface="Courier"/>
              </a:rPr>
              <a:t>FinalPrimitivos</a:t>
            </a:r>
            <a:r>
              <a:rPr lang="pt-BR" dirty="0">
                <a:latin typeface="Courier"/>
                <a:cs typeface="Courier"/>
              </a:rPr>
              <a:t>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	</a:t>
            </a:r>
            <a:r>
              <a:rPr lang="pt-BR" dirty="0" err="1">
                <a:latin typeface="Courier"/>
                <a:cs typeface="Courier"/>
              </a:rPr>
              <a:t>t.i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b="1" dirty="0">
                <a:solidFill>
                  <a:srgbClr val="92D050"/>
                </a:solidFill>
                <a:latin typeface="Courier"/>
                <a:cs typeface="Courier"/>
              </a:rPr>
              <a:t>0; </a:t>
            </a:r>
            <a:r>
              <a:rPr lang="pt-BR" b="1" dirty="0" smtClean="0">
                <a:solidFill>
                  <a:srgbClr val="92D050"/>
                </a:solidFill>
                <a:latin typeface="Courier"/>
                <a:cs typeface="Courier"/>
              </a:rPr>
              <a:t>//Erro de compilação</a:t>
            </a:r>
            <a:endParaRPr lang="es-ES_tradnl" b="1" dirty="0">
              <a:solidFill>
                <a:srgbClr val="92D050"/>
              </a:solidFill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>
                <a:latin typeface="Courier"/>
                <a:cs typeface="Courier"/>
              </a:rPr>
              <a:t>	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 smtClean="0">
                <a:latin typeface="Courier"/>
                <a:cs typeface="Courier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Javac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urier"/>
                <a:cs typeface="Courier"/>
              </a:rPr>
              <a:t>Teste</a:t>
            </a:r>
            <a:r>
              <a:rPr lang="es-ES_tradnl" dirty="0" err="1" smtClean="0">
                <a:solidFill>
                  <a:srgbClr val="FF0000"/>
                </a:solidFill>
                <a:latin typeface="Courier"/>
                <a:cs typeface="Courier"/>
              </a:rPr>
              <a:t>FinalPrimitivos.java</a:t>
            </a:r>
            <a:endParaRPr lang="es-ES_tradnl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s-ES_tradnl" dirty="0" err="1" smtClean="0">
                <a:solidFill>
                  <a:srgbClr val="FF0000"/>
                </a:solidFill>
                <a:latin typeface="Courier"/>
                <a:cs typeface="Courier"/>
              </a:rPr>
              <a:t>annot</a:t>
            </a:r>
            <a:r>
              <a:rPr lang="es-ES_tradnl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"/>
                <a:cs typeface="Courier"/>
              </a:rPr>
              <a:t>assign</a:t>
            </a:r>
            <a:r>
              <a:rPr lang="es-ES_tradnl" dirty="0" smtClean="0">
                <a:solidFill>
                  <a:srgbClr val="FF0000"/>
                </a:solidFill>
                <a:latin typeface="Courier"/>
                <a:cs typeface="Courier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"/>
                <a:cs typeface="Courier"/>
              </a:rPr>
              <a:t>value</a:t>
            </a:r>
            <a:r>
              <a:rPr lang="es-ES_tradnl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"/>
                <a:cs typeface="Courier"/>
              </a:rPr>
              <a:t>to</a:t>
            </a:r>
            <a:r>
              <a:rPr lang="es-ES_tradnl" dirty="0" smtClean="0">
                <a:solidFill>
                  <a:srgbClr val="FF0000"/>
                </a:solidFill>
                <a:latin typeface="Courier"/>
                <a:cs typeface="Courier"/>
              </a:rPr>
              <a:t> final variable i</a:t>
            </a:r>
            <a:endParaRPr lang="pt-B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25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(atributos)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Se o atributo for do tipo </a:t>
            </a:r>
            <a:r>
              <a:rPr lang="pt-BR" sz="3600" dirty="0" err="1" smtClean="0"/>
              <a:t>reference</a:t>
            </a:r>
            <a:r>
              <a:rPr lang="pt-BR" sz="3600" dirty="0" smtClean="0"/>
              <a:t>, já sabemos que a variável armazena uma referência. No entanto, podemos chamar métodos e atributos do objeto referenciado.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95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(atributos)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/>
              <a:t>c</a:t>
            </a:r>
            <a:r>
              <a:rPr lang="pt-BR" sz="3600" dirty="0" err="1" smtClean="0"/>
              <a:t>lass</a:t>
            </a:r>
            <a:r>
              <a:rPr lang="pt-BR" sz="3600" dirty="0" smtClean="0"/>
              <a:t> Livro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	</a:t>
            </a:r>
            <a:r>
              <a:rPr lang="pt-BR" sz="3600" dirty="0" err="1" smtClean="0"/>
              <a:t>String</a:t>
            </a:r>
            <a:r>
              <a:rPr lang="pt-BR" sz="3600" dirty="0" smtClean="0"/>
              <a:t> nome;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6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 smtClean="0"/>
              <a:t>class </a:t>
            </a:r>
            <a:r>
              <a:rPr lang="en-US" sz="3600" dirty="0" err="1" smtClean="0"/>
              <a:t>TesteLivroFinal</a:t>
            </a:r>
            <a:r>
              <a:rPr lang="en-US" sz="3600" dirty="0" smtClean="0"/>
              <a:t>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 smtClean="0"/>
              <a:t>	public static void main(String[] </a:t>
            </a:r>
            <a:r>
              <a:rPr lang="en-US" sz="3600" dirty="0" err="1" smtClean="0"/>
              <a:t>args</a:t>
            </a:r>
            <a:r>
              <a:rPr lang="en-US" sz="3600" dirty="0" smtClean="0"/>
              <a:t>){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/>
              <a:t>	</a:t>
            </a:r>
            <a:r>
              <a:rPr lang="en-US" sz="3600" dirty="0" smtClean="0"/>
              <a:t>	final </a:t>
            </a:r>
            <a:r>
              <a:rPr lang="en-US" sz="3600" dirty="0" err="1" smtClean="0"/>
              <a:t>Livro</a:t>
            </a:r>
            <a:r>
              <a:rPr lang="en-US" sz="3600" dirty="0" smtClean="0"/>
              <a:t> l = new </a:t>
            </a:r>
            <a:r>
              <a:rPr lang="en-US" sz="3600" dirty="0" err="1" smtClean="0"/>
              <a:t>Livro</a:t>
            </a:r>
            <a:r>
              <a:rPr lang="en-US" sz="3600" dirty="0" smtClean="0"/>
              <a:t>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l.nome</a:t>
            </a:r>
            <a:r>
              <a:rPr lang="en-US" sz="3600" dirty="0" smtClean="0"/>
              <a:t> = “Java Core7”; </a:t>
            </a:r>
            <a:r>
              <a:rPr lang="en-US" sz="3600" dirty="0" smtClean="0">
                <a:solidFill>
                  <a:srgbClr val="008000"/>
                </a:solidFill>
              </a:rPr>
              <a:t>//Ok </a:t>
            </a:r>
            <a:r>
              <a:rPr lang="en-US" sz="3600" dirty="0" err="1" smtClean="0">
                <a:solidFill>
                  <a:srgbClr val="008000"/>
                </a:solidFill>
              </a:rPr>
              <a:t>podemos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</a:rPr>
              <a:t>alterar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</a:rPr>
              <a:t>atributos</a:t>
            </a:r>
            <a:r>
              <a:rPr lang="en-US" sz="3600" dirty="0" smtClean="0">
                <a:solidFill>
                  <a:srgbClr val="008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l = new </a:t>
            </a:r>
            <a:r>
              <a:rPr lang="en-US" sz="3600" dirty="0" err="1" smtClean="0">
                <a:solidFill>
                  <a:srgbClr val="FF0000"/>
                </a:solidFill>
              </a:rPr>
              <a:t>Livro</a:t>
            </a:r>
            <a:r>
              <a:rPr lang="en-US" sz="3600" dirty="0" smtClean="0">
                <a:solidFill>
                  <a:srgbClr val="FF0000"/>
                </a:solidFill>
              </a:rPr>
              <a:t>(); </a:t>
            </a:r>
            <a:r>
              <a:rPr lang="en-US" sz="3600" dirty="0" smtClean="0">
                <a:solidFill>
                  <a:srgbClr val="008000"/>
                </a:solidFill>
              </a:rPr>
              <a:t>// </a:t>
            </a:r>
            <a:r>
              <a:rPr lang="en-US" sz="3600" dirty="0" err="1" smtClean="0">
                <a:solidFill>
                  <a:srgbClr val="008000"/>
                </a:solidFill>
              </a:rPr>
              <a:t>isso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</a:rPr>
              <a:t>nos</a:t>
            </a:r>
            <a:r>
              <a:rPr lang="en-US" sz="3600" dirty="0" smtClean="0">
                <a:solidFill>
                  <a:srgbClr val="008000"/>
                </a:solidFill>
              </a:rPr>
              <a:t> da um </a:t>
            </a:r>
            <a:r>
              <a:rPr lang="en-US" sz="3600" dirty="0" err="1" smtClean="0">
                <a:solidFill>
                  <a:srgbClr val="008000"/>
                </a:solidFill>
              </a:rPr>
              <a:t>erro</a:t>
            </a:r>
            <a:r>
              <a:rPr lang="en-US" sz="3600" dirty="0" smtClean="0">
                <a:solidFill>
                  <a:srgbClr val="008000"/>
                </a:solidFill>
              </a:rPr>
              <a:t> de </a:t>
            </a:r>
            <a:r>
              <a:rPr lang="en-US" sz="3600" dirty="0" err="1" smtClean="0">
                <a:solidFill>
                  <a:srgbClr val="008000"/>
                </a:solidFill>
              </a:rPr>
              <a:t>compilação</a:t>
            </a:r>
            <a:r>
              <a:rPr lang="en-US" sz="3600" dirty="0" smtClean="0">
                <a:solidFill>
                  <a:srgbClr val="008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/>
              <a:t>	</a:t>
            </a:r>
            <a:r>
              <a:rPr lang="en-US" sz="3600" dirty="0" smtClean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 smtClean="0"/>
              <a:t>}</a:t>
            </a:r>
            <a:endParaRPr lang="pt-BR" sz="3600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(classes)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600" dirty="0" smtClean="0"/>
              <a:t>O modificador final pode ser utilizado na declaração de classe, indicando que a classe não poderá ser estendida por outra classe, ou seja, não poderá ser herdada.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final (classes)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 smtClean="0">
                <a:latin typeface="Courier"/>
                <a:cs typeface="Courier"/>
              </a:rPr>
              <a:t>final c</a:t>
            </a:r>
            <a:r>
              <a:rPr lang="pt-BR" sz="3100" dirty="0" err="1" smtClean="0">
                <a:latin typeface="Courier"/>
                <a:cs typeface="Courier"/>
              </a:rPr>
              <a:t>lass</a:t>
            </a:r>
            <a:r>
              <a:rPr lang="pt-BR" sz="3100" dirty="0" smtClean="0">
                <a:latin typeface="Courier"/>
                <a:cs typeface="Courier"/>
              </a:rPr>
              <a:t> Conta {}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3100" dirty="0" smtClean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 smtClean="0">
                <a:latin typeface="Courier"/>
                <a:cs typeface="Courier"/>
              </a:rPr>
              <a:t>c</a:t>
            </a:r>
            <a:r>
              <a:rPr lang="pt-BR" sz="3100" dirty="0" err="1" smtClean="0">
                <a:latin typeface="Courier"/>
                <a:cs typeface="Courier"/>
              </a:rPr>
              <a:t>lass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 err="1" smtClean="0">
                <a:latin typeface="Courier"/>
                <a:cs typeface="Courier"/>
              </a:rPr>
              <a:t>ContaCorrente</a:t>
            </a:r>
            <a:r>
              <a:rPr lang="pt-BR" sz="3100" dirty="0" smtClean="0">
                <a:latin typeface="Courier"/>
                <a:cs typeface="Courier"/>
              </a:rPr>
              <a:t> </a:t>
            </a:r>
            <a:r>
              <a:rPr lang="pt-BR" sz="3100" dirty="0" err="1" smtClean="0">
                <a:latin typeface="Courier"/>
                <a:cs typeface="Courier"/>
              </a:rPr>
              <a:t>extends</a:t>
            </a:r>
            <a:r>
              <a:rPr lang="pt-BR" sz="3100" dirty="0" smtClean="0">
                <a:latin typeface="Courier"/>
                <a:cs typeface="Courier"/>
              </a:rPr>
              <a:t> Conta{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100" dirty="0" smtClean="0">
                <a:latin typeface="Courier"/>
                <a:cs typeface="Courier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sz="3100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900" dirty="0"/>
              <a:t>A primeira classe compila, mas a segunda nos da um </a:t>
            </a:r>
            <a:r>
              <a:rPr lang="pt-BR" sz="3900" dirty="0" smtClean="0"/>
              <a:t>erro.</a:t>
            </a:r>
            <a:endParaRPr lang="pt-BR" sz="39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"/>
                <a:cs typeface="Courier"/>
              </a:rPr>
              <a:t>j</a:t>
            </a:r>
            <a:r>
              <a:rPr lang="pt-BR" sz="3100" dirty="0" err="1" smtClean="0">
                <a:solidFill>
                  <a:srgbClr val="FF0000"/>
                </a:solidFill>
                <a:latin typeface="Courier"/>
                <a:cs typeface="Courier"/>
              </a:rPr>
              <a:t>avac</a:t>
            </a:r>
            <a:r>
              <a:rPr lang="pt-BR" sz="31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pt-BR" sz="3100" dirty="0" err="1" smtClean="0">
                <a:solidFill>
                  <a:srgbClr val="FF0000"/>
                </a:solidFill>
                <a:latin typeface="Courier"/>
                <a:cs typeface="Courier"/>
              </a:rPr>
              <a:t>ContaCorrente.java</a:t>
            </a:r>
            <a:endParaRPr lang="pt-BR" sz="31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pt-BR" sz="3100" dirty="0" err="1" smtClean="0">
                <a:solidFill>
                  <a:srgbClr val="FF0000"/>
                </a:solidFill>
                <a:latin typeface="Courier"/>
                <a:cs typeface="Courier"/>
              </a:rPr>
              <a:t>annot</a:t>
            </a:r>
            <a:r>
              <a:rPr lang="pt-BR" sz="31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pt-BR" sz="3100" dirty="0" err="1" smtClean="0">
                <a:solidFill>
                  <a:srgbClr val="FF0000"/>
                </a:solidFill>
                <a:latin typeface="Courier"/>
                <a:cs typeface="Courier"/>
              </a:rPr>
              <a:t>inherit</a:t>
            </a:r>
            <a:r>
              <a:rPr lang="pt-BR" sz="31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pt-BR" sz="3100" dirty="0" err="1" smtClean="0">
                <a:solidFill>
                  <a:srgbClr val="FF0000"/>
                </a:solidFill>
                <a:latin typeface="Courier"/>
                <a:cs typeface="Courier"/>
              </a:rPr>
              <a:t>from</a:t>
            </a:r>
            <a:r>
              <a:rPr lang="pt-BR" sz="3100" dirty="0" smtClean="0">
                <a:solidFill>
                  <a:srgbClr val="FF0000"/>
                </a:solidFill>
                <a:latin typeface="Courier"/>
                <a:cs typeface="Courier"/>
              </a:rPr>
              <a:t> final Conta </a:t>
            </a:r>
            <a:endParaRPr lang="pt-BR" sz="3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965</Words>
  <Application>Microsoft Office PowerPoint</Application>
  <PresentationFormat>Apresentação na tela (4:3)</PresentationFormat>
  <Paragraphs>212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Modificadores final e abstract</vt:lpstr>
      <vt:lpstr>Modificador final</vt:lpstr>
      <vt:lpstr>Modificador final (atributos)</vt:lpstr>
      <vt:lpstr>Modificador final (atributos)</vt:lpstr>
      <vt:lpstr>Modificador final (atributos)</vt:lpstr>
      <vt:lpstr>Modificador final (atributos)</vt:lpstr>
      <vt:lpstr>Modificador final (classes)</vt:lpstr>
      <vt:lpstr>Modificador final (classes)</vt:lpstr>
      <vt:lpstr>Modificador final (classes)</vt:lpstr>
      <vt:lpstr>Modificador final (métodos)</vt:lpstr>
      <vt:lpstr>Modificador final (métodos)</vt:lpstr>
      <vt:lpstr>Modificador abstract</vt:lpstr>
      <vt:lpstr>Classes abstract</vt:lpstr>
      <vt:lpstr>Classes abstract</vt:lpstr>
      <vt:lpstr>Classes abstract</vt:lpstr>
      <vt:lpstr>Classes abstract</vt:lpstr>
      <vt:lpstr>Classes abstract</vt:lpstr>
      <vt:lpstr>Classes abstract</vt:lpstr>
      <vt:lpstr>Classes abstract</vt:lpstr>
      <vt:lpstr>Métodos abstract</vt:lpstr>
      <vt:lpstr>Métodos abstract</vt:lpstr>
      <vt:lpstr>Métodos abstract</vt:lpstr>
      <vt:lpstr>Métodos abstract</vt:lpstr>
      <vt:lpstr>Métodos abstract</vt:lpstr>
      <vt:lpstr>Métodos abstract</vt:lpstr>
      <vt:lpstr>Métodos abstract</vt:lpstr>
      <vt:lpstr>Métodos abstract</vt:lpstr>
      <vt:lpstr>Métodos abstract</vt:lpstr>
      <vt:lpstr>Métodos abstract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396</cp:revision>
  <dcterms:created xsi:type="dcterms:W3CDTF">2012-04-08T17:30:12Z</dcterms:created>
  <dcterms:modified xsi:type="dcterms:W3CDTF">2013-12-20T18:44:00Z</dcterms:modified>
</cp:coreProperties>
</file>