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55"/>
  </p:handoutMasterIdLst>
  <p:sldIdLst>
    <p:sldId id="315" r:id="rId2"/>
    <p:sldId id="316" r:id="rId3"/>
    <p:sldId id="330" r:id="rId4"/>
    <p:sldId id="389" r:id="rId5"/>
    <p:sldId id="354"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12" r:id="rId24"/>
    <p:sldId id="413" r:id="rId25"/>
    <p:sldId id="414" r:id="rId26"/>
    <p:sldId id="407" r:id="rId27"/>
    <p:sldId id="409" r:id="rId28"/>
    <p:sldId id="410" r:id="rId29"/>
    <p:sldId id="411"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8" r:id="rId5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2" d="100"/>
          <a:sy n="52" d="100"/>
        </p:scale>
        <p:origin x="-1866" y="-108"/>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pt-BR"/>
          </a:p>
        </p:txBody>
      </p:sp>
      <p:sp>
        <p:nvSpPr>
          <p:cNvPr id="3" name="Espaço Reservado para Data 2"/>
          <p:cNvSpPr>
            <a:spLocks noGrp="1"/>
          </p:cNvSpPr>
          <p:nvPr>
            <p:ph type="dt" sz="quarter" idx="1"/>
          </p:nvPr>
        </p:nvSpPr>
        <p:spPr>
          <a:xfrm>
            <a:off x="4021294" y="0"/>
            <a:ext cx="3076363" cy="511731"/>
          </a:xfrm>
          <a:prstGeom prst="rect">
            <a:avLst/>
          </a:prstGeom>
        </p:spPr>
        <p:txBody>
          <a:bodyPr vert="horz" lIns="96661" tIns="48331" rIns="96661" bIns="48331" rtlCol="0"/>
          <a:lstStyle>
            <a:lvl1pPr algn="r">
              <a:defRPr sz="1300"/>
            </a:lvl1pPr>
          </a:lstStyle>
          <a:p>
            <a:fld id="{79F58308-7141-4152-8EFD-DA91D7F67182}" type="datetimeFigureOut">
              <a:rPr lang="pt-BR" smtClean="0"/>
              <a:pPr/>
              <a:t>23/05/2012</a:t>
            </a:fld>
            <a:endParaRPr lang="pt-BR"/>
          </a:p>
        </p:txBody>
      </p:sp>
      <p:sp>
        <p:nvSpPr>
          <p:cNvPr id="4" name="Espaço Reservado para Rodapé 3"/>
          <p:cNvSpPr>
            <a:spLocks noGrp="1"/>
          </p:cNvSpPr>
          <p:nvPr>
            <p:ph type="ftr" sz="quarter" idx="2"/>
          </p:nvPr>
        </p:nvSpPr>
        <p:spPr>
          <a:xfrm>
            <a:off x="0" y="9721106"/>
            <a:ext cx="3076363" cy="511731"/>
          </a:xfrm>
          <a:prstGeom prst="rect">
            <a:avLst/>
          </a:prstGeom>
        </p:spPr>
        <p:txBody>
          <a:bodyPr vert="horz" lIns="96661" tIns="48331" rIns="96661" bIns="48331"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021294" y="9721106"/>
            <a:ext cx="3076363" cy="511731"/>
          </a:xfrm>
          <a:prstGeom prst="rect">
            <a:avLst/>
          </a:prstGeom>
        </p:spPr>
        <p:txBody>
          <a:bodyPr vert="horz" lIns="96661" tIns="48331" rIns="96661" bIns="48331" rtlCol="0" anchor="b"/>
          <a:lstStyle>
            <a:lvl1pPr algn="r">
              <a:defRPr sz="1300"/>
            </a:lvl1pPr>
          </a:lstStyle>
          <a:p>
            <a:fld id="{1EA3DB72-C60E-4AAE-97B7-20B0B5C18F59}" type="slidenum">
              <a:rPr lang="pt-BR" smtClean="0"/>
              <a:pPr/>
              <a:t>‹nº›</a:t>
            </a:fld>
            <a:endParaRPr lang="pt-BR"/>
          </a:p>
        </p:txBody>
      </p:sp>
    </p:spTree>
    <p:extLst>
      <p:ext uri="{BB962C8B-B14F-4D97-AF65-F5344CB8AC3E}">
        <p14:creationId xmlns:p14="http://schemas.microsoft.com/office/powerpoint/2010/main" xmlns="" val="41502561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lvl1pPr>
              <a:defRPr sz="1800"/>
            </a:lvl1pPr>
          </a:lstStyle>
          <a:p>
            <a:r>
              <a:rPr lang="en-US" dirty="0" err="1" smtClean="0"/>
              <a:t>Catia</a:t>
            </a:r>
            <a:r>
              <a:rPr lang="en-US" dirty="0" smtClean="0"/>
              <a:t> </a:t>
            </a:r>
            <a:r>
              <a:rPr lang="en-US" dirty="0" err="1" smtClean="0"/>
              <a:t>Silveira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pic>
        <p:nvPicPr>
          <p:cNvPr id="7"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8"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Tree>
    <p:extLst>
      <p:ext uri="{BB962C8B-B14F-4D97-AF65-F5344CB8AC3E}">
        <p14:creationId xmlns:p14="http://schemas.microsoft.com/office/powerpoint/2010/main" xmlns="" val="43896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5/23/2012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1185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5/23/2012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05572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r>
              <a:rPr lang="en-US" dirty="0" err="1" smtClean="0"/>
              <a:t>Catia</a:t>
            </a:r>
            <a:r>
              <a:rPr lang="en-US" dirty="0" smtClean="0"/>
              <a:t> </a:t>
            </a:r>
            <a:r>
              <a:rPr lang="en-US" dirty="0" err="1" smtClean="0"/>
              <a:t>Silveira</a:t>
            </a:r>
            <a:endParaRPr lang="en-US" dirty="0"/>
          </a:p>
        </p:txBody>
      </p:sp>
      <p:pic>
        <p:nvPicPr>
          <p:cNvPr id="8"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7"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
        <p:nvSpPr>
          <p:cNvPr id="2" name="Title 1"/>
          <p:cNvSpPr>
            <a:spLocks noGrp="1"/>
          </p:cNvSpPr>
          <p:nvPr>
            <p:ph type="title"/>
          </p:nvPr>
        </p:nvSpPr>
        <p:spPr/>
        <p:txBody>
          <a:bodyPr anchor="b" anchorCtr="0"/>
          <a:lstStyle>
            <a:lvl1pPr algn="l">
              <a:defRPr>
                <a:latin typeface="Arial" pitchFamily="34" charset="0"/>
                <a:cs typeface="Arial" pitchFamily="34" charset="0"/>
              </a:defRPr>
            </a:lvl1pPr>
          </a:lstStyle>
          <a:p>
            <a:r>
              <a:rPr lang="x-none"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1758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739EFE29-9768-0146-B5CA-0EB899DD5228}" type="datetimeFigureOut">
              <a:rPr lang="en-US" smtClean="0"/>
              <a:pPr/>
              <a:t>5/23/2012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1140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739EFE29-9768-0146-B5CA-0EB899DD5228}" type="datetimeFigureOut">
              <a:rPr lang="en-US" smtClean="0"/>
              <a:pPr/>
              <a:t>5/23/2012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355194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739EFE29-9768-0146-B5CA-0EB899DD5228}" type="datetimeFigureOut">
              <a:rPr lang="en-US" smtClean="0"/>
              <a:pPr/>
              <a:t>5/23/2012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99920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739EFE29-9768-0146-B5CA-0EB899DD5228}" type="datetimeFigureOut">
              <a:rPr lang="en-US" smtClean="0"/>
              <a:pPr/>
              <a:t>5/23/2012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9297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EFE29-9768-0146-B5CA-0EB899DD5228}" type="datetimeFigureOut">
              <a:rPr lang="en-US" smtClean="0"/>
              <a:pPr/>
              <a:t>5/23/2012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72977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5/23/2012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75783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5/23/2012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325966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tx1">
                    <a:tint val="75000"/>
                  </a:schemeClr>
                </a:solidFill>
              </a:defRPr>
            </a:lvl1pPr>
          </a:lstStyle>
          <a:p>
            <a:r>
              <a:rPr lang="en-US" dirty="0" err="1" smtClean="0"/>
              <a:t>Catia</a:t>
            </a:r>
            <a:r>
              <a:rPr lang="en-US" dirty="0" smtClean="0"/>
              <a:t> </a:t>
            </a:r>
            <a:r>
              <a:rPr lang="en-US" dirty="0" err="1" smtClean="0"/>
              <a:t>Silveira</a:t>
            </a:r>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7591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grpSp>
        <p:nvGrpSpPr>
          <p:cNvPr id="4" name="Group 1"/>
          <p:cNvGrpSpPr>
            <a:grpSpLocks/>
          </p:cNvGrpSpPr>
          <p:nvPr/>
        </p:nvGrpSpPr>
        <p:grpSpPr bwMode="auto">
          <a:xfrm>
            <a:off x="0" y="0"/>
            <a:ext cx="9315450" cy="6848475"/>
            <a:chOff x="0" y="0"/>
            <a:chExt cx="5868" cy="4314"/>
          </a:xfrm>
        </p:grpSpPr>
        <p:grpSp>
          <p:nvGrpSpPr>
            <p:cNvPr id="5" name="Group 2"/>
            <p:cNvGrpSpPr>
              <a:grpSpLocks/>
            </p:cNvGrpSpPr>
            <p:nvPr/>
          </p:nvGrpSpPr>
          <p:grpSpPr bwMode="auto">
            <a:xfrm>
              <a:off x="0" y="0"/>
              <a:ext cx="5868" cy="4314"/>
              <a:chOff x="0" y="0"/>
              <a:chExt cx="5868" cy="4314"/>
            </a:xfrm>
          </p:grpSpPr>
          <p:pic>
            <p:nvPicPr>
              <p:cNvPr id="7" name="Picture 3"/>
              <p:cNvPicPr>
                <a:picLocks noChangeAspect="1" noChangeArrowheads="1"/>
              </p:cNvPicPr>
              <p:nvPr/>
            </p:nvPicPr>
            <p:blipFill>
              <a:blip r:embed="rId2"/>
              <a:srcRect t="18140"/>
              <a:stretch>
                <a:fillRect/>
              </a:stretch>
            </p:blipFill>
            <p:spPr bwMode="auto">
              <a:xfrm>
                <a:off x="0" y="715"/>
                <a:ext cx="5868" cy="3599"/>
              </a:xfrm>
              <a:prstGeom prst="rect">
                <a:avLst/>
              </a:prstGeom>
              <a:noFill/>
              <a:ln w="9525">
                <a:noFill/>
                <a:round/>
                <a:headEnd/>
                <a:tailEnd/>
              </a:ln>
            </p:spPr>
          </p:pic>
          <p:pic>
            <p:nvPicPr>
              <p:cNvPr id="8" name="Picture 4"/>
              <p:cNvPicPr>
                <a:picLocks noChangeAspect="1" noChangeArrowheads="1"/>
              </p:cNvPicPr>
              <p:nvPr/>
            </p:nvPicPr>
            <p:blipFill>
              <a:blip r:embed="rId2"/>
              <a:srcRect t="66171" b="10149"/>
              <a:stretch>
                <a:fillRect/>
              </a:stretch>
            </p:blipFill>
            <p:spPr bwMode="auto">
              <a:xfrm>
                <a:off x="0" y="0"/>
                <a:ext cx="5868" cy="1037"/>
              </a:xfrm>
              <a:prstGeom prst="rect">
                <a:avLst/>
              </a:prstGeom>
              <a:noFill/>
              <a:ln w="9525">
                <a:noFill/>
                <a:round/>
                <a:headEnd/>
                <a:tailEnd/>
              </a:ln>
            </p:spPr>
          </p:pic>
        </p:grpSp>
        <p:pic>
          <p:nvPicPr>
            <p:cNvPr id="6" name="Picture 5"/>
            <p:cNvPicPr>
              <a:picLocks noChangeAspect="1" noChangeArrowheads="1"/>
            </p:cNvPicPr>
            <p:nvPr/>
          </p:nvPicPr>
          <p:blipFill>
            <a:blip r:embed="rId3"/>
            <a:srcRect l="14020" t="24673" r="13416" b="25076"/>
            <a:stretch>
              <a:fillRect/>
            </a:stretch>
          </p:blipFill>
          <p:spPr bwMode="auto">
            <a:xfrm>
              <a:off x="249" y="1616"/>
              <a:ext cx="5392" cy="992"/>
            </a:xfrm>
            <a:prstGeom prst="rect">
              <a:avLst/>
            </a:prstGeom>
            <a:noFill/>
            <a:ln w="9525">
              <a:noFill/>
              <a:round/>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Declarando uma Interface</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Uma interface deve ser declarada utilizando a palavra reservada </a:t>
            </a:r>
            <a:r>
              <a:rPr lang="pt-BR" b="1" dirty="0" smtClean="0"/>
              <a:t>interface</a:t>
            </a:r>
            <a:r>
              <a:rPr lang="pt-BR" dirty="0" smtClean="0"/>
              <a:t>, ao invés de </a:t>
            </a:r>
            <a:r>
              <a:rPr lang="pt-BR" b="1" dirty="0" smtClean="0"/>
              <a:t>class</a:t>
            </a:r>
            <a:r>
              <a:rPr lang="pt-BR" dirty="0" smtClean="0"/>
              <a:t>.</a:t>
            </a:r>
          </a:p>
          <a:p>
            <a:pPr marL="0" indent="0" algn="just">
              <a:spcBef>
                <a:spcPts val="0"/>
              </a:spcBef>
              <a:spcAft>
                <a:spcPts val="1800"/>
              </a:spcAft>
              <a:buNone/>
            </a:pPr>
            <a:r>
              <a:rPr lang="pt-BR" dirty="0" smtClean="0"/>
              <a:t>Exemplo:</a:t>
            </a:r>
          </a:p>
          <a:p>
            <a:pPr marL="0" indent="0" algn="just">
              <a:spcBef>
                <a:spcPts val="0"/>
              </a:spcBef>
              <a:spcAft>
                <a:spcPts val="1800"/>
              </a:spcAft>
              <a:buNone/>
            </a:pPr>
            <a:r>
              <a:rPr lang="pt-BR" dirty="0" err="1" smtClean="0"/>
              <a:t>public</a:t>
            </a:r>
            <a:r>
              <a:rPr lang="pt-BR" dirty="0" smtClean="0"/>
              <a:t> interface </a:t>
            </a:r>
            <a:r>
              <a:rPr lang="pt-BR" dirty="0" err="1" smtClean="0"/>
              <a:t>Trasportavel</a:t>
            </a:r>
            <a:r>
              <a:rPr lang="pt-BR" dirty="0" smtClean="0"/>
              <a:t> {</a:t>
            </a:r>
          </a:p>
          <a:p>
            <a:pPr marL="0" indent="0" algn="just">
              <a:spcBef>
                <a:spcPts val="0"/>
              </a:spcBef>
              <a:spcAft>
                <a:spcPts val="1800"/>
              </a:spcAft>
              <a:buNone/>
            </a:pPr>
            <a:r>
              <a:rPr lang="pt-BR" dirty="0" smtClean="0"/>
              <a:t>	</a:t>
            </a:r>
            <a:r>
              <a:rPr lang="pt-BR" dirty="0" err="1" smtClean="0"/>
              <a:t>String</a:t>
            </a:r>
            <a:r>
              <a:rPr lang="pt-BR" dirty="0" smtClean="0"/>
              <a:t> UNIDADE = “Kg”;</a:t>
            </a:r>
          </a:p>
          <a:p>
            <a:pPr marL="0" indent="0" algn="just">
              <a:spcBef>
                <a:spcPts val="0"/>
              </a:spcBef>
              <a:spcAft>
                <a:spcPts val="1800"/>
              </a:spcAft>
              <a:buNone/>
            </a:pPr>
            <a:r>
              <a:rPr lang="pt-BR" dirty="0"/>
              <a:t>	</a:t>
            </a:r>
            <a:r>
              <a:rPr lang="pt-BR" dirty="0" err="1" smtClean="0"/>
              <a:t>public</a:t>
            </a:r>
            <a:r>
              <a:rPr lang="pt-BR" dirty="0" smtClean="0"/>
              <a:t> </a:t>
            </a:r>
            <a:r>
              <a:rPr lang="pt-BR" dirty="0" err="1" smtClean="0"/>
              <a:t>double</a:t>
            </a:r>
            <a:r>
              <a:rPr lang="pt-BR" dirty="0" smtClean="0"/>
              <a:t> </a:t>
            </a:r>
            <a:r>
              <a:rPr lang="pt-BR" dirty="0" err="1" smtClean="0"/>
              <a:t>getVolume</a:t>
            </a:r>
            <a:r>
              <a:rPr lang="pt-BR" dirty="0" smtClean="0"/>
              <a:t>();</a:t>
            </a:r>
          </a:p>
          <a:p>
            <a:pPr marL="0" indent="0" algn="just">
              <a:spcBef>
                <a:spcPts val="0"/>
              </a:spcBef>
              <a:spcAft>
                <a:spcPts val="1800"/>
              </a:spcAft>
              <a:buNone/>
            </a:pPr>
            <a:r>
              <a:rPr lang="pt-BR" dirty="0" smtClean="0"/>
              <a:t>}</a:t>
            </a:r>
          </a:p>
        </p:txBody>
      </p:sp>
    </p:spTree>
    <p:extLst>
      <p:ext uri="{BB962C8B-B14F-4D97-AF65-F5344CB8AC3E}">
        <p14:creationId xmlns:p14="http://schemas.microsoft.com/office/powerpoint/2010/main" xmlns="" val="379281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Declarando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dirty="0" smtClean="0"/>
              <a:t>Interfaces devem ser definidas em arquivos com o mesmo nome da interface declarada com a extensão .</a:t>
            </a:r>
            <a:r>
              <a:rPr lang="pt-BR" dirty="0" err="1" smtClean="0"/>
              <a:t>java</a:t>
            </a:r>
            <a:r>
              <a:rPr lang="pt-BR" dirty="0" smtClean="0"/>
              <a:t>.</a:t>
            </a:r>
          </a:p>
          <a:p>
            <a:pPr marL="0" indent="0" algn="just">
              <a:spcBef>
                <a:spcPts val="0"/>
              </a:spcBef>
              <a:spcAft>
                <a:spcPts val="1800"/>
              </a:spcAft>
              <a:buNone/>
            </a:pPr>
            <a:r>
              <a:rPr lang="pt-BR" dirty="0" smtClean="0"/>
              <a:t>Serão compiladas para geração de arquivo .</a:t>
            </a:r>
            <a:r>
              <a:rPr lang="pt-BR" dirty="0" err="1" smtClean="0"/>
              <a:t>class</a:t>
            </a:r>
            <a:r>
              <a:rPr lang="pt-BR" dirty="0" smtClean="0"/>
              <a:t> identicamente “as classes convencionais.</a:t>
            </a:r>
          </a:p>
          <a:p>
            <a:pPr marL="0" indent="0" algn="just">
              <a:spcBef>
                <a:spcPts val="0"/>
              </a:spcBef>
              <a:spcAft>
                <a:spcPts val="1800"/>
              </a:spcAft>
              <a:buNone/>
            </a:pPr>
            <a:r>
              <a:rPr lang="pt-BR" dirty="0" smtClean="0"/>
              <a:t>Obs. assim como não podemos instanciar uma classe abstract não podemos instanciar interfaces.</a:t>
            </a:r>
          </a:p>
        </p:txBody>
      </p:sp>
    </p:spTree>
    <p:extLst>
      <p:ext uri="{BB962C8B-B14F-4D97-AF65-F5344CB8AC3E}">
        <p14:creationId xmlns:p14="http://schemas.microsoft.com/office/powerpoint/2010/main" xmlns="" val="56347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Abstração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abstração (análise focada) também é importante ao projetar uma interface, Uma prática é utilizar, quando possível, um adjetivo como nome de uma interface.</a:t>
            </a:r>
          </a:p>
          <a:p>
            <a:pPr marL="0" indent="0" algn="just">
              <a:spcBef>
                <a:spcPts val="0"/>
              </a:spcBef>
              <a:spcAft>
                <a:spcPts val="1800"/>
              </a:spcAft>
              <a:buNone/>
            </a:pPr>
            <a:r>
              <a:rPr lang="pt-BR" dirty="0" smtClean="0"/>
              <a:t>Exemplos: </a:t>
            </a:r>
            <a:r>
              <a:rPr lang="pt-BR" dirty="0" err="1" smtClean="0"/>
              <a:t>Transportavel</a:t>
            </a:r>
            <a:r>
              <a:rPr lang="pt-BR" dirty="0" smtClean="0"/>
              <a:t>, </a:t>
            </a:r>
            <a:r>
              <a:rPr lang="pt-BR" dirty="0" err="1" smtClean="0"/>
              <a:t>Tributavel</a:t>
            </a:r>
            <a:r>
              <a:rPr lang="pt-BR" dirty="0" smtClean="0"/>
              <a:t>, </a:t>
            </a:r>
            <a:r>
              <a:rPr lang="pt-BR" dirty="0" err="1" smtClean="0"/>
              <a:t>Rastreavel</a:t>
            </a:r>
            <a:r>
              <a:rPr lang="pt-BR" dirty="0" smtClean="0"/>
              <a:t>, </a:t>
            </a:r>
            <a:r>
              <a:rPr lang="pt-BR" dirty="0" err="1" smtClean="0"/>
              <a:t>Perecivel</a:t>
            </a:r>
            <a:r>
              <a:rPr lang="pt-BR" dirty="0" smtClean="0"/>
              <a:t>.</a:t>
            </a:r>
          </a:p>
        </p:txBody>
      </p:sp>
    </p:spTree>
    <p:extLst>
      <p:ext uri="{BB962C8B-B14F-4D97-AF65-F5344CB8AC3E}">
        <p14:creationId xmlns:p14="http://schemas.microsoft.com/office/powerpoint/2010/main" xmlns="" val="294785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implementarmos uma interface em uma classe, utilizamos a instrução </a:t>
            </a:r>
            <a:r>
              <a:rPr lang="pt-BR" b="1" dirty="0" err="1" smtClean="0"/>
              <a:t>implements</a:t>
            </a:r>
            <a:r>
              <a:rPr lang="pt-BR" dirty="0" smtClean="0"/>
              <a:t> e por isso precisamos obrigatoriamente implementar todos os métodos definidos pela interface, respeitando a assinatura dos métodos.</a:t>
            </a:r>
          </a:p>
          <a:p>
            <a:pPr marL="0" indent="0" algn="just">
              <a:spcBef>
                <a:spcPts val="0"/>
              </a:spcBef>
              <a:spcAft>
                <a:spcPts val="1800"/>
              </a:spcAft>
              <a:buNone/>
            </a:pPr>
            <a:r>
              <a:rPr lang="pt-BR" dirty="0" smtClean="0"/>
              <a:t>Exemplo a Classe </a:t>
            </a:r>
            <a:r>
              <a:rPr lang="pt-BR" dirty="0" err="1" smtClean="0"/>
              <a:t>Mobilia</a:t>
            </a:r>
            <a:r>
              <a:rPr lang="pt-BR" dirty="0"/>
              <a:t> </a:t>
            </a:r>
            <a:r>
              <a:rPr lang="pt-BR" dirty="0" smtClean="0"/>
              <a:t>implementa a interface </a:t>
            </a:r>
            <a:r>
              <a:rPr lang="pt-BR" dirty="0" err="1" smtClean="0"/>
              <a:t>Transportavel</a:t>
            </a:r>
            <a:r>
              <a:rPr lang="pt-BR" dirty="0" smtClean="0"/>
              <a:t>.</a:t>
            </a:r>
          </a:p>
        </p:txBody>
      </p:sp>
    </p:spTree>
    <p:extLst>
      <p:ext uri="{BB962C8B-B14F-4D97-AF65-F5344CB8AC3E}">
        <p14:creationId xmlns:p14="http://schemas.microsoft.com/office/powerpoint/2010/main" xmlns="" val="24413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fontScale="92500"/>
          </a:bodyPr>
          <a:lstStyle/>
          <a:p>
            <a:pPr marL="0" indent="0" algn="just">
              <a:spcBef>
                <a:spcPts val="0"/>
              </a:spcBef>
              <a:spcAft>
                <a:spcPts val="1800"/>
              </a:spcAft>
              <a:buNone/>
            </a:pPr>
            <a:r>
              <a:rPr lang="pt-BR" dirty="0" smtClean="0"/>
              <a:t>Vamos parar e pensar, muitas outras classe podem implementar está interface, pois existem muitas coisas transportáveis que podemos modelar, por exemplo equipamentos eletrônicos pessoas, roupas, etc.</a:t>
            </a:r>
          </a:p>
          <a:p>
            <a:pPr marL="0" indent="0" algn="just">
              <a:spcBef>
                <a:spcPts val="0"/>
              </a:spcBef>
              <a:spcAft>
                <a:spcPts val="1800"/>
              </a:spcAft>
              <a:buNone/>
            </a:pPr>
            <a:r>
              <a:rPr lang="pt-BR" b="1" dirty="0" smtClean="0"/>
              <a:t>Importante</a:t>
            </a:r>
            <a:r>
              <a:rPr lang="pt-BR" dirty="0" smtClean="0"/>
              <a:t>: Diferente da herança que podemos </a:t>
            </a:r>
            <a:r>
              <a:rPr lang="pt-BR" b="1" dirty="0" smtClean="0"/>
              <a:t>herdar</a:t>
            </a:r>
            <a:r>
              <a:rPr lang="pt-BR" dirty="0" smtClean="0"/>
              <a:t> de </a:t>
            </a:r>
            <a:r>
              <a:rPr lang="pt-BR" b="1" dirty="0" smtClean="0"/>
              <a:t>uma</a:t>
            </a:r>
            <a:r>
              <a:rPr lang="pt-BR" dirty="0" smtClean="0"/>
              <a:t> classe só podemos </a:t>
            </a:r>
            <a:r>
              <a:rPr lang="pt-BR" b="1" dirty="0" smtClean="0"/>
              <a:t>implementar</a:t>
            </a:r>
            <a:r>
              <a:rPr lang="pt-BR" dirty="0" smtClean="0"/>
              <a:t> </a:t>
            </a:r>
            <a:r>
              <a:rPr lang="pt-BR" b="1" dirty="0" smtClean="0"/>
              <a:t>inúmeras interfaces </a:t>
            </a:r>
            <a:r>
              <a:rPr lang="pt-BR" dirty="0" smtClean="0"/>
              <a:t>em uma classe.</a:t>
            </a:r>
          </a:p>
        </p:txBody>
      </p:sp>
    </p:spTree>
    <p:extLst>
      <p:ext uri="{BB962C8B-B14F-4D97-AF65-F5344CB8AC3E}">
        <p14:creationId xmlns:p14="http://schemas.microsoft.com/office/powerpoint/2010/main" xmlns="" val="263803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Vamos imaginar uma classe </a:t>
            </a:r>
            <a:r>
              <a:rPr lang="pt-BR" dirty="0" err="1" smtClean="0"/>
              <a:t>AlimentoBase</a:t>
            </a:r>
            <a:r>
              <a:rPr lang="pt-BR" dirty="0" smtClean="0"/>
              <a:t> está classe deverá ser adaptável as interfaces </a:t>
            </a:r>
            <a:r>
              <a:rPr lang="pt-BR" dirty="0" err="1" smtClean="0"/>
              <a:t>Transportavel</a:t>
            </a:r>
            <a:r>
              <a:rPr lang="pt-BR" dirty="0" smtClean="0"/>
              <a:t> e </a:t>
            </a:r>
            <a:r>
              <a:rPr lang="pt-BR" dirty="0" err="1" smtClean="0"/>
              <a:t>Perecivel</a:t>
            </a:r>
            <a:r>
              <a:rPr lang="pt-BR" dirty="0" smtClean="0"/>
              <a:t>. A subclasse Alimento será empregada com um adaptador, para assumir as características das interfaces.</a:t>
            </a:r>
          </a:p>
          <a:p>
            <a:pPr marL="0" indent="0" algn="just">
              <a:spcBef>
                <a:spcPts val="0"/>
              </a:spcBef>
              <a:spcAft>
                <a:spcPts val="1800"/>
              </a:spcAft>
              <a:buNone/>
            </a:pPr>
            <a:r>
              <a:rPr lang="pt-BR" dirty="0" smtClean="0"/>
              <a:t>Ver os exemplos de </a:t>
            </a:r>
            <a:r>
              <a:rPr lang="pt-BR" dirty="0" err="1" smtClean="0"/>
              <a:t>AlimentoBase</a:t>
            </a:r>
            <a:r>
              <a:rPr lang="pt-BR" dirty="0" smtClean="0"/>
              <a:t>, Alimento, </a:t>
            </a:r>
            <a:r>
              <a:rPr lang="pt-BR" dirty="0" err="1" smtClean="0"/>
              <a:t>Transportavel</a:t>
            </a:r>
            <a:r>
              <a:rPr lang="pt-BR" dirty="0"/>
              <a:t> </a:t>
            </a:r>
            <a:r>
              <a:rPr lang="pt-BR" dirty="0" smtClean="0"/>
              <a:t>e </a:t>
            </a:r>
            <a:r>
              <a:rPr lang="pt-BR" dirty="0" err="1" smtClean="0"/>
              <a:t>Perecivel</a:t>
            </a:r>
            <a:r>
              <a:rPr lang="pt-BR" dirty="0" smtClean="0"/>
              <a:t>.</a:t>
            </a:r>
          </a:p>
        </p:txBody>
      </p:sp>
    </p:spTree>
    <p:extLst>
      <p:ext uri="{BB962C8B-B14F-4D97-AF65-F5344CB8AC3E}">
        <p14:creationId xmlns:p14="http://schemas.microsoft.com/office/powerpoint/2010/main" xmlns="" val="343366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dirty="0" smtClean="0"/>
              <a:t>Uma classe abstrata pode implementar uma interface sem implementar todos os seus métodos, pois como vimos anteriormente uma classe abstrata pode conter métodos abstratos. Os métodos não implementados serão considerados como métodos abstratos. Qualquer classe concreta (não abstrata) que estenda a classe abstrata terá que implementar todos os métodos pendentes.</a:t>
            </a:r>
          </a:p>
        </p:txBody>
      </p:sp>
    </p:spTree>
    <p:extLst>
      <p:ext uri="{BB962C8B-B14F-4D97-AF65-F5344CB8AC3E}">
        <p14:creationId xmlns:p14="http://schemas.microsoft.com/office/powerpoint/2010/main" xmlns="" val="173585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dirty="0" smtClean="0"/>
              <a:t>Uma interface pode ser estendida por outras, fazendo com que a interface filha herde todos os métodos definidos pela </a:t>
            </a:r>
            <a:r>
              <a:rPr lang="pt-BR" dirty="0" err="1" smtClean="0"/>
              <a:t>super</a:t>
            </a:r>
            <a:r>
              <a:rPr lang="pt-BR" dirty="0" smtClean="0"/>
              <a:t> interface, ou seja a classe que implementar a interface filha terão que implementar todos os métodos definidos nas duas interfaces.</a:t>
            </a:r>
          </a:p>
          <a:p>
            <a:pPr marL="0" indent="0" algn="just">
              <a:spcBef>
                <a:spcPts val="0"/>
              </a:spcBef>
              <a:spcAft>
                <a:spcPts val="1800"/>
              </a:spcAft>
              <a:buNone/>
            </a:pPr>
            <a:r>
              <a:rPr lang="pt-BR" dirty="0" smtClean="0"/>
              <a:t>Utilizamos herança quando queremos especifica uma nova categoria de classes, as quais são um subconjunto das classe definidas pela </a:t>
            </a:r>
            <a:r>
              <a:rPr lang="pt-BR" dirty="0" err="1" smtClean="0"/>
              <a:t>super</a:t>
            </a:r>
            <a:r>
              <a:rPr lang="pt-BR" dirty="0" smtClean="0"/>
              <a:t>-interface.</a:t>
            </a:r>
          </a:p>
        </p:txBody>
      </p:sp>
    </p:spTree>
    <p:extLst>
      <p:ext uri="{BB962C8B-B14F-4D97-AF65-F5344CB8AC3E}">
        <p14:creationId xmlns:p14="http://schemas.microsoft.com/office/powerpoint/2010/main" xmlns="" val="93276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No nosso exemplo, focado em um sistema de logística criaremos a interface </a:t>
            </a:r>
            <a:r>
              <a:rPr lang="pt-BR" dirty="0" err="1" smtClean="0"/>
              <a:t>Inflamavel</a:t>
            </a:r>
            <a:r>
              <a:rPr lang="pt-BR" dirty="0" smtClean="0"/>
              <a:t>, a partir de </a:t>
            </a:r>
            <a:r>
              <a:rPr lang="pt-BR" dirty="0" err="1" smtClean="0"/>
              <a:t>Transportavel</a:t>
            </a:r>
            <a:r>
              <a:rPr lang="pt-BR" dirty="0" smtClean="0"/>
              <a:t>. Desta forma garantimos que todas as classes que implementarem a interface </a:t>
            </a:r>
            <a:r>
              <a:rPr lang="pt-BR" dirty="0" err="1" smtClean="0"/>
              <a:t>Inflamavel</a:t>
            </a:r>
            <a:r>
              <a:rPr lang="pt-BR" dirty="0" smtClean="0"/>
              <a:t> obrigatoriamente irão implementar </a:t>
            </a:r>
            <a:r>
              <a:rPr lang="pt-BR" dirty="0" err="1" smtClean="0"/>
              <a:t>Transportavel</a:t>
            </a:r>
            <a:r>
              <a:rPr lang="pt-BR" dirty="0" smtClean="0"/>
              <a:t> definida como </a:t>
            </a:r>
            <a:r>
              <a:rPr lang="pt-BR" dirty="0" err="1" smtClean="0"/>
              <a:t>super</a:t>
            </a:r>
            <a:r>
              <a:rPr lang="pt-BR" dirty="0" smtClean="0"/>
              <a:t>-interface.</a:t>
            </a:r>
          </a:p>
        </p:txBody>
      </p:sp>
    </p:spTree>
    <p:extLst>
      <p:ext uri="{BB962C8B-B14F-4D97-AF65-F5344CB8AC3E}">
        <p14:creationId xmlns:p14="http://schemas.microsoft.com/office/powerpoint/2010/main" xmlns="" val="265119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classe galão de combustível irá implementar a interface </a:t>
            </a:r>
            <a:r>
              <a:rPr lang="pt-BR" dirty="0" err="1" smtClean="0"/>
              <a:t>Inflamavel</a:t>
            </a:r>
            <a:r>
              <a:rPr lang="pt-BR" dirty="0" smtClean="0"/>
              <a:t>.</a:t>
            </a:r>
          </a:p>
          <a:p>
            <a:pPr marL="0" indent="0" algn="just">
              <a:spcBef>
                <a:spcPts val="0"/>
              </a:spcBef>
              <a:spcAft>
                <a:spcPts val="1800"/>
              </a:spcAft>
              <a:buNone/>
            </a:pPr>
            <a:r>
              <a:rPr lang="en-US" dirty="0" smtClean="0"/>
              <a:t>V</a:t>
            </a:r>
            <a:r>
              <a:rPr lang="pt-BR" dirty="0" err="1" smtClean="0"/>
              <a:t>er</a:t>
            </a:r>
            <a:r>
              <a:rPr lang="pt-BR" dirty="0" smtClean="0"/>
              <a:t> exemplo:</a:t>
            </a:r>
          </a:p>
        </p:txBody>
      </p:sp>
    </p:spTree>
    <p:extLst>
      <p:ext uri="{BB962C8B-B14F-4D97-AF65-F5344CB8AC3E}">
        <p14:creationId xmlns:p14="http://schemas.microsoft.com/office/powerpoint/2010/main" xmlns="" val="148338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Interfaces / Polimorfismo</a:t>
            </a:r>
            <a:endParaRPr lang="pt-BR" dirty="0"/>
          </a:p>
        </p:txBody>
      </p:sp>
      <p:sp>
        <p:nvSpPr>
          <p:cNvPr id="5" name="Subtítulo 4"/>
          <p:cNvSpPr>
            <a:spLocks noGrp="1"/>
          </p:cNvSpPr>
          <p:nvPr>
            <p:ph type="subTitle" idx="1"/>
          </p:nvPr>
        </p:nvSpPr>
        <p:spPr/>
        <p:txBody>
          <a:bodyPr/>
          <a:lstStyle/>
          <a:p>
            <a:r>
              <a:rPr lang="pt-BR" dirty="0" smtClean="0"/>
              <a:t>Aula 11 – 23/05</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a:t>
            </a:r>
            <a:r>
              <a:rPr lang="pt-BR" dirty="0" err="1" smtClean="0"/>
              <a:t>x</a:t>
            </a:r>
            <a:r>
              <a:rPr lang="pt-BR" dirty="0" smtClean="0"/>
              <a:t> abstract</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fr-FR" dirty="0" err="1" smtClean="0"/>
              <a:t>É</a:t>
            </a:r>
            <a:r>
              <a:rPr lang="pt-BR" dirty="0" smtClean="0"/>
              <a:t> uma boa prática de modelagem de classe trabalharmos sempre no sentido mais abstrato para mais concreto, do genérico para o especifico e assim por diante. Para melhor organizarmos isso, existem os seguintes recursos:</a:t>
            </a:r>
          </a:p>
          <a:p>
            <a:pPr algn="just">
              <a:spcBef>
                <a:spcPts val="0"/>
              </a:spcBef>
              <a:spcAft>
                <a:spcPts val="1800"/>
              </a:spcAft>
              <a:buFont typeface="Wingdings" charset="2"/>
              <a:buChar char="ü"/>
            </a:pPr>
            <a:r>
              <a:rPr lang="en-US" dirty="0" smtClean="0"/>
              <a:t>I</a:t>
            </a:r>
            <a:r>
              <a:rPr lang="pt-BR" dirty="0" err="1" smtClean="0"/>
              <a:t>nterface</a:t>
            </a:r>
            <a:r>
              <a:rPr lang="pt-BR" dirty="0" smtClean="0"/>
              <a:t> tudo é abstrato, separação total de definição e implementação.</a:t>
            </a:r>
          </a:p>
          <a:p>
            <a:pPr algn="just">
              <a:spcBef>
                <a:spcPts val="0"/>
              </a:spcBef>
              <a:spcAft>
                <a:spcPts val="1800"/>
              </a:spcAft>
              <a:buFont typeface="Wingdings" charset="2"/>
              <a:buChar char="ü"/>
            </a:pPr>
            <a:r>
              <a:rPr lang="pt-BR" dirty="0" smtClean="0"/>
              <a:t>Classe abstract parte concreta para abstrata.</a:t>
            </a:r>
          </a:p>
          <a:p>
            <a:pPr algn="just">
              <a:spcBef>
                <a:spcPts val="0"/>
              </a:spcBef>
              <a:spcAft>
                <a:spcPts val="1800"/>
              </a:spcAft>
              <a:buFont typeface="Wingdings" charset="2"/>
              <a:buChar char="ü"/>
            </a:pPr>
            <a:r>
              <a:rPr lang="pt-BR" dirty="0" smtClean="0"/>
              <a:t>Classes concreta tudo concreto.</a:t>
            </a:r>
          </a:p>
          <a:p>
            <a:pPr algn="just">
              <a:spcBef>
                <a:spcPts val="0"/>
              </a:spcBef>
              <a:spcAft>
                <a:spcPts val="1800"/>
              </a:spcAft>
              <a:buFont typeface="Wingdings" charset="2"/>
              <a:buChar char="ü"/>
            </a:pPr>
            <a:r>
              <a:rPr lang="pt-BR" dirty="0" smtClean="0"/>
              <a:t>Classes final definição completa de um objeto.</a:t>
            </a:r>
          </a:p>
        </p:txBody>
      </p:sp>
    </p:spTree>
    <p:extLst>
      <p:ext uri="{BB962C8B-B14F-4D97-AF65-F5344CB8AC3E}">
        <p14:creationId xmlns:p14="http://schemas.microsoft.com/office/powerpoint/2010/main" xmlns="" val="126881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erros comuns</a:t>
            </a:r>
            <a:endParaRPr lang="pt-BR" dirty="0"/>
          </a:p>
        </p:txBody>
      </p:sp>
      <p:sp>
        <p:nvSpPr>
          <p:cNvPr id="3" name="Espaço Reservado para Conteúdo 2"/>
          <p:cNvSpPr>
            <a:spLocks noGrp="1"/>
          </p:cNvSpPr>
          <p:nvPr>
            <p:ph idx="1"/>
          </p:nvPr>
        </p:nvSpPr>
        <p:spPr/>
        <p:txBody>
          <a:bodyPr>
            <a:normAutofit/>
          </a:bodyPr>
          <a:lstStyle/>
          <a:p>
            <a:pPr algn="just">
              <a:spcBef>
                <a:spcPts val="0"/>
              </a:spcBef>
              <a:spcAft>
                <a:spcPts val="1800"/>
              </a:spcAft>
              <a:buFont typeface="Wingdings" charset="2"/>
              <a:buChar char="ü"/>
            </a:pPr>
            <a:r>
              <a:rPr lang="en-US" dirty="0" smtClean="0"/>
              <a:t> </a:t>
            </a:r>
            <a:r>
              <a:rPr lang="en-US" dirty="0" err="1" smtClean="0"/>
              <a:t>métodos</a:t>
            </a:r>
            <a:r>
              <a:rPr lang="en-US" dirty="0" smtClean="0"/>
              <a:t> </a:t>
            </a:r>
            <a:r>
              <a:rPr lang="en-US" dirty="0" err="1" smtClean="0"/>
              <a:t>não</a:t>
            </a:r>
            <a:r>
              <a:rPr lang="en-US" dirty="0" smtClean="0"/>
              <a:t> </a:t>
            </a:r>
            <a:r>
              <a:rPr lang="en-US" dirty="0" err="1" smtClean="0"/>
              <a:t>implementados</a:t>
            </a:r>
            <a:r>
              <a:rPr lang="pt-BR" dirty="0" smtClean="0"/>
              <a:t>.</a:t>
            </a:r>
          </a:p>
          <a:p>
            <a:pPr algn="just">
              <a:spcBef>
                <a:spcPts val="0"/>
              </a:spcBef>
              <a:spcAft>
                <a:spcPts val="1800"/>
              </a:spcAft>
              <a:buFont typeface="Wingdings" charset="2"/>
              <a:buChar char="ü"/>
            </a:pPr>
            <a:r>
              <a:rPr lang="pt-BR" dirty="0" smtClean="0"/>
              <a:t> modificador com menor acessibilidade.</a:t>
            </a:r>
          </a:p>
          <a:p>
            <a:pPr algn="just">
              <a:spcBef>
                <a:spcPts val="0"/>
              </a:spcBef>
              <a:spcAft>
                <a:spcPts val="1800"/>
              </a:spcAft>
              <a:buFont typeface="Wingdings" charset="2"/>
              <a:buChar char="ü"/>
            </a:pPr>
            <a:r>
              <a:rPr lang="pt-BR" dirty="0"/>
              <a:t> </a:t>
            </a:r>
            <a:r>
              <a:rPr lang="pt-BR" dirty="0" smtClean="0"/>
              <a:t>instanciação de uma interface.</a:t>
            </a:r>
          </a:p>
          <a:p>
            <a:pPr algn="just">
              <a:spcBef>
                <a:spcPts val="0"/>
              </a:spcBef>
              <a:spcAft>
                <a:spcPts val="1800"/>
              </a:spcAft>
              <a:buFont typeface="Wingdings" charset="2"/>
              <a:buChar char="ü"/>
            </a:pPr>
            <a:r>
              <a:rPr lang="pt-BR" dirty="0" smtClean="0"/>
              <a:t> Terminar a definição do método com {} ao invés de “;”.</a:t>
            </a:r>
          </a:p>
        </p:txBody>
      </p:sp>
    </p:spTree>
    <p:extLst>
      <p:ext uri="{BB962C8B-B14F-4D97-AF65-F5344CB8AC3E}">
        <p14:creationId xmlns:p14="http://schemas.microsoft.com/office/powerpoint/2010/main" xmlns="" val="126050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a:t>
            </a:r>
            <a:r>
              <a:rPr lang="pt-BR" dirty="0" err="1" smtClean="0"/>
              <a:t>x</a:t>
            </a:r>
            <a:r>
              <a:rPr lang="pt-BR" dirty="0" smtClean="0"/>
              <a:t> abstract</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fr-FR" dirty="0" err="1" smtClean="0"/>
              <a:t>É</a:t>
            </a:r>
            <a:r>
              <a:rPr lang="pt-BR" dirty="0" smtClean="0"/>
              <a:t> uma boa prática de modelagem de classe trabalharmos sempre no sentido mais abstrato para mais concreto, do genérico para o especifico e assim por diante. Para melhor organizarmos isso, existem os seguintes recursos:</a:t>
            </a:r>
          </a:p>
          <a:p>
            <a:pPr algn="just">
              <a:spcBef>
                <a:spcPts val="0"/>
              </a:spcBef>
              <a:spcAft>
                <a:spcPts val="1800"/>
              </a:spcAft>
              <a:buFont typeface="Wingdings" charset="2"/>
              <a:buChar char="ü"/>
            </a:pPr>
            <a:r>
              <a:rPr lang="en-US" dirty="0" smtClean="0"/>
              <a:t>I</a:t>
            </a:r>
            <a:r>
              <a:rPr lang="pt-BR" dirty="0" err="1" smtClean="0"/>
              <a:t>nterface</a:t>
            </a:r>
            <a:r>
              <a:rPr lang="pt-BR" dirty="0" smtClean="0"/>
              <a:t> tudo é abstrato, separação total de definição e implementação.</a:t>
            </a:r>
          </a:p>
          <a:p>
            <a:pPr algn="just">
              <a:spcBef>
                <a:spcPts val="0"/>
              </a:spcBef>
              <a:spcAft>
                <a:spcPts val="1800"/>
              </a:spcAft>
              <a:buFont typeface="Wingdings" charset="2"/>
              <a:buChar char="ü"/>
            </a:pPr>
            <a:r>
              <a:rPr lang="pt-BR" dirty="0" smtClean="0"/>
              <a:t>Classe abstract parte concreta para abstrata.</a:t>
            </a:r>
          </a:p>
          <a:p>
            <a:pPr algn="just">
              <a:spcBef>
                <a:spcPts val="0"/>
              </a:spcBef>
              <a:spcAft>
                <a:spcPts val="1800"/>
              </a:spcAft>
              <a:buFont typeface="Wingdings" charset="2"/>
              <a:buChar char="ü"/>
            </a:pPr>
            <a:r>
              <a:rPr lang="pt-BR" dirty="0" smtClean="0"/>
              <a:t>Classes concreta tudo concreto.</a:t>
            </a:r>
          </a:p>
          <a:p>
            <a:pPr algn="just">
              <a:spcBef>
                <a:spcPts val="0"/>
              </a:spcBef>
              <a:spcAft>
                <a:spcPts val="1800"/>
              </a:spcAft>
              <a:buFont typeface="Wingdings" charset="2"/>
              <a:buChar char="ü"/>
            </a:pPr>
            <a:r>
              <a:rPr lang="pt-BR" dirty="0" smtClean="0"/>
              <a:t>Classes final definição completa de um objeto.</a:t>
            </a:r>
          </a:p>
        </p:txBody>
      </p:sp>
    </p:spTree>
    <p:extLst>
      <p:ext uri="{BB962C8B-B14F-4D97-AF65-F5344CB8AC3E}">
        <p14:creationId xmlns:p14="http://schemas.microsoft.com/office/powerpoint/2010/main" xmlns="" val="63885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4" name="Picture 3" descr="alimentoBas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8700" y="2305550"/>
            <a:ext cx="7073900" cy="3479800"/>
          </a:xfrm>
          <a:prstGeom prst="rect">
            <a:avLst/>
          </a:prstGeom>
        </p:spPr>
      </p:pic>
    </p:spTree>
    <p:extLst>
      <p:ext uri="{BB962C8B-B14F-4D97-AF65-F5344CB8AC3E}">
        <p14:creationId xmlns:p14="http://schemas.microsoft.com/office/powerpoint/2010/main" xmlns="" val="397778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5" name="Picture 4" descr="Mobilia.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7201" y="1417638"/>
            <a:ext cx="8099599" cy="5312640"/>
          </a:xfrm>
          <a:prstGeom prst="rect">
            <a:avLst/>
          </a:prstGeom>
        </p:spPr>
      </p:pic>
    </p:spTree>
    <p:extLst>
      <p:ext uri="{BB962C8B-B14F-4D97-AF65-F5344CB8AC3E}">
        <p14:creationId xmlns:p14="http://schemas.microsoft.com/office/powerpoint/2010/main" xmlns="" val="425551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4" name="Picture 3" descr="Transportavel.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95837" y="2189394"/>
            <a:ext cx="3149600" cy="3822700"/>
          </a:xfrm>
          <a:prstGeom prst="rect">
            <a:avLst/>
          </a:prstGeom>
        </p:spPr>
      </p:pic>
    </p:spTree>
    <p:extLst>
      <p:ext uri="{BB962C8B-B14F-4D97-AF65-F5344CB8AC3E}">
        <p14:creationId xmlns:p14="http://schemas.microsoft.com/office/powerpoint/2010/main" xmlns="" val="703065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Laboratório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Praticar a utilização de interface.</a:t>
            </a:r>
          </a:p>
        </p:txBody>
      </p:sp>
    </p:spTree>
    <p:extLst>
      <p:ext uri="{BB962C8B-B14F-4D97-AF65-F5344CB8AC3E}">
        <p14:creationId xmlns:p14="http://schemas.microsoft.com/office/powerpoint/2010/main" xmlns="" val="188591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en-US" dirty="0"/>
              <a:t>E</a:t>
            </a:r>
            <a:r>
              <a:rPr lang="pt-BR" dirty="0" smtClean="0"/>
              <a:t>m algumas condições é necessário mudar a forma de operar e visualizar um objeto. Nestas situações empregamos as operações de </a:t>
            </a:r>
            <a:r>
              <a:rPr lang="pt-BR" dirty="0" err="1" smtClean="0"/>
              <a:t>cast</a:t>
            </a:r>
            <a:r>
              <a:rPr lang="pt-BR" dirty="0" smtClean="0"/>
              <a:t> para trabalhar com o objeto utilizando parte ou todos seus métodos e atributos.</a:t>
            </a:r>
          </a:p>
        </p:txBody>
      </p:sp>
    </p:spTree>
    <p:extLst>
      <p:ext uri="{BB962C8B-B14F-4D97-AF65-F5344CB8AC3E}">
        <p14:creationId xmlns:p14="http://schemas.microsoft.com/office/powerpoint/2010/main" xmlns="" val="37135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tipos primitivos</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pt-BR" dirty="0" smtClean="0"/>
              <a:t>Relembrando </a:t>
            </a:r>
            <a:r>
              <a:rPr lang="pt-BR" dirty="0" err="1" smtClean="0"/>
              <a:t>cast</a:t>
            </a:r>
            <a:r>
              <a:rPr lang="pt-BR" dirty="0" smtClean="0"/>
              <a:t> com tipos primitivos:</a:t>
            </a:r>
            <a:endParaRPr lang="pt-BR" dirty="0"/>
          </a:p>
          <a:p>
            <a:pPr marL="0" indent="0" algn="just">
              <a:spcBef>
                <a:spcPts val="0"/>
              </a:spcBef>
              <a:spcAft>
                <a:spcPts val="1800"/>
              </a:spcAft>
              <a:buNone/>
            </a:pPr>
            <a:r>
              <a:rPr lang="en-US" dirty="0" smtClean="0"/>
              <a:t>s</a:t>
            </a:r>
            <a:r>
              <a:rPr lang="pt-BR" dirty="0" err="1" smtClean="0"/>
              <a:t>hort</a:t>
            </a:r>
            <a:r>
              <a:rPr lang="pt-BR" dirty="0" smtClean="0"/>
              <a:t> </a:t>
            </a:r>
            <a:r>
              <a:rPr lang="pt-BR" dirty="0" err="1" smtClean="0"/>
              <a:t>s</a:t>
            </a:r>
            <a:r>
              <a:rPr lang="pt-BR" dirty="0" smtClean="0"/>
              <a:t> = 4096;</a:t>
            </a:r>
          </a:p>
          <a:p>
            <a:pPr marL="0" indent="0" algn="just">
              <a:spcBef>
                <a:spcPts val="0"/>
              </a:spcBef>
              <a:spcAft>
                <a:spcPts val="1800"/>
              </a:spcAft>
              <a:buNone/>
            </a:pPr>
            <a:r>
              <a:rPr lang="pt-BR" dirty="0"/>
              <a:t>//</a:t>
            </a:r>
            <a:r>
              <a:rPr lang="pt-BR" dirty="0" err="1"/>
              <a:t>cast</a:t>
            </a:r>
            <a:r>
              <a:rPr lang="pt-BR" dirty="0"/>
              <a:t> </a:t>
            </a:r>
            <a:r>
              <a:rPr lang="pt-BR" dirty="0" err="1"/>
              <a:t>up</a:t>
            </a:r>
            <a:r>
              <a:rPr lang="pt-BR" dirty="0"/>
              <a:t>, </a:t>
            </a:r>
            <a:r>
              <a:rPr lang="pt-BR" dirty="0" smtClean="0"/>
              <a:t>copiamos os 16 bits da </a:t>
            </a:r>
            <a:r>
              <a:rPr lang="pt-BR" dirty="0" err="1" smtClean="0"/>
              <a:t>variavel</a:t>
            </a:r>
            <a:r>
              <a:rPr lang="pt-BR" dirty="0" smtClean="0"/>
              <a:t> para os 32 bits de um </a:t>
            </a:r>
            <a:r>
              <a:rPr lang="pt-BR" dirty="0" err="1" smtClean="0"/>
              <a:t>float</a:t>
            </a:r>
            <a:r>
              <a:rPr lang="pt-BR" dirty="0" smtClean="0"/>
              <a:t>.</a:t>
            </a:r>
          </a:p>
          <a:p>
            <a:pPr marL="0" indent="0" algn="just">
              <a:spcBef>
                <a:spcPts val="0"/>
              </a:spcBef>
              <a:spcAft>
                <a:spcPts val="1800"/>
              </a:spcAft>
              <a:buNone/>
            </a:pPr>
            <a:r>
              <a:rPr lang="en-US" dirty="0"/>
              <a:t>f</a:t>
            </a:r>
            <a:r>
              <a:rPr lang="pt-BR" dirty="0" err="1" smtClean="0"/>
              <a:t>loat</a:t>
            </a:r>
            <a:r>
              <a:rPr lang="pt-BR" dirty="0" smtClean="0"/>
              <a:t> </a:t>
            </a:r>
            <a:r>
              <a:rPr lang="pt-BR" dirty="0" err="1" smtClean="0"/>
              <a:t>f</a:t>
            </a:r>
            <a:r>
              <a:rPr lang="pt-BR" dirty="0" smtClean="0"/>
              <a:t> = </a:t>
            </a:r>
            <a:r>
              <a:rPr lang="pt-BR" dirty="0" err="1" smtClean="0"/>
              <a:t>s</a:t>
            </a:r>
            <a:r>
              <a:rPr lang="pt-BR" dirty="0" smtClean="0"/>
              <a:t>;</a:t>
            </a:r>
          </a:p>
          <a:p>
            <a:pPr marL="0" indent="0" algn="just">
              <a:spcBef>
                <a:spcPts val="0"/>
              </a:spcBef>
              <a:spcAft>
                <a:spcPts val="1800"/>
              </a:spcAft>
              <a:buNone/>
            </a:pPr>
            <a:r>
              <a:rPr lang="en-US" dirty="0"/>
              <a:t>i</a:t>
            </a:r>
            <a:r>
              <a:rPr lang="pt-BR" dirty="0" err="1" smtClean="0"/>
              <a:t>nt</a:t>
            </a:r>
            <a:r>
              <a:rPr lang="pt-BR" dirty="0" smtClean="0"/>
              <a:t> </a:t>
            </a:r>
            <a:r>
              <a:rPr lang="pt-BR" dirty="0" err="1" smtClean="0"/>
              <a:t>i</a:t>
            </a:r>
            <a:r>
              <a:rPr lang="pt-BR" dirty="0" smtClean="0"/>
              <a:t> = 123; //32 bits</a:t>
            </a:r>
          </a:p>
          <a:p>
            <a:pPr marL="0" indent="0" algn="just">
              <a:spcBef>
                <a:spcPts val="0"/>
              </a:spcBef>
              <a:spcAft>
                <a:spcPts val="1800"/>
              </a:spcAft>
              <a:buNone/>
            </a:pPr>
            <a:r>
              <a:rPr lang="pt-BR" dirty="0"/>
              <a:t>//</a:t>
            </a:r>
            <a:r>
              <a:rPr lang="pt-BR" dirty="0" err="1"/>
              <a:t>cast</a:t>
            </a:r>
            <a:r>
              <a:rPr lang="pt-BR" dirty="0"/>
              <a:t> </a:t>
            </a:r>
            <a:r>
              <a:rPr lang="pt-BR" dirty="0" err="1" smtClean="0"/>
              <a:t>down</a:t>
            </a:r>
            <a:r>
              <a:rPr lang="pt-BR" dirty="0" smtClean="0"/>
              <a:t> copiamos os 8 bits menos significativos de </a:t>
            </a:r>
            <a:r>
              <a:rPr lang="pt-BR" dirty="0" err="1" smtClean="0"/>
              <a:t>i</a:t>
            </a:r>
            <a:r>
              <a:rPr lang="pt-BR" dirty="0" smtClean="0"/>
              <a:t> para os 8 bits de um byte.</a:t>
            </a:r>
          </a:p>
          <a:p>
            <a:pPr marL="0" indent="0" algn="just">
              <a:spcBef>
                <a:spcPts val="0"/>
              </a:spcBef>
              <a:spcAft>
                <a:spcPts val="1800"/>
              </a:spcAft>
              <a:buNone/>
            </a:pPr>
            <a:r>
              <a:rPr lang="en-US" dirty="0"/>
              <a:t>b</a:t>
            </a:r>
            <a:r>
              <a:rPr lang="pt-BR" dirty="0" err="1" smtClean="0"/>
              <a:t>yte</a:t>
            </a:r>
            <a:r>
              <a:rPr lang="pt-BR" dirty="0" smtClean="0"/>
              <a:t> </a:t>
            </a:r>
            <a:r>
              <a:rPr lang="pt-BR" dirty="0" err="1" smtClean="0"/>
              <a:t>b</a:t>
            </a:r>
            <a:r>
              <a:rPr lang="pt-BR" dirty="0" smtClean="0"/>
              <a:t> = (byte) </a:t>
            </a:r>
            <a:r>
              <a:rPr lang="pt-BR" dirty="0" err="1" smtClean="0"/>
              <a:t>i</a:t>
            </a:r>
            <a:r>
              <a:rPr lang="pt-BR" dirty="0" smtClean="0"/>
              <a:t>; </a:t>
            </a:r>
          </a:p>
        </p:txBody>
      </p:sp>
    </p:spTree>
    <p:extLst>
      <p:ext uri="{BB962C8B-B14F-4D97-AF65-F5344CB8AC3E}">
        <p14:creationId xmlns:p14="http://schemas.microsoft.com/office/powerpoint/2010/main" xmlns="" val="92611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operação de </a:t>
            </a:r>
            <a:r>
              <a:rPr lang="pt-BR" dirty="0" err="1" smtClean="0"/>
              <a:t>cast</a:t>
            </a:r>
            <a:r>
              <a:rPr lang="pt-BR" dirty="0" smtClean="0"/>
              <a:t> entre objetos é semelhante à operação de </a:t>
            </a:r>
            <a:r>
              <a:rPr lang="pt-BR" dirty="0" err="1" smtClean="0"/>
              <a:t>cast</a:t>
            </a:r>
            <a:r>
              <a:rPr lang="pt-BR" dirty="0" smtClean="0"/>
              <a:t> com primitivos, mas com uma diferença profunda: os objetos por trás das variáveis não são copiados ou truncados. No máximo as características e funcionalidades estarão apenas ocultas, podendo ser retribuídas posteriormente.</a:t>
            </a:r>
          </a:p>
        </p:txBody>
      </p:sp>
    </p:spTree>
    <p:extLst>
      <p:ext uri="{BB962C8B-B14F-4D97-AF65-F5344CB8AC3E}">
        <p14:creationId xmlns:p14="http://schemas.microsoft.com/office/powerpoint/2010/main" xmlns="" val="192817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O que é uma interface no SO Windows?</a:t>
            </a:r>
          </a:p>
          <a:p>
            <a:pPr marL="0" indent="0" algn="just">
              <a:spcBef>
                <a:spcPts val="0"/>
              </a:spcBef>
              <a:spcAft>
                <a:spcPts val="1800"/>
              </a:spcAft>
              <a:buNone/>
            </a:pPr>
            <a:r>
              <a:rPr lang="pt-BR" dirty="0" smtClean="0">
                <a:latin typeface="Courier"/>
                <a:cs typeface="Courier"/>
              </a:rPr>
              <a:t>A interface de um SO representa o que pode ser visto e a forma como podemos interagir com o SO, por meio de botões, menus, ícones outros.</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p14="http://schemas.microsoft.com/office/powerpoint/2010/main" xmlns="" val="1514255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en-US" dirty="0"/>
              <a:t>V</a:t>
            </a:r>
            <a:r>
              <a:rPr lang="pt-BR" dirty="0" smtClean="0"/>
              <a:t>amos adotar a seguinte estrutura para podermos explicar isso</a:t>
            </a:r>
            <a:r>
              <a:rPr lang="pt-BR" dirty="0"/>
              <a:t>:</a:t>
            </a:r>
            <a:endParaRPr lang="pt-BR" dirty="0" smtClean="0"/>
          </a:p>
        </p:txBody>
      </p:sp>
      <p:sp>
        <p:nvSpPr>
          <p:cNvPr id="4" name="Rectangle 3"/>
          <p:cNvSpPr/>
          <p:nvPr/>
        </p:nvSpPr>
        <p:spPr>
          <a:xfrm>
            <a:off x="3982486" y="2884983"/>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a:t>
            </a:r>
            <a:endParaRPr lang="en-US" dirty="0"/>
          </a:p>
        </p:txBody>
      </p:sp>
      <p:sp>
        <p:nvSpPr>
          <p:cNvPr id="5" name="Rectangle 4"/>
          <p:cNvSpPr/>
          <p:nvPr/>
        </p:nvSpPr>
        <p:spPr>
          <a:xfrm>
            <a:off x="3982486" y="4122334"/>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Pessoa</a:t>
            </a:r>
            <a:endParaRPr lang="en-US" dirty="0"/>
          </a:p>
        </p:txBody>
      </p:sp>
      <p:sp>
        <p:nvSpPr>
          <p:cNvPr id="6" name="Rectangle 5"/>
          <p:cNvSpPr/>
          <p:nvPr/>
        </p:nvSpPr>
        <p:spPr>
          <a:xfrm>
            <a:off x="5359968" y="5191531"/>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Cliente</a:t>
            </a:r>
            <a:endParaRPr lang="en-US" dirty="0"/>
          </a:p>
        </p:txBody>
      </p:sp>
      <p:sp>
        <p:nvSpPr>
          <p:cNvPr id="7" name="Rectangle 6"/>
          <p:cNvSpPr/>
          <p:nvPr/>
        </p:nvSpPr>
        <p:spPr>
          <a:xfrm>
            <a:off x="2293322" y="5191531"/>
            <a:ext cx="1338772"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Funcionário</a:t>
            </a:r>
            <a:endParaRPr lang="en-US" dirty="0"/>
          </a:p>
        </p:txBody>
      </p:sp>
      <p:cxnSp>
        <p:nvCxnSpPr>
          <p:cNvPr id="9" name="Straight Arrow Connector 8"/>
          <p:cNvCxnSpPr>
            <a:stCxn id="5" idx="0"/>
            <a:endCxn id="4" idx="2"/>
          </p:cNvCxnSpPr>
          <p:nvPr/>
        </p:nvCxnSpPr>
        <p:spPr>
          <a:xfrm flipV="1">
            <a:off x="4494168" y="3513762"/>
            <a:ext cx="0" cy="608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632094" y="4751113"/>
            <a:ext cx="521287" cy="440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4845566" y="4751113"/>
            <a:ext cx="514402" cy="440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8736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É possível  fazer operação de </a:t>
            </a:r>
            <a:r>
              <a:rPr lang="pt-BR" dirty="0" err="1" smtClean="0"/>
              <a:t>cast</a:t>
            </a:r>
            <a:r>
              <a:rPr lang="pt-BR" dirty="0" smtClean="0"/>
              <a:t> entre objetos desde que estejam em uma mesma hierarquia; não podemos fazer </a:t>
            </a:r>
            <a:r>
              <a:rPr lang="pt-BR" dirty="0" err="1" smtClean="0"/>
              <a:t>cast</a:t>
            </a:r>
            <a:r>
              <a:rPr lang="pt-BR" dirty="0" smtClean="0"/>
              <a:t> entre classes irmãs, tal como </a:t>
            </a:r>
            <a:r>
              <a:rPr lang="pt-BR" dirty="0" err="1" smtClean="0"/>
              <a:t>Funcionario</a:t>
            </a:r>
            <a:r>
              <a:rPr lang="pt-BR" dirty="0" smtClean="0"/>
              <a:t> e Cliente.</a:t>
            </a:r>
          </a:p>
        </p:txBody>
      </p:sp>
    </p:spTree>
    <p:extLst>
      <p:ext uri="{BB962C8B-B14F-4D97-AF65-F5344CB8AC3E}">
        <p14:creationId xmlns:p14="http://schemas.microsoft.com/office/powerpoint/2010/main" xmlns="" val="3130378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Widening</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a:t>C</a:t>
            </a:r>
            <a:r>
              <a:rPr lang="pt-BR" dirty="0" smtClean="0"/>
              <a:t>om base na hierarquia, em havendo uma variável declarada e instanciada, conclui-se que:</a:t>
            </a:r>
          </a:p>
          <a:p>
            <a:pPr marL="0" indent="0" algn="just">
              <a:spcBef>
                <a:spcPts val="0"/>
              </a:spcBef>
              <a:spcAft>
                <a:spcPts val="1800"/>
              </a:spcAft>
              <a:buNone/>
            </a:pPr>
            <a:r>
              <a:rPr lang="pt-BR" b="1" dirty="0" smtClean="0"/>
              <a:t>Cliente</a:t>
            </a:r>
            <a:r>
              <a:rPr lang="pt-BR" dirty="0" smtClean="0"/>
              <a:t> </a:t>
            </a:r>
            <a:r>
              <a:rPr lang="pt-BR" dirty="0" smtClean="0">
                <a:solidFill>
                  <a:srgbClr val="FF0000"/>
                </a:solidFill>
              </a:rPr>
              <a:t>é uma </a:t>
            </a:r>
            <a:r>
              <a:rPr lang="pt-BR" b="1" dirty="0" smtClean="0"/>
              <a:t>Pessoa</a:t>
            </a:r>
            <a:r>
              <a:rPr lang="pt-BR" dirty="0" smtClean="0"/>
              <a:t>, e toda </a:t>
            </a:r>
            <a:r>
              <a:rPr lang="pt-BR" b="1" dirty="0" smtClean="0"/>
              <a:t>Pessoa</a:t>
            </a:r>
            <a:r>
              <a:rPr lang="pt-BR" dirty="0" smtClean="0"/>
              <a:t> </a:t>
            </a:r>
            <a:r>
              <a:rPr lang="pt-BR" dirty="0" smtClean="0">
                <a:solidFill>
                  <a:srgbClr val="FF0000"/>
                </a:solidFill>
              </a:rPr>
              <a:t>é um </a:t>
            </a:r>
            <a:r>
              <a:rPr lang="pt-BR" b="1" dirty="0" err="1" smtClean="0"/>
              <a:t>Object</a:t>
            </a:r>
            <a:r>
              <a:rPr lang="pt-BR" dirty="0" smtClean="0"/>
              <a:t>.</a:t>
            </a:r>
          </a:p>
          <a:p>
            <a:pPr marL="0" indent="0" algn="just">
              <a:spcBef>
                <a:spcPts val="0"/>
              </a:spcBef>
              <a:spcAft>
                <a:spcPts val="1800"/>
              </a:spcAft>
              <a:buNone/>
            </a:pPr>
            <a:r>
              <a:rPr lang="pt-BR" dirty="0" smtClean="0"/>
              <a:t>Ver exemplo de </a:t>
            </a:r>
            <a:r>
              <a:rPr lang="pt-BR" dirty="0" err="1" smtClean="0"/>
              <a:t>TesteCastUp.java</a:t>
            </a:r>
            <a:endParaRPr lang="pt-BR" dirty="0" smtClean="0"/>
          </a:p>
        </p:txBody>
      </p:sp>
    </p:spTree>
    <p:extLst>
      <p:ext uri="{BB962C8B-B14F-4D97-AF65-F5344CB8AC3E}">
        <p14:creationId xmlns:p14="http://schemas.microsoft.com/office/powerpoint/2010/main" xmlns="" val="1914388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Widening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Ao visualizarmos um </a:t>
            </a:r>
            <a:r>
              <a:rPr lang="pt-BR" b="1" dirty="0" smtClean="0"/>
              <a:t>Cliente</a:t>
            </a:r>
            <a:r>
              <a:rPr lang="pt-BR" dirty="0" smtClean="0"/>
              <a:t> como uma </a:t>
            </a:r>
            <a:r>
              <a:rPr lang="pt-BR" b="1" dirty="0" smtClean="0"/>
              <a:t>Pessoa</a:t>
            </a:r>
            <a:r>
              <a:rPr lang="pt-BR" dirty="0" smtClean="0"/>
              <a:t> perdemos a capacidade de manipular os métodos </a:t>
            </a:r>
            <a:r>
              <a:rPr lang="pt-BR" dirty="0" err="1" smtClean="0"/>
              <a:t>getCpf</a:t>
            </a:r>
            <a:r>
              <a:rPr lang="pt-BR" dirty="0" smtClean="0"/>
              <a:t> e </a:t>
            </a:r>
            <a:r>
              <a:rPr lang="pt-BR" dirty="0" err="1" smtClean="0"/>
              <a:t>setCpf</a:t>
            </a:r>
            <a:r>
              <a:rPr lang="pt-BR" dirty="0" smtClean="0"/>
              <a:t>, mas podemos ainda trabalhar com os </a:t>
            </a:r>
            <a:r>
              <a:rPr lang="pt-BR" dirty="0" err="1" smtClean="0"/>
              <a:t>gets</a:t>
            </a:r>
            <a:r>
              <a:rPr lang="pt-BR" dirty="0" smtClean="0"/>
              <a:t> e sets para os atributos nome e rg. Apesar da variável de manipulação do tipo </a:t>
            </a:r>
            <a:r>
              <a:rPr lang="pt-BR" b="1" dirty="0" smtClean="0"/>
              <a:t>Pessoa</a:t>
            </a:r>
            <a:r>
              <a:rPr lang="pt-BR" dirty="0" smtClean="0"/>
              <a:t> o objeto continua sendo um </a:t>
            </a:r>
            <a:r>
              <a:rPr lang="pt-BR" b="1" dirty="0" smtClean="0"/>
              <a:t>Cliente</a:t>
            </a:r>
            <a:r>
              <a:rPr lang="pt-BR" dirty="0" smtClean="0"/>
              <a:t>, que não perdeu seu </a:t>
            </a:r>
            <a:r>
              <a:rPr lang="pt-BR" dirty="0" err="1" smtClean="0"/>
              <a:t>cpf</a:t>
            </a:r>
            <a:r>
              <a:rPr lang="pt-BR" dirty="0" smtClean="0"/>
              <a:t>. Ao visualizarmos uma </a:t>
            </a:r>
            <a:r>
              <a:rPr lang="pt-BR" b="1" dirty="0" smtClean="0"/>
              <a:t>Pessoa</a:t>
            </a:r>
            <a:r>
              <a:rPr lang="pt-BR" dirty="0" smtClean="0"/>
              <a:t> como um </a:t>
            </a:r>
            <a:r>
              <a:rPr lang="pt-BR" b="1" dirty="0" err="1" smtClean="0"/>
              <a:t>Object</a:t>
            </a:r>
            <a:r>
              <a:rPr lang="pt-BR" dirty="0" smtClean="0"/>
              <a:t> seremos capazes de manipular apenas os membros (atributos e métodos) definidos na classe </a:t>
            </a:r>
            <a:r>
              <a:rPr lang="pt-BR" b="1" dirty="0" err="1" smtClean="0"/>
              <a:t>Object</a:t>
            </a:r>
            <a:r>
              <a:rPr lang="pt-BR" dirty="0" smtClean="0"/>
              <a:t>, como </a:t>
            </a:r>
            <a:r>
              <a:rPr lang="pt-BR" dirty="0" err="1" smtClean="0"/>
              <a:t>toString</a:t>
            </a:r>
            <a:r>
              <a:rPr lang="pt-BR" dirty="0" smtClean="0"/>
              <a:t>().</a:t>
            </a:r>
          </a:p>
        </p:txBody>
      </p:sp>
    </p:spTree>
    <p:extLst>
      <p:ext uri="{BB962C8B-B14F-4D97-AF65-F5344CB8AC3E}">
        <p14:creationId xmlns:p14="http://schemas.microsoft.com/office/powerpoint/2010/main" xmlns="" val="3633576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dirty="0" smtClean="0"/>
              <a:t>A operação de </a:t>
            </a:r>
            <a:r>
              <a:rPr lang="pt-BR" dirty="0" err="1" smtClean="0"/>
              <a:t>cast</a:t>
            </a:r>
            <a:r>
              <a:rPr lang="pt-BR" dirty="0" smtClean="0"/>
              <a:t> </a:t>
            </a:r>
            <a:r>
              <a:rPr lang="pt-BR" dirty="0" err="1" smtClean="0"/>
              <a:t>down</a:t>
            </a:r>
            <a:r>
              <a:rPr lang="pt-BR" dirty="0" smtClean="0"/>
              <a:t> (</a:t>
            </a:r>
            <a:r>
              <a:rPr lang="pt-BR" dirty="0" err="1" smtClean="0"/>
              <a:t>narrowing</a:t>
            </a:r>
            <a:r>
              <a:rPr lang="pt-BR" dirty="0" smtClean="0"/>
              <a:t>) é a oposta à operação </a:t>
            </a:r>
            <a:r>
              <a:rPr lang="pt-BR" dirty="0" err="1" smtClean="0"/>
              <a:t>cast</a:t>
            </a:r>
            <a:r>
              <a:rPr lang="pt-BR" dirty="0" smtClean="0"/>
              <a:t> </a:t>
            </a:r>
            <a:r>
              <a:rPr lang="pt-BR" dirty="0" err="1" smtClean="0"/>
              <a:t>up</a:t>
            </a:r>
            <a:r>
              <a:rPr lang="pt-BR" dirty="0" smtClean="0"/>
              <a:t> (</a:t>
            </a:r>
            <a:r>
              <a:rPr lang="pt-BR" dirty="0" err="1" smtClean="0"/>
              <a:t>widening</a:t>
            </a:r>
            <a:r>
              <a:rPr lang="pt-BR" dirty="0" smtClean="0"/>
              <a:t>), isto é ao invés de generalizarmos um objeto vamos especializa-lo.</a:t>
            </a:r>
          </a:p>
          <a:p>
            <a:pPr marL="0" indent="0" algn="just">
              <a:spcBef>
                <a:spcPts val="0"/>
              </a:spcBef>
              <a:spcAft>
                <a:spcPts val="1800"/>
              </a:spcAft>
              <a:buNone/>
            </a:pPr>
            <a:r>
              <a:rPr lang="pt-BR" dirty="0" smtClean="0"/>
              <a:t>A generalização é uma operação mais previsível do que a especialização, porque à analise e hierarquia de classes permite saber se a operação é ou não possível, na especialização, ao contrário, a operação irá depender da forma como o objeto foi criado. </a:t>
            </a:r>
          </a:p>
        </p:txBody>
      </p:sp>
    </p:spTree>
    <p:extLst>
      <p:ext uri="{BB962C8B-B14F-4D97-AF65-F5344CB8AC3E}">
        <p14:creationId xmlns:p14="http://schemas.microsoft.com/office/powerpoint/2010/main" xmlns="" val="1586434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Vejamos um exemplo, se o objeto é criado e declarado como </a:t>
            </a:r>
            <a:r>
              <a:rPr lang="pt-BR" b="1" dirty="0" smtClean="0"/>
              <a:t>Cliente</a:t>
            </a:r>
            <a:r>
              <a:rPr lang="pt-BR" dirty="0" smtClean="0"/>
              <a:t>, e sobre um </a:t>
            </a:r>
            <a:r>
              <a:rPr lang="pt-BR" dirty="0" err="1" smtClean="0"/>
              <a:t>cast</a:t>
            </a:r>
            <a:r>
              <a:rPr lang="pt-BR" dirty="0" smtClean="0"/>
              <a:t> </a:t>
            </a:r>
            <a:r>
              <a:rPr lang="pt-BR" dirty="0" err="1" smtClean="0"/>
              <a:t>up</a:t>
            </a:r>
            <a:r>
              <a:rPr lang="pt-BR" dirty="0" smtClean="0"/>
              <a:t> para </a:t>
            </a:r>
            <a:r>
              <a:rPr lang="pt-BR" b="1" dirty="0" smtClean="0"/>
              <a:t>Pessoa </a:t>
            </a:r>
            <a:r>
              <a:rPr lang="pt-BR" dirty="0" smtClean="0"/>
              <a:t>devendo-se a forma como foi criado um </a:t>
            </a:r>
            <a:r>
              <a:rPr lang="pt-BR" b="1" dirty="0" smtClean="0"/>
              <a:t>Cliente</a:t>
            </a:r>
            <a:r>
              <a:rPr lang="pt-BR" dirty="0" smtClean="0"/>
              <a:t>. No entanto, se o objeto é criado e declarado com </a:t>
            </a:r>
            <a:r>
              <a:rPr lang="pt-BR" b="1" dirty="0" smtClean="0"/>
              <a:t>Pessoa</a:t>
            </a:r>
            <a:r>
              <a:rPr lang="pt-BR" dirty="0" smtClean="0"/>
              <a:t>, não é possível fazer o </a:t>
            </a:r>
            <a:r>
              <a:rPr lang="pt-BR" dirty="0" err="1" smtClean="0"/>
              <a:t>cast</a:t>
            </a:r>
            <a:r>
              <a:rPr lang="pt-BR" dirty="0" smtClean="0"/>
              <a:t> </a:t>
            </a:r>
            <a:r>
              <a:rPr lang="pt-BR" dirty="0" err="1" smtClean="0"/>
              <a:t>down</a:t>
            </a:r>
            <a:r>
              <a:rPr lang="pt-BR" dirty="0" smtClean="0"/>
              <a:t> para transforma-lo em </a:t>
            </a:r>
            <a:r>
              <a:rPr lang="pt-BR" b="1" dirty="0" smtClean="0"/>
              <a:t>Cliente</a:t>
            </a:r>
            <a:r>
              <a:rPr lang="pt-BR" dirty="0" smtClean="0"/>
              <a:t>.</a:t>
            </a:r>
          </a:p>
          <a:p>
            <a:pPr marL="0" indent="0" algn="just">
              <a:spcBef>
                <a:spcPts val="0"/>
              </a:spcBef>
              <a:spcAft>
                <a:spcPts val="1800"/>
              </a:spcAft>
              <a:buNone/>
            </a:pPr>
            <a:r>
              <a:rPr lang="pt-BR" dirty="0" err="1" smtClean="0"/>
              <a:t>Obs</a:t>
            </a:r>
            <a:r>
              <a:rPr lang="pt-BR" dirty="0" smtClean="0"/>
              <a:t> todo o Cliente é uma Pessoa, mas nem toda a Pessoa é um cliente, assim a operação de </a:t>
            </a:r>
            <a:r>
              <a:rPr lang="pt-BR" dirty="0" err="1" smtClean="0"/>
              <a:t>cast</a:t>
            </a:r>
            <a:r>
              <a:rPr lang="pt-BR" dirty="0" smtClean="0"/>
              <a:t> </a:t>
            </a:r>
            <a:r>
              <a:rPr lang="pt-BR" dirty="0" err="1" smtClean="0"/>
              <a:t>down</a:t>
            </a:r>
            <a:r>
              <a:rPr lang="pt-BR" dirty="0" smtClean="0"/>
              <a:t> deverá ser feita sempre de forma explicita.</a:t>
            </a:r>
          </a:p>
        </p:txBody>
      </p:sp>
    </p:spTree>
    <p:extLst>
      <p:ext uri="{BB962C8B-B14F-4D97-AF65-F5344CB8AC3E}">
        <p14:creationId xmlns:p14="http://schemas.microsoft.com/office/powerpoint/2010/main" xmlns="" val="261635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Ver os exemplo: </a:t>
            </a:r>
            <a:endParaRPr lang="pt-BR" b="1" dirty="0"/>
          </a:p>
          <a:p>
            <a:pPr marL="0" indent="0" algn="just">
              <a:spcBef>
                <a:spcPts val="0"/>
              </a:spcBef>
              <a:spcAft>
                <a:spcPts val="1800"/>
              </a:spcAft>
              <a:buNone/>
            </a:pPr>
            <a:r>
              <a:rPr lang="pt-BR" dirty="0" err="1" smtClean="0"/>
              <a:t>TesteCastDown.java</a:t>
            </a:r>
            <a:endParaRPr lang="pt-BR" dirty="0" smtClean="0"/>
          </a:p>
          <a:p>
            <a:pPr marL="0" indent="0" algn="just">
              <a:spcBef>
                <a:spcPts val="0"/>
              </a:spcBef>
              <a:spcAft>
                <a:spcPts val="1800"/>
              </a:spcAft>
              <a:buNone/>
            </a:pPr>
            <a:endParaRPr lang="pt-BR" b="1" dirty="0" smtClean="0"/>
          </a:p>
        </p:txBody>
      </p:sp>
    </p:spTree>
    <p:extLst>
      <p:ext uri="{BB962C8B-B14F-4D97-AF65-F5344CB8AC3E}">
        <p14:creationId xmlns:p14="http://schemas.microsoft.com/office/powerpoint/2010/main" xmlns="" val="3495936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Operador </a:t>
            </a:r>
            <a:r>
              <a:rPr lang="pt-BR" dirty="0" err="1" smtClean="0"/>
              <a:t>instanceof</a:t>
            </a:r>
            <a:endParaRPr lang="pt-BR" dirty="0"/>
          </a:p>
        </p:txBody>
      </p:sp>
      <p:sp>
        <p:nvSpPr>
          <p:cNvPr id="3" name="Espaço Reservado para Conteúdo 2"/>
          <p:cNvSpPr>
            <a:spLocks noGrp="1"/>
          </p:cNvSpPr>
          <p:nvPr>
            <p:ph idx="1"/>
          </p:nvPr>
        </p:nvSpPr>
        <p:spPr/>
        <p:txBody>
          <a:bodyPr>
            <a:normAutofit/>
          </a:bodyPr>
          <a:lstStyle/>
          <a:p>
            <a:pPr marL="0" indent="0">
              <a:spcBef>
                <a:spcPts val="0"/>
              </a:spcBef>
              <a:spcAft>
                <a:spcPts val="1800"/>
              </a:spcAft>
              <a:buNone/>
            </a:pPr>
            <a:r>
              <a:rPr lang="pt-BR" dirty="0" smtClean="0"/>
              <a:t>Para evitar o problema </a:t>
            </a:r>
            <a:r>
              <a:rPr lang="pt-BR" b="1" dirty="0" err="1" smtClean="0"/>
              <a:t>ClassCastException</a:t>
            </a:r>
            <a:r>
              <a:rPr lang="pt-BR" dirty="0" smtClean="0"/>
              <a:t> no exemplo anterior podemos utilizar antes da operação de </a:t>
            </a:r>
            <a:r>
              <a:rPr lang="pt-BR" dirty="0" err="1" smtClean="0"/>
              <a:t>cast</a:t>
            </a:r>
            <a:r>
              <a:rPr lang="pt-BR" dirty="0" smtClean="0"/>
              <a:t> </a:t>
            </a:r>
            <a:r>
              <a:rPr lang="pt-BR" dirty="0" err="1" smtClean="0"/>
              <a:t>down</a:t>
            </a:r>
            <a:r>
              <a:rPr lang="pt-BR" dirty="0" smtClean="0"/>
              <a:t> o operador </a:t>
            </a:r>
            <a:r>
              <a:rPr lang="pt-BR" b="1" dirty="0" err="1" smtClean="0"/>
              <a:t>instanceof</a:t>
            </a:r>
            <a:r>
              <a:rPr lang="pt-BR" dirty="0" smtClean="0"/>
              <a:t>, para verificar se o objeto referenciado por uma variável é compatível com uma determinada classe ou interface.</a:t>
            </a:r>
            <a:endParaRPr lang="pt-BR" dirty="0"/>
          </a:p>
          <a:p>
            <a:pPr marL="0" indent="0" algn="just">
              <a:spcBef>
                <a:spcPts val="0"/>
              </a:spcBef>
              <a:spcAft>
                <a:spcPts val="1800"/>
              </a:spcAft>
              <a:buNone/>
            </a:pPr>
            <a:r>
              <a:rPr lang="pt-BR" dirty="0" err="1" smtClean="0"/>
              <a:t>TesteCastDown.java</a:t>
            </a:r>
            <a:endParaRPr lang="pt-BR" dirty="0" smtClean="0"/>
          </a:p>
          <a:p>
            <a:pPr marL="0" indent="0" algn="just">
              <a:spcBef>
                <a:spcPts val="0"/>
              </a:spcBef>
              <a:spcAft>
                <a:spcPts val="1800"/>
              </a:spcAft>
              <a:buNone/>
            </a:pPr>
            <a:endParaRPr lang="pt-BR" b="1" dirty="0" smtClean="0"/>
          </a:p>
        </p:txBody>
      </p:sp>
    </p:spTree>
    <p:extLst>
      <p:ext uri="{BB962C8B-B14F-4D97-AF65-F5344CB8AC3E}">
        <p14:creationId xmlns:p14="http://schemas.microsoft.com/office/powerpoint/2010/main" xmlns="" val="547941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Polimorfismo</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pt-BR" dirty="0" smtClean="0"/>
              <a:t>Polimorfismo é a palavra de origem grega que significa muitas formas. </a:t>
            </a:r>
            <a:r>
              <a:rPr lang="fr-FR" dirty="0" err="1" smtClean="0"/>
              <a:t>É</a:t>
            </a:r>
            <a:r>
              <a:rPr lang="pt-BR" dirty="0" smtClean="0"/>
              <a:t> um poderoso recurso da orientação a objetos que é utilizado das seguintes formas:</a:t>
            </a:r>
          </a:p>
          <a:p>
            <a:pPr algn="just">
              <a:spcBef>
                <a:spcPts val="0"/>
              </a:spcBef>
              <a:spcAft>
                <a:spcPts val="1800"/>
              </a:spcAft>
              <a:buFont typeface="Wingdings" charset="2"/>
              <a:buChar char="ü"/>
            </a:pPr>
            <a:r>
              <a:rPr lang="pt-BR" dirty="0" smtClean="0"/>
              <a:t>Definimos um tipo base (classe ou interface) e criamos classes derivadas, por herança ou por implementação de interface e assim temos várias formas para um tipo base;</a:t>
            </a:r>
          </a:p>
          <a:p>
            <a:pPr algn="just">
              <a:spcBef>
                <a:spcPts val="0"/>
              </a:spcBef>
              <a:spcAft>
                <a:spcPts val="1800"/>
              </a:spcAft>
              <a:buFont typeface="Wingdings" charset="2"/>
              <a:buChar char="ü"/>
            </a:pPr>
            <a:r>
              <a:rPr lang="pt-BR" dirty="0" smtClean="0"/>
              <a:t>Utilizamos uma declaração de variável  de um tipo-base para manipular (via </a:t>
            </a:r>
            <a:r>
              <a:rPr lang="pt-BR" dirty="0" err="1" smtClean="0"/>
              <a:t>cast</a:t>
            </a:r>
            <a:r>
              <a:rPr lang="pt-BR" dirty="0" smtClean="0"/>
              <a:t> </a:t>
            </a:r>
            <a:r>
              <a:rPr lang="pt-BR" dirty="0" err="1" smtClean="0"/>
              <a:t>up</a:t>
            </a:r>
            <a:r>
              <a:rPr lang="pt-BR" dirty="0" smtClean="0"/>
              <a:t>) um objeto de qualquer uma de seus tipos derivado.</a:t>
            </a:r>
          </a:p>
        </p:txBody>
      </p:sp>
    </p:spTree>
    <p:extLst>
      <p:ext uri="{BB962C8B-B14F-4D97-AF65-F5344CB8AC3E}">
        <p14:creationId xmlns:p14="http://schemas.microsoft.com/office/powerpoint/2010/main" xmlns="" val="4179925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Polimorfismo</a:t>
            </a:r>
            <a:endParaRPr lang="pt-BR" dirty="0"/>
          </a:p>
        </p:txBody>
      </p:sp>
      <p:sp>
        <p:nvSpPr>
          <p:cNvPr id="3" name="Espaço Reservado para Conteúdo 2"/>
          <p:cNvSpPr>
            <a:spLocks noGrp="1"/>
          </p:cNvSpPr>
          <p:nvPr>
            <p:ph idx="1"/>
          </p:nvPr>
        </p:nvSpPr>
        <p:spPr/>
        <p:txBody>
          <a:bodyPr>
            <a:normAutofit fontScale="92500"/>
          </a:bodyPr>
          <a:lstStyle/>
          <a:p>
            <a:pPr marL="0" indent="0" algn="just">
              <a:spcBef>
                <a:spcPts val="0"/>
              </a:spcBef>
              <a:spcAft>
                <a:spcPts val="1800"/>
              </a:spcAft>
              <a:buNone/>
            </a:pPr>
            <a:r>
              <a:rPr lang="pt-BR" dirty="0" smtClean="0"/>
              <a:t>Onde uma superclasse é esperada podemos utilizar uma instância de uma subclasse. Onde uma interface é esperada podemos utilizar uma instancia de uma classe implementadora.</a:t>
            </a:r>
          </a:p>
          <a:p>
            <a:pPr marL="0" indent="0" algn="just">
              <a:spcBef>
                <a:spcPts val="0"/>
              </a:spcBef>
              <a:spcAft>
                <a:spcPts val="1800"/>
              </a:spcAft>
              <a:buNone/>
            </a:pPr>
            <a:r>
              <a:rPr lang="pt-BR" b="1" dirty="0" smtClean="0"/>
              <a:t>Benefícios: </a:t>
            </a:r>
            <a:r>
              <a:rPr lang="pt-BR" dirty="0" smtClean="0"/>
              <a:t>Existem duas formas de se beneficiar do polimorfismo na POO.</a:t>
            </a:r>
          </a:p>
          <a:p>
            <a:pPr algn="just">
              <a:spcBef>
                <a:spcPts val="0"/>
              </a:spcBef>
              <a:spcAft>
                <a:spcPts val="1800"/>
              </a:spcAft>
              <a:buFont typeface="Wingdings" pitchFamily="2" charset="2"/>
              <a:buChar char="ü"/>
            </a:pPr>
            <a:r>
              <a:rPr lang="pt-BR" dirty="0" smtClean="0"/>
              <a:t>Parâmetros e retornos polimórficos;</a:t>
            </a:r>
          </a:p>
          <a:p>
            <a:pPr algn="just">
              <a:spcBef>
                <a:spcPts val="0"/>
              </a:spcBef>
              <a:spcAft>
                <a:spcPts val="1800"/>
              </a:spcAft>
              <a:buFont typeface="Wingdings" pitchFamily="2" charset="2"/>
              <a:buChar char="ü"/>
            </a:pPr>
            <a:r>
              <a:rPr lang="pt-BR" dirty="0" smtClean="0"/>
              <a:t>Coleções heterogêneas;  </a:t>
            </a:r>
          </a:p>
        </p:txBody>
      </p:sp>
    </p:spTree>
    <p:extLst>
      <p:ext uri="{BB962C8B-B14F-4D97-AF65-F5344CB8AC3E}">
        <p14:creationId xmlns:p14="http://schemas.microsoft.com/office/powerpoint/2010/main" xmlns="" val="15054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b="1" dirty="0" smtClean="0"/>
              <a:t>Para que serve a interface USB?</a:t>
            </a:r>
          </a:p>
          <a:p>
            <a:pPr marL="0" indent="0" algn="just">
              <a:spcBef>
                <a:spcPts val="0"/>
              </a:spcBef>
              <a:spcAft>
                <a:spcPts val="1800"/>
              </a:spcAft>
              <a:buNone/>
            </a:pPr>
            <a:r>
              <a:rPr lang="pt-BR" dirty="0" smtClean="0">
                <a:latin typeface="Courier"/>
                <a:cs typeface="Courier"/>
              </a:rPr>
              <a:t>Por meio de um padrão estabelecido diversos dispositivos podem ser conectados via USB como uma forma de conectar e expandir a capacidade de um computador. De um lado, temos a indústria que definiu o padrão e o publicou; de outro temos os fabricantes que estudaram os padrões e o desenvolveram dispositivos que pode se comunicar via USB..</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p14="http://schemas.microsoft.com/office/powerpoint/2010/main" xmlns="" val="3626757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Parâmetros polimórficos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Considerando a hierarquia de classe: Pessoa, Cliente e </a:t>
            </a:r>
            <a:r>
              <a:rPr lang="pt-BR" dirty="0" err="1" smtClean="0"/>
              <a:t>Funcionario</a:t>
            </a:r>
            <a:r>
              <a:rPr lang="pt-BR" dirty="0" smtClean="0"/>
              <a:t>; onde uma Pessoa é esperada podemos utilizar um cliente ou um </a:t>
            </a:r>
            <a:r>
              <a:rPr lang="pt-BR" dirty="0" err="1" smtClean="0"/>
              <a:t>Funcionario</a:t>
            </a:r>
            <a:r>
              <a:rPr lang="pt-BR" dirty="0" smtClean="0"/>
              <a:t>.</a:t>
            </a:r>
          </a:p>
          <a:p>
            <a:pPr marL="0" indent="0" algn="just">
              <a:spcBef>
                <a:spcPts val="0"/>
              </a:spcBef>
              <a:spcAft>
                <a:spcPts val="1800"/>
              </a:spcAft>
              <a:buNone/>
            </a:pPr>
            <a:r>
              <a:rPr lang="pt-BR" dirty="0" smtClean="0"/>
              <a:t>Ver exemplo:</a:t>
            </a:r>
          </a:p>
          <a:p>
            <a:pPr marL="0" indent="0" algn="just">
              <a:spcBef>
                <a:spcPts val="0"/>
              </a:spcBef>
              <a:spcAft>
                <a:spcPts val="1800"/>
              </a:spcAft>
              <a:buNone/>
            </a:pPr>
            <a:r>
              <a:rPr lang="pt-BR" dirty="0" smtClean="0"/>
              <a:t>RelatorioPessoas.java</a:t>
            </a:r>
          </a:p>
          <a:p>
            <a:pPr marL="0" indent="0" algn="just">
              <a:spcBef>
                <a:spcPts val="0"/>
              </a:spcBef>
              <a:spcAft>
                <a:spcPts val="1800"/>
              </a:spcAft>
              <a:buNone/>
            </a:pPr>
            <a:r>
              <a:rPr lang="pt-BR" dirty="0" smtClean="0"/>
              <a:t>TesteParametrosPolimorficos.java</a:t>
            </a:r>
          </a:p>
          <a:p>
            <a:pPr marL="0" indent="0" algn="just">
              <a:spcBef>
                <a:spcPts val="0"/>
              </a:spcBef>
              <a:spcAft>
                <a:spcPts val="1800"/>
              </a:spcAft>
              <a:buNone/>
            </a:pPr>
            <a:endParaRPr lang="pt-BR" dirty="0" smtClean="0"/>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26338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Parâmetros polimórficos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O método </a:t>
            </a:r>
            <a:r>
              <a:rPr lang="pt-BR" b="1" dirty="0" smtClean="0"/>
              <a:t>imprime(Pessoa p)</a:t>
            </a:r>
            <a:r>
              <a:rPr lang="pt-BR" dirty="0" smtClean="0"/>
              <a:t> da classe </a:t>
            </a:r>
            <a:r>
              <a:rPr lang="pt-BR" b="1" dirty="0" err="1" smtClean="0"/>
              <a:t>RelatorioPessoas</a:t>
            </a:r>
            <a:r>
              <a:rPr lang="pt-BR" dirty="0"/>
              <a:t> </a:t>
            </a:r>
            <a:r>
              <a:rPr lang="pt-BR" dirty="0" smtClean="0"/>
              <a:t>recebe um parâmetros do tipo </a:t>
            </a:r>
            <a:r>
              <a:rPr lang="pt-BR" b="1" dirty="0" smtClean="0"/>
              <a:t>Pessoa</a:t>
            </a:r>
            <a:r>
              <a:rPr lang="pt-BR" dirty="0" smtClean="0"/>
              <a:t>, que poderá ser um objeto de qualquer classe de </a:t>
            </a:r>
            <a:r>
              <a:rPr lang="pt-BR" b="1" dirty="0" smtClean="0"/>
              <a:t>Pessoa</a:t>
            </a:r>
            <a:r>
              <a:rPr lang="pt-BR" dirty="0" smtClean="0"/>
              <a:t>. (</a:t>
            </a:r>
            <a:r>
              <a:rPr lang="pt-BR" b="1" dirty="0" smtClean="0"/>
              <a:t>Cliente, </a:t>
            </a:r>
            <a:r>
              <a:rPr lang="pt-BR" b="1" dirty="0" err="1" smtClean="0"/>
              <a:t>Funcionario</a:t>
            </a:r>
            <a:r>
              <a:rPr lang="pt-BR" dirty="0" smtClean="0"/>
              <a:t>). Por isso esse </a:t>
            </a:r>
            <a:r>
              <a:rPr lang="pt-BR" dirty="0" err="1" smtClean="0"/>
              <a:t>array</a:t>
            </a:r>
            <a:r>
              <a:rPr lang="pt-BR" dirty="0" smtClean="0"/>
              <a:t> é uma coleção heterogênea.</a:t>
            </a:r>
          </a:p>
          <a:p>
            <a:pPr marL="0" indent="0" algn="just">
              <a:spcBef>
                <a:spcPts val="0"/>
              </a:spcBef>
              <a:spcAft>
                <a:spcPts val="1800"/>
              </a:spcAft>
              <a:buNone/>
            </a:pPr>
            <a:endParaRPr lang="pt-BR" dirty="0" smtClean="0"/>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169303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Parâmetros polimórficos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O método </a:t>
            </a:r>
            <a:r>
              <a:rPr lang="pt-BR" b="1" dirty="0" smtClean="0"/>
              <a:t>imprime(Pessoa p)</a:t>
            </a:r>
            <a:r>
              <a:rPr lang="pt-BR" dirty="0" smtClean="0"/>
              <a:t> da classe </a:t>
            </a:r>
            <a:r>
              <a:rPr lang="pt-BR" b="1" dirty="0" err="1" smtClean="0"/>
              <a:t>RelatorioPessoas</a:t>
            </a:r>
            <a:r>
              <a:rPr lang="pt-BR" dirty="0"/>
              <a:t> </a:t>
            </a:r>
            <a:r>
              <a:rPr lang="pt-BR" dirty="0" smtClean="0"/>
              <a:t>recebe um parâmetros do tipo </a:t>
            </a:r>
            <a:r>
              <a:rPr lang="pt-BR" b="1" dirty="0" smtClean="0"/>
              <a:t>Pessoa</a:t>
            </a:r>
            <a:r>
              <a:rPr lang="pt-BR" dirty="0" smtClean="0"/>
              <a:t>, que poderá ser um objeto de qualquer classe de </a:t>
            </a:r>
            <a:r>
              <a:rPr lang="pt-BR" b="1" dirty="0" smtClean="0"/>
              <a:t>Pessoa</a:t>
            </a:r>
            <a:r>
              <a:rPr lang="pt-BR" dirty="0" smtClean="0"/>
              <a:t>. (</a:t>
            </a:r>
            <a:r>
              <a:rPr lang="pt-BR" b="1" dirty="0" smtClean="0"/>
              <a:t>Cliente, </a:t>
            </a:r>
            <a:r>
              <a:rPr lang="pt-BR" b="1" dirty="0" err="1" smtClean="0"/>
              <a:t>Funcionario</a:t>
            </a:r>
            <a:r>
              <a:rPr lang="pt-BR" dirty="0" smtClean="0"/>
              <a:t>). Por isso esse </a:t>
            </a:r>
            <a:r>
              <a:rPr lang="pt-BR" dirty="0" err="1" smtClean="0"/>
              <a:t>array</a:t>
            </a:r>
            <a:r>
              <a:rPr lang="pt-BR" dirty="0" smtClean="0"/>
              <a:t> é uma coleção heterogênea.</a:t>
            </a:r>
          </a:p>
          <a:p>
            <a:pPr marL="0" indent="0" algn="just">
              <a:spcBef>
                <a:spcPts val="0"/>
              </a:spcBef>
              <a:spcAft>
                <a:spcPts val="1800"/>
              </a:spcAft>
              <a:buNone/>
            </a:pPr>
            <a:endParaRPr lang="pt-BR" dirty="0" smtClean="0"/>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2550805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Laboratório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Praticar a utilização de Polimorfismo.</a:t>
            </a:r>
          </a:p>
        </p:txBody>
      </p:sp>
    </p:spTree>
    <p:extLst>
      <p:ext uri="{BB962C8B-B14F-4D97-AF65-F5344CB8AC3E}">
        <p14:creationId xmlns:p14="http://schemas.microsoft.com/office/powerpoint/2010/main" xmlns="" val="3794435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 e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b="1" dirty="0" err="1" smtClean="0"/>
              <a:t>equals</a:t>
            </a:r>
            <a:r>
              <a:rPr lang="pt-BR" b="1" dirty="0" smtClean="0"/>
              <a:t>()</a:t>
            </a:r>
          </a:p>
          <a:p>
            <a:pPr marL="0" indent="0" algn="just">
              <a:spcBef>
                <a:spcPts val="0"/>
              </a:spcBef>
              <a:spcAft>
                <a:spcPts val="1800"/>
              </a:spcAft>
              <a:buNone/>
            </a:pPr>
            <a:r>
              <a:rPr lang="pt-BR" dirty="0" smtClean="0"/>
              <a:t>O que aconteceu quando comparamos dois objetos da mesma classe utilizando o comparador == ?</a:t>
            </a:r>
          </a:p>
          <a:p>
            <a:pPr marL="0" indent="0" algn="just">
              <a:spcBef>
                <a:spcPts val="0"/>
              </a:spcBef>
              <a:spcAft>
                <a:spcPts val="1800"/>
              </a:spcAft>
              <a:buNone/>
            </a:pPr>
            <a:r>
              <a:rPr lang="pt-BR" dirty="0" smtClean="0"/>
              <a:t>Inicialmente, acreditamos que os atributos que compõem cada um dos objetos seriam comparados, retornando </a:t>
            </a:r>
            <a:r>
              <a:rPr lang="pt-BR" b="1" dirty="0" err="1" smtClean="0"/>
              <a:t>true</a:t>
            </a:r>
            <a:r>
              <a:rPr lang="pt-BR" dirty="0" smtClean="0"/>
              <a:t> se todos forem idênticos, mas não é o que a JVM faz, ela verifica se os </a:t>
            </a:r>
            <a:r>
              <a:rPr lang="pt-BR" b="1" dirty="0" smtClean="0"/>
              <a:t>endereço de memoria são os mesmos</a:t>
            </a:r>
            <a:r>
              <a:rPr lang="pt-BR" dirty="0" smtClean="0"/>
              <a:t>.</a:t>
            </a:r>
          </a:p>
        </p:txBody>
      </p:sp>
    </p:spTree>
    <p:extLst>
      <p:ext uri="{BB962C8B-B14F-4D97-AF65-F5344CB8AC3E}">
        <p14:creationId xmlns:p14="http://schemas.microsoft.com/office/powerpoint/2010/main" xmlns="" val="2354509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testar a equivalência de dois objetos levando em conta os valores de seus atributos (seus conteúdos) devemos utilizar o método </a:t>
            </a:r>
            <a:r>
              <a:rPr lang="pt-BR" b="1" dirty="0" err="1" smtClean="0"/>
              <a:t>equals</a:t>
            </a:r>
            <a:r>
              <a:rPr lang="pt-BR" dirty="0" smtClean="0"/>
              <a:t>. A classe </a:t>
            </a:r>
            <a:r>
              <a:rPr lang="pt-BR" b="1" dirty="0" err="1" smtClean="0"/>
              <a:t>Object</a:t>
            </a:r>
            <a:r>
              <a:rPr lang="pt-BR" dirty="0" smtClean="0"/>
              <a:t>, define o método </a:t>
            </a:r>
            <a:r>
              <a:rPr lang="pt-BR" b="1" dirty="0" err="1" smtClean="0"/>
              <a:t>equals</a:t>
            </a:r>
            <a:r>
              <a:rPr lang="pt-BR" dirty="0" smtClean="0"/>
              <a:t> e podemos sobrescrevê-lo para o critério de equivalência entre os objetos da nossas classes. </a:t>
            </a:r>
          </a:p>
        </p:txBody>
      </p:sp>
    </p:spTree>
    <p:extLst>
      <p:ext uri="{BB962C8B-B14F-4D97-AF65-F5344CB8AC3E}">
        <p14:creationId xmlns:p14="http://schemas.microsoft.com/office/powerpoint/2010/main" xmlns="" val="20466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Ao sobrescrever o método </a:t>
            </a:r>
            <a:r>
              <a:rPr lang="pt-BR" b="1" dirty="0" err="1" smtClean="0"/>
              <a:t>equals</a:t>
            </a:r>
            <a:r>
              <a:rPr lang="pt-BR" dirty="0" smtClean="0"/>
              <a:t> temos que levar em consideração as seguintes relações:</a:t>
            </a:r>
          </a:p>
          <a:p>
            <a:pPr algn="just">
              <a:spcBef>
                <a:spcPts val="0"/>
              </a:spcBef>
              <a:spcAft>
                <a:spcPts val="1800"/>
              </a:spcAft>
              <a:buFont typeface="Wingdings" pitchFamily="2" charset="2"/>
              <a:buChar char="ü"/>
            </a:pPr>
            <a:r>
              <a:rPr lang="pt-BR" b="1" dirty="0" smtClean="0"/>
              <a:t>reflexão</a:t>
            </a:r>
            <a:r>
              <a:rPr lang="pt-BR" dirty="0" smtClean="0"/>
              <a:t>: </a:t>
            </a:r>
            <a:r>
              <a:rPr lang="pt-BR" dirty="0" err="1" smtClean="0"/>
              <a:t>x.equals</a:t>
            </a:r>
            <a:r>
              <a:rPr lang="pt-BR" dirty="0" smtClean="0"/>
              <a:t>(x) deve ser </a:t>
            </a:r>
            <a:r>
              <a:rPr lang="pt-BR" dirty="0" err="1" smtClean="0"/>
              <a:t>true</a:t>
            </a:r>
            <a:r>
              <a:rPr lang="pt-BR" dirty="0" smtClean="0"/>
              <a:t> para qualquer x diferente de </a:t>
            </a:r>
            <a:r>
              <a:rPr lang="pt-BR" dirty="0" err="1" smtClean="0"/>
              <a:t>null</a:t>
            </a:r>
            <a:r>
              <a:rPr lang="pt-BR" dirty="0" smtClean="0"/>
              <a:t>;</a:t>
            </a:r>
          </a:p>
          <a:p>
            <a:pPr algn="just">
              <a:spcBef>
                <a:spcPts val="0"/>
              </a:spcBef>
              <a:spcAft>
                <a:spcPts val="1800"/>
              </a:spcAft>
              <a:buFont typeface="Wingdings" pitchFamily="2" charset="2"/>
              <a:buChar char="ü"/>
            </a:pPr>
            <a:r>
              <a:rPr lang="pt-BR" b="1" dirty="0" smtClean="0"/>
              <a:t>simetria</a:t>
            </a:r>
            <a:r>
              <a:rPr lang="pt-BR" dirty="0" smtClean="0"/>
              <a:t>: para x e y diferente de </a:t>
            </a:r>
            <a:r>
              <a:rPr lang="pt-BR" dirty="0" err="1" smtClean="0"/>
              <a:t>null</a:t>
            </a:r>
            <a:r>
              <a:rPr lang="pt-BR" dirty="0" smtClean="0"/>
              <a:t>, se </a:t>
            </a:r>
            <a:r>
              <a:rPr lang="pt-BR" dirty="0" err="1" smtClean="0"/>
              <a:t>x.equals</a:t>
            </a:r>
            <a:r>
              <a:rPr lang="pt-BR" dirty="0" smtClean="0"/>
              <a:t>(y) é </a:t>
            </a:r>
            <a:r>
              <a:rPr lang="pt-BR" dirty="0" err="1" smtClean="0"/>
              <a:t>true</a:t>
            </a:r>
            <a:r>
              <a:rPr lang="pt-BR" dirty="0" smtClean="0"/>
              <a:t>. </a:t>
            </a:r>
            <a:r>
              <a:rPr lang="pt-BR" dirty="0" err="1" smtClean="0"/>
              <a:t>y.equals</a:t>
            </a:r>
            <a:r>
              <a:rPr lang="pt-BR" dirty="0" smtClean="0"/>
              <a:t>(x) também deve ser </a:t>
            </a:r>
            <a:r>
              <a:rPr lang="pt-BR" dirty="0" err="1" smtClean="0"/>
              <a:t>true</a:t>
            </a:r>
            <a:r>
              <a:rPr lang="pt-BR" dirty="0" smtClean="0"/>
              <a:t>;</a:t>
            </a:r>
          </a:p>
        </p:txBody>
      </p:sp>
    </p:spTree>
    <p:extLst>
      <p:ext uri="{BB962C8B-B14F-4D97-AF65-F5344CB8AC3E}">
        <p14:creationId xmlns:p14="http://schemas.microsoft.com/office/powerpoint/2010/main" xmlns="" val="3966751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lnSpcReduction="10000"/>
          </a:bodyPr>
          <a:lstStyle/>
          <a:p>
            <a:pPr algn="just">
              <a:spcBef>
                <a:spcPts val="0"/>
              </a:spcBef>
              <a:spcAft>
                <a:spcPts val="1800"/>
              </a:spcAft>
              <a:buFont typeface="Wingdings" pitchFamily="2" charset="2"/>
              <a:buChar char="ü"/>
            </a:pPr>
            <a:r>
              <a:rPr lang="pt-BR" b="1" dirty="0" smtClean="0"/>
              <a:t>transitividade</a:t>
            </a:r>
            <a:r>
              <a:rPr lang="pt-BR" dirty="0" smtClean="0"/>
              <a:t>: para </a:t>
            </a:r>
            <a:r>
              <a:rPr lang="pt-BR" dirty="0" err="1" smtClean="0"/>
              <a:t>x,y,z</a:t>
            </a:r>
            <a:r>
              <a:rPr lang="pt-BR" dirty="0" smtClean="0"/>
              <a:t> diferentes de </a:t>
            </a:r>
            <a:r>
              <a:rPr lang="pt-BR" dirty="0" err="1" smtClean="0"/>
              <a:t>null</a:t>
            </a:r>
            <a:r>
              <a:rPr lang="pt-BR" dirty="0" smtClean="0"/>
              <a:t>, se </a:t>
            </a:r>
            <a:r>
              <a:rPr lang="pt-BR" dirty="0" err="1" smtClean="0"/>
              <a:t>x.equals</a:t>
            </a:r>
            <a:r>
              <a:rPr lang="pt-BR" dirty="0" smtClean="0"/>
              <a:t>(y) é </a:t>
            </a:r>
            <a:r>
              <a:rPr lang="pt-BR" dirty="0" err="1" smtClean="0"/>
              <a:t>true</a:t>
            </a:r>
            <a:r>
              <a:rPr lang="pt-BR" dirty="0" smtClean="0"/>
              <a:t>, e </a:t>
            </a:r>
            <a:r>
              <a:rPr lang="pt-BR" dirty="0" err="1" smtClean="0"/>
              <a:t>y.equals</a:t>
            </a:r>
            <a:r>
              <a:rPr lang="pt-BR" dirty="0" smtClean="0"/>
              <a:t>(z) é </a:t>
            </a:r>
            <a:r>
              <a:rPr lang="pt-BR" dirty="0" err="1" smtClean="0"/>
              <a:t>true</a:t>
            </a:r>
            <a:r>
              <a:rPr lang="pt-BR" dirty="0" smtClean="0"/>
              <a:t> então </a:t>
            </a:r>
            <a:r>
              <a:rPr lang="pt-BR" dirty="0" err="1" smtClean="0"/>
              <a:t>x.equals</a:t>
            </a:r>
            <a:r>
              <a:rPr lang="pt-BR" dirty="0" smtClean="0"/>
              <a:t>(z) também deve ser </a:t>
            </a:r>
            <a:r>
              <a:rPr lang="pt-BR" dirty="0" err="1" smtClean="0"/>
              <a:t>true</a:t>
            </a:r>
            <a:r>
              <a:rPr lang="pt-BR" dirty="0" smtClean="0"/>
              <a:t>.</a:t>
            </a:r>
          </a:p>
          <a:p>
            <a:pPr algn="just">
              <a:spcBef>
                <a:spcPts val="0"/>
              </a:spcBef>
              <a:spcAft>
                <a:spcPts val="1800"/>
              </a:spcAft>
              <a:buFont typeface="Wingdings" pitchFamily="2" charset="2"/>
              <a:buChar char="ü"/>
            </a:pPr>
            <a:r>
              <a:rPr lang="pt-BR" dirty="0" smtClean="0"/>
              <a:t> </a:t>
            </a:r>
            <a:r>
              <a:rPr lang="pt-BR" b="1" dirty="0" smtClean="0"/>
              <a:t>consistência</a:t>
            </a:r>
            <a:r>
              <a:rPr lang="pt-BR" dirty="0" smtClean="0"/>
              <a:t>: para x e y diferentes de </a:t>
            </a:r>
            <a:r>
              <a:rPr lang="pt-BR" dirty="0" err="1" smtClean="0"/>
              <a:t>null</a:t>
            </a:r>
            <a:r>
              <a:rPr lang="pt-BR" dirty="0" smtClean="0"/>
              <a:t>, </a:t>
            </a:r>
            <a:r>
              <a:rPr lang="pt-BR" dirty="0" err="1" smtClean="0"/>
              <a:t>multiplas</a:t>
            </a:r>
            <a:r>
              <a:rPr lang="pt-BR" dirty="0" smtClean="0"/>
              <a:t> chamadas de </a:t>
            </a:r>
            <a:r>
              <a:rPr lang="pt-BR" dirty="0" err="1" smtClean="0"/>
              <a:t>x.equals</a:t>
            </a:r>
            <a:r>
              <a:rPr lang="pt-BR" dirty="0" smtClean="0"/>
              <a:t>(y) devem sempre retornar o mesmo valor;</a:t>
            </a:r>
          </a:p>
          <a:p>
            <a:pPr algn="just">
              <a:spcBef>
                <a:spcPts val="0"/>
              </a:spcBef>
              <a:spcAft>
                <a:spcPts val="1800"/>
              </a:spcAft>
              <a:buFont typeface="Wingdings" pitchFamily="2" charset="2"/>
              <a:buChar char="ü"/>
            </a:pPr>
            <a:r>
              <a:rPr lang="pt-BR" dirty="0" smtClean="0"/>
              <a:t>Para x diferente de </a:t>
            </a:r>
            <a:r>
              <a:rPr lang="pt-BR" dirty="0" err="1" smtClean="0"/>
              <a:t>null</a:t>
            </a:r>
            <a:r>
              <a:rPr lang="pt-BR" dirty="0" smtClean="0"/>
              <a:t> </a:t>
            </a:r>
            <a:r>
              <a:rPr lang="pt-BR" dirty="0" err="1" smtClean="0"/>
              <a:t>x.equals</a:t>
            </a:r>
            <a:r>
              <a:rPr lang="pt-BR" dirty="0" smtClean="0"/>
              <a:t>(</a:t>
            </a:r>
            <a:r>
              <a:rPr lang="pt-BR" dirty="0" err="1" smtClean="0"/>
              <a:t>null</a:t>
            </a:r>
            <a:r>
              <a:rPr lang="pt-BR" dirty="0" smtClean="0"/>
              <a:t>) deve sempre retornar false;</a:t>
            </a:r>
          </a:p>
        </p:txBody>
      </p:sp>
    </p:spTree>
    <p:extLst>
      <p:ext uri="{BB962C8B-B14F-4D97-AF65-F5344CB8AC3E}">
        <p14:creationId xmlns:p14="http://schemas.microsoft.com/office/powerpoint/2010/main" xmlns="" val="363293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lnSpcReduction="10000"/>
          </a:bodyPr>
          <a:lstStyle/>
          <a:p>
            <a:pPr algn="just">
              <a:spcBef>
                <a:spcPts val="0"/>
              </a:spcBef>
              <a:spcAft>
                <a:spcPts val="1800"/>
              </a:spcAft>
              <a:buFont typeface="Wingdings" pitchFamily="2" charset="2"/>
              <a:buChar char="ü"/>
            </a:pPr>
            <a:r>
              <a:rPr lang="pt-BR" b="1" dirty="0" smtClean="0"/>
              <a:t>transitividade</a:t>
            </a:r>
            <a:r>
              <a:rPr lang="pt-BR" dirty="0" smtClean="0"/>
              <a:t>: para </a:t>
            </a:r>
            <a:r>
              <a:rPr lang="pt-BR" dirty="0" err="1" smtClean="0"/>
              <a:t>x,y,z</a:t>
            </a:r>
            <a:r>
              <a:rPr lang="pt-BR" dirty="0" smtClean="0"/>
              <a:t> diferentes de </a:t>
            </a:r>
            <a:r>
              <a:rPr lang="pt-BR" dirty="0" err="1" smtClean="0"/>
              <a:t>null</a:t>
            </a:r>
            <a:r>
              <a:rPr lang="pt-BR" dirty="0" smtClean="0"/>
              <a:t>, se </a:t>
            </a:r>
            <a:r>
              <a:rPr lang="pt-BR" dirty="0" err="1" smtClean="0"/>
              <a:t>x.equals</a:t>
            </a:r>
            <a:r>
              <a:rPr lang="pt-BR" dirty="0" smtClean="0"/>
              <a:t>(y) é </a:t>
            </a:r>
            <a:r>
              <a:rPr lang="pt-BR" dirty="0" err="1" smtClean="0"/>
              <a:t>true</a:t>
            </a:r>
            <a:r>
              <a:rPr lang="pt-BR" dirty="0" smtClean="0"/>
              <a:t>, e </a:t>
            </a:r>
            <a:r>
              <a:rPr lang="pt-BR" dirty="0" err="1" smtClean="0"/>
              <a:t>y.equals</a:t>
            </a:r>
            <a:r>
              <a:rPr lang="pt-BR" dirty="0" smtClean="0"/>
              <a:t>(z) é </a:t>
            </a:r>
            <a:r>
              <a:rPr lang="pt-BR" dirty="0" err="1" smtClean="0"/>
              <a:t>true</a:t>
            </a:r>
            <a:r>
              <a:rPr lang="pt-BR" dirty="0" smtClean="0"/>
              <a:t> então </a:t>
            </a:r>
            <a:r>
              <a:rPr lang="pt-BR" dirty="0" err="1" smtClean="0"/>
              <a:t>x.equals</a:t>
            </a:r>
            <a:r>
              <a:rPr lang="pt-BR" dirty="0" smtClean="0"/>
              <a:t>(z) também deve ser </a:t>
            </a:r>
            <a:r>
              <a:rPr lang="pt-BR" dirty="0" err="1" smtClean="0"/>
              <a:t>true</a:t>
            </a:r>
            <a:r>
              <a:rPr lang="pt-BR" dirty="0" smtClean="0"/>
              <a:t>.</a:t>
            </a:r>
          </a:p>
          <a:p>
            <a:pPr algn="just">
              <a:spcBef>
                <a:spcPts val="0"/>
              </a:spcBef>
              <a:spcAft>
                <a:spcPts val="1800"/>
              </a:spcAft>
              <a:buFont typeface="Wingdings" pitchFamily="2" charset="2"/>
              <a:buChar char="ü"/>
            </a:pPr>
            <a:r>
              <a:rPr lang="pt-BR" dirty="0" smtClean="0"/>
              <a:t> </a:t>
            </a:r>
            <a:r>
              <a:rPr lang="pt-BR" b="1" dirty="0" smtClean="0"/>
              <a:t>consistência</a:t>
            </a:r>
            <a:r>
              <a:rPr lang="pt-BR" dirty="0" smtClean="0"/>
              <a:t>: para x e y diferentes de </a:t>
            </a:r>
            <a:r>
              <a:rPr lang="pt-BR" dirty="0" err="1" smtClean="0"/>
              <a:t>null</a:t>
            </a:r>
            <a:r>
              <a:rPr lang="pt-BR" dirty="0" smtClean="0"/>
              <a:t>, </a:t>
            </a:r>
            <a:r>
              <a:rPr lang="pt-BR" dirty="0" err="1" smtClean="0"/>
              <a:t>multiplas</a:t>
            </a:r>
            <a:r>
              <a:rPr lang="pt-BR" dirty="0" smtClean="0"/>
              <a:t> chamadas de </a:t>
            </a:r>
            <a:r>
              <a:rPr lang="pt-BR" dirty="0" err="1" smtClean="0"/>
              <a:t>x.equals</a:t>
            </a:r>
            <a:r>
              <a:rPr lang="pt-BR" dirty="0" smtClean="0"/>
              <a:t>(y) devem sempre retornar o mesmo valor;</a:t>
            </a:r>
          </a:p>
          <a:p>
            <a:pPr algn="just">
              <a:spcBef>
                <a:spcPts val="0"/>
              </a:spcBef>
              <a:spcAft>
                <a:spcPts val="1800"/>
              </a:spcAft>
              <a:buFont typeface="Wingdings" pitchFamily="2" charset="2"/>
              <a:buChar char="ü"/>
            </a:pPr>
            <a:r>
              <a:rPr lang="pt-BR" dirty="0" smtClean="0"/>
              <a:t>Para x diferente de </a:t>
            </a:r>
            <a:r>
              <a:rPr lang="pt-BR" dirty="0" err="1" smtClean="0"/>
              <a:t>null</a:t>
            </a:r>
            <a:r>
              <a:rPr lang="pt-BR" dirty="0" smtClean="0"/>
              <a:t> </a:t>
            </a:r>
            <a:r>
              <a:rPr lang="pt-BR" dirty="0" err="1" smtClean="0"/>
              <a:t>x.equals</a:t>
            </a:r>
            <a:r>
              <a:rPr lang="pt-BR" dirty="0" smtClean="0"/>
              <a:t>(</a:t>
            </a:r>
            <a:r>
              <a:rPr lang="pt-BR" dirty="0" err="1" smtClean="0"/>
              <a:t>null</a:t>
            </a:r>
            <a:r>
              <a:rPr lang="pt-BR" dirty="0" smtClean="0"/>
              <a:t>) deve sempre retornar false;</a:t>
            </a:r>
          </a:p>
        </p:txBody>
      </p:sp>
    </p:spTree>
    <p:extLst>
      <p:ext uri="{BB962C8B-B14F-4D97-AF65-F5344CB8AC3E}">
        <p14:creationId xmlns:p14="http://schemas.microsoft.com/office/powerpoint/2010/main" xmlns="" val="2195713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O método </a:t>
            </a:r>
            <a:r>
              <a:rPr lang="pt-BR" b="1" dirty="0" err="1" smtClean="0"/>
              <a:t>hashCode</a:t>
            </a:r>
            <a:r>
              <a:rPr lang="pt-BR" dirty="0" smtClean="0"/>
              <a:t> é importante e deve ser sobrescrito para trabalharmos com coleções Java de alto desempenho do tipo </a:t>
            </a:r>
            <a:r>
              <a:rPr lang="pt-BR" dirty="0" err="1" smtClean="0"/>
              <a:t>Hashtable</a:t>
            </a:r>
            <a:r>
              <a:rPr lang="pt-BR" dirty="0" smtClean="0"/>
              <a:t>. Este método deve retornar um número inteiro (</a:t>
            </a:r>
            <a:r>
              <a:rPr lang="pt-BR" dirty="0" err="1" smtClean="0"/>
              <a:t>hash</a:t>
            </a:r>
            <a:r>
              <a:rPr lang="pt-BR" dirty="0" smtClean="0"/>
              <a:t>) calculando à partir dos atributos considerados para o método </a:t>
            </a:r>
            <a:r>
              <a:rPr lang="pt-BR" dirty="0" err="1" smtClean="0"/>
              <a:t>equals</a:t>
            </a:r>
            <a:r>
              <a:rPr lang="pt-BR" dirty="0" smtClean="0"/>
              <a:t>.</a:t>
            </a:r>
          </a:p>
        </p:txBody>
      </p:sp>
    </p:spTree>
    <p:extLst>
      <p:ext uri="{BB962C8B-B14F-4D97-AF65-F5344CB8AC3E}">
        <p14:creationId xmlns:p14="http://schemas.microsoft.com/office/powerpoint/2010/main" xmlns="" val="284260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modelagem com interfaces provê uma grande flexibilidade para os sistemas porque por meio do seu uso podemos separar totalmente a especificação da implementações. Com isso podemos ter soluções que podem facilmente trabalhar com implementações diferentes da mesma interface. </a:t>
            </a:r>
          </a:p>
        </p:txBody>
      </p:sp>
    </p:spTree>
    <p:extLst>
      <p:ext uri="{BB962C8B-B14F-4D97-AF65-F5344CB8AC3E}">
        <p14:creationId xmlns:p14="http://schemas.microsoft.com/office/powerpoint/2010/main" xmlns="" val="1415729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b="1" dirty="0" smtClean="0"/>
              <a:t>O que acontece quando o </a:t>
            </a:r>
            <a:r>
              <a:rPr lang="pt-BR" b="1" dirty="0" err="1" smtClean="0"/>
              <a:t>hashCode</a:t>
            </a:r>
            <a:r>
              <a:rPr lang="pt-BR" b="1" dirty="0" smtClean="0"/>
              <a:t> não é implementado?</a:t>
            </a:r>
          </a:p>
          <a:p>
            <a:pPr marL="0" indent="0" algn="just">
              <a:spcBef>
                <a:spcPts val="0"/>
              </a:spcBef>
              <a:spcAft>
                <a:spcPts val="1800"/>
              </a:spcAft>
              <a:buNone/>
            </a:pPr>
            <a:r>
              <a:rPr lang="pt-BR" dirty="0" smtClean="0"/>
              <a:t>Neste casso herdamos o método na </a:t>
            </a:r>
            <a:r>
              <a:rPr lang="pt-BR" dirty="0" err="1" smtClean="0"/>
              <a:t>clase</a:t>
            </a:r>
            <a:r>
              <a:rPr lang="pt-BR" dirty="0" smtClean="0"/>
              <a:t> </a:t>
            </a:r>
            <a:r>
              <a:rPr lang="pt-BR" dirty="0" err="1" smtClean="0"/>
              <a:t>Object</a:t>
            </a:r>
            <a:r>
              <a:rPr lang="pt-BR" dirty="0" smtClean="0"/>
              <a:t>, que não é capaz de calcular o código </a:t>
            </a:r>
            <a:r>
              <a:rPr lang="pt-BR" dirty="0" err="1" smtClean="0"/>
              <a:t>hash</a:t>
            </a:r>
            <a:r>
              <a:rPr lang="pt-BR" dirty="0" smtClean="0"/>
              <a:t> como uma função de atributos considerados no método </a:t>
            </a:r>
            <a:r>
              <a:rPr lang="pt-BR" dirty="0" err="1" smtClean="0"/>
              <a:t>equals</a:t>
            </a:r>
            <a:r>
              <a:rPr lang="pt-BR" dirty="0" smtClean="0"/>
              <a:t>. O problema surge ao armazenar objetos em coleções de alto desempenho do Java, operações de localização de objetos podem não funcionar, pois dependem do código </a:t>
            </a:r>
            <a:r>
              <a:rPr lang="pt-BR" dirty="0" err="1" smtClean="0"/>
              <a:t>hash</a:t>
            </a:r>
            <a:r>
              <a:rPr lang="pt-BR" dirty="0" smtClean="0"/>
              <a:t>.</a:t>
            </a:r>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1713044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As implementações de </a:t>
            </a:r>
            <a:r>
              <a:rPr lang="pt-BR" b="1" dirty="0" err="1" smtClean="0"/>
              <a:t>equals</a:t>
            </a:r>
            <a:r>
              <a:rPr lang="pt-BR" dirty="0" smtClean="0"/>
              <a:t> e </a:t>
            </a:r>
            <a:r>
              <a:rPr lang="pt-BR" b="1" dirty="0" err="1" smtClean="0"/>
              <a:t>hashCode</a:t>
            </a:r>
            <a:r>
              <a:rPr lang="pt-BR" dirty="0" smtClean="0"/>
              <a:t> devem ser coerentes, ou seja, sempre que dois objetos forem </a:t>
            </a:r>
            <a:r>
              <a:rPr lang="pt-BR" dirty="0" err="1" smtClean="0"/>
              <a:t>considrados</a:t>
            </a:r>
            <a:r>
              <a:rPr lang="pt-BR" dirty="0" smtClean="0"/>
              <a:t> iguais pelo método </a:t>
            </a:r>
            <a:r>
              <a:rPr lang="pt-BR" b="1" dirty="0" err="1" smtClean="0"/>
              <a:t>equals</a:t>
            </a:r>
            <a:r>
              <a:rPr lang="pt-BR" dirty="0" smtClean="0"/>
              <a:t>, devem possuir o mesmo </a:t>
            </a:r>
            <a:r>
              <a:rPr lang="pt-BR" b="1" dirty="0" err="1" smtClean="0"/>
              <a:t>hashCode</a:t>
            </a:r>
            <a:r>
              <a:rPr lang="pt-BR" dirty="0" smtClean="0"/>
              <a:t>. Embora não sejam obrigatório é recomendado implementar os métodos </a:t>
            </a:r>
            <a:r>
              <a:rPr lang="pt-BR" b="1" dirty="0" err="1" smtClean="0"/>
              <a:t>equals</a:t>
            </a:r>
            <a:r>
              <a:rPr lang="pt-BR" dirty="0" smtClean="0"/>
              <a:t> e </a:t>
            </a:r>
            <a:r>
              <a:rPr lang="pt-BR" b="1" dirty="0" err="1" smtClean="0"/>
              <a:t>hashCode</a:t>
            </a:r>
            <a:r>
              <a:rPr lang="pt-BR" dirty="0" smtClean="0"/>
              <a:t> de forma que objetos diferentes tenham códigos </a:t>
            </a:r>
            <a:r>
              <a:rPr lang="pt-BR" b="1" dirty="0" err="1" smtClean="0"/>
              <a:t>hash</a:t>
            </a:r>
            <a:r>
              <a:rPr lang="pt-BR" dirty="0" smtClean="0"/>
              <a:t> diferentes. </a:t>
            </a:r>
          </a:p>
        </p:txBody>
      </p:sp>
    </p:spTree>
    <p:extLst>
      <p:ext uri="{BB962C8B-B14F-4D97-AF65-F5344CB8AC3E}">
        <p14:creationId xmlns:p14="http://schemas.microsoft.com/office/powerpoint/2010/main" xmlns="" val="1170894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a:xfrm>
            <a:off x="457200" y="1600200"/>
            <a:ext cx="8229600" cy="4882487"/>
          </a:xfrm>
        </p:spPr>
        <p:txBody>
          <a:bodyPr>
            <a:normAutofit fontScale="85000" lnSpcReduction="20000"/>
          </a:bodyPr>
          <a:lstStyle/>
          <a:p>
            <a:pPr marL="0" indent="0" algn="just">
              <a:spcBef>
                <a:spcPts val="0"/>
              </a:spcBef>
              <a:spcAft>
                <a:spcPts val="1800"/>
              </a:spcAft>
              <a:buNone/>
            </a:pPr>
            <a:r>
              <a:rPr lang="pt-BR" b="1" dirty="0" smtClean="0"/>
              <a:t>E o que acontece quando o </a:t>
            </a:r>
            <a:r>
              <a:rPr lang="pt-BR" b="1" dirty="0" err="1" smtClean="0"/>
              <a:t>hashCode</a:t>
            </a:r>
            <a:r>
              <a:rPr lang="pt-BR" b="1" dirty="0" smtClean="0"/>
              <a:t> não é coerente com </a:t>
            </a:r>
            <a:r>
              <a:rPr lang="pt-BR" b="1" dirty="0" err="1" smtClean="0"/>
              <a:t>equals</a:t>
            </a:r>
            <a:r>
              <a:rPr lang="pt-BR" b="1" dirty="0" smtClean="0"/>
              <a:t>?</a:t>
            </a:r>
          </a:p>
          <a:p>
            <a:pPr marL="0" indent="0" algn="just">
              <a:spcBef>
                <a:spcPts val="0"/>
              </a:spcBef>
              <a:spcAft>
                <a:spcPts val="1800"/>
              </a:spcAft>
              <a:buNone/>
            </a:pPr>
            <a:r>
              <a:rPr lang="pt-BR" dirty="0" smtClean="0"/>
              <a:t>Também vamos sofrer efeitos negativos ao armazenar objetos em coleções de alto desempenho do Java. Dois problemas podem acontecer neste caso.</a:t>
            </a:r>
          </a:p>
          <a:p>
            <a:pPr algn="just">
              <a:spcBef>
                <a:spcPts val="0"/>
              </a:spcBef>
              <a:spcAft>
                <a:spcPts val="1800"/>
              </a:spcAft>
              <a:buFont typeface="Wingdings" pitchFamily="2" charset="2"/>
              <a:buChar char="ü"/>
            </a:pPr>
            <a:r>
              <a:rPr lang="pt-BR" dirty="0" smtClean="0"/>
              <a:t>Se não considerarmos todos atributos envolvidos no métodos </a:t>
            </a:r>
            <a:r>
              <a:rPr lang="pt-BR" b="1" dirty="0" err="1" smtClean="0"/>
              <a:t>equals</a:t>
            </a:r>
            <a:r>
              <a:rPr lang="pt-BR" dirty="0" smtClean="0"/>
              <a:t>, vamos degenerar o desempenho das operações de localização.</a:t>
            </a:r>
          </a:p>
          <a:p>
            <a:pPr algn="just">
              <a:spcBef>
                <a:spcPts val="0"/>
              </a:spcBef>
              <a:spcAft>
                <a:spcPts val="1800"/>
              </a:spcAft>
              <a:buFont typeface="Wingdings" pitchFamily="2" charset="2"/>
              <a:buChar char="ü"/>
            </a:pPr>
            <a:r>
              <a:rPr lang="pt-BR" dirty="0" smtClean="0"/>
              <a:t>Se considerarmos tributos que não foram envolvidos no método </a:t>
            </a:r>
            <a:r>
              <a:rPr lang="pt-BR" b="1" dirty="0" err="1" smtClean="0"/>
              <a:t>equals</a:t>
            </a:r>
            <a:r>
              <a:rPr lang="pt-BR" dirty="0" smtClean="0"/>
              <a:t>, as operações de localização podem não funcionar. </a:t>
            </a:r>
          </a:p>
        </p:txBody>
      </p:sp>
    </p:spTree>
    <p:extLst>
      <p:ext uri="{BB962C8B-B14F-4D97-AF65-F5344CB8AC3E}">
        <p14:creationId xmlns:p14="http://schemas.microsoft.com/office/powerpoint/2010/main" xmlns="" val="1174522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a:xfrm>
            <a:off x="457200" y="1600200"/>
            <a:ext cx="8229600" cy="4882487"/>
          </a:xfrm>
        </p:spPr>
        <p:txBody>
          <a:bodyPr>
            <a:normAutofit/>
          </a:bodyPr>
          <a:lstStyle/>
          <a:p>
            <a:pPr marL="0" indent="0" algn="just">
              <a:spcBef>
                <a:spcPts val="0"/>
              </a:spcBef>
              <a:spcAft>
                <a:spcPts val="1800"/>
              </a:spcAft>
              <a:buNone/>
            </a:pPr>
            <a:r>
              <a:rPr lang="pt-BR" dirty="0" smtClean="0"/>
              <a:t>A implementação de </a:t>
            </a:r>
            <a:r>
              <a:rPr lang="pt-BR" dirty="0" err="1" smtClean="0"/>
              <a:t>hashCode</a:t>
            </a:r>
            <a:r>
              <a:rPr lang="pt-BR" dirty="0" smtClean="0"/>
              <a:t> de uma classe pode ser baseada na combinação:</a:t>
            </a:r>
          </a:p>
          <a:p>
            <a:pPr algn="just">
              <a:spcBef>
                <a:spcPts val="0"/>
              </a:spcBef>
              <a:spcAft>
                <a:spcPts val="1800"/>
              </a:spcAft>
              <a:buFont typeface="Wingdings" pitchFamily="2" charset="2"/>
              <a:buChar char="ü"/>
            </a:pPr>
            <a:r>
              <a:rPr lang="pt-BR" dirty="0"/>
              <a:t>d</a:t>
            </a:r>
            <a:r>
              <a:rPr lang="pt-BR" dirty="0" smtClean="0"/>
              <a:t>e valores dos atributos primitivos</a:t>
            </a:r>
          </a:p>
          <a:p>
            <a:pPr algn="just">
              <a:spcBef>
                <a:spcPts val="0"/>
              </a:spcBef>
              <a:spcAft>
                <a:spcPts val="1800"/>
              </a:spcAft>
              <a:buFont typeface="Wingdings" pitchFamily="2" charset="2"/>
              <a:buChar char="ü"/>
            </a:pPr>
            <a:r>
              <a:rPr lang="pt-BR" dirty="0"/>
              <a:t>d</a:t>
            </a:r>
            <a:r>
              <a:rPr lang="pt-BR" dirty="0" smtClean="0"/>
              <a:t>e valores de </a:t>
            </a:r>
            <a:r>
              <a:rPr lang="pt-BR" b="1" dirty="0" err="1" smtClean="0"/>
              <a:t>hashCode</a:t>
            </a:r>
            <a:r>
              <a:rPr lang="pt-BR" dirty="0" smtClean="0"/>
              <a:t> de seus atributos </a:t>
            </a:r>
            <a:r>
              <a:rPr lang="pt-BR" dirty="0" err="1" smtClean="0"/>
              <a:t>reference</a:t>
            </a:r>
            <a:r>
              <a:rPr lang="pt-BR" dirty="0" smtClean="0"/>
              <a:t>.</a:t>
            </a:r>
          </a:p>
        </p:txBody>
      </p:sp>
    </p:spTree>
    <p:extLst>
      <p:ext uri="{BB962C8B-B14F-4D97-AF65-F5344CB8AC3E}">
        <p14:creationId xmlns:p14="http://schemas.microsoft.com/office/powerpoint/2010/main" xmlns="" val="348308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interface é uma forma de especificação de comportamento de classes, onde definimos todos os métodos que devem ser implementados pela classes, garantindo que as classes que implementem a interface terão obrigatoriamente todos os métodos na interface.</a:t>
            </a:r>
          </a:p>
        </p:txBody>
      </p:sp>
    </p:spTree>
    <p:extLst>
      <p:ext uri="{BB962C8B-B14F-4D97-AF65-F5344CB8AC3E}">
        <p14:creationId xmlns:p14="http://schemas.microsoft.com/office/powerpoint/2010/main" xmlns="" val="15684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Interfaces define a forma como iremos interagir com as classes que a implementam.</a:t>
            </a:r>
          </a:p>
          <a:p>
            <a:pPr marL="0" indent="0" algn="just">
              <a:spcBef>
                <a:spcPts val="0"/>
              </a:spcBef>
              <a:spcAft>
                <a:spcPts val="1800"/>
              </a:spcAft>
              <a:buNone/>
            </a:pPr>
            <a:r>
              <a:rPr lang="pt-BR" dirty="0" smtClean="0"/>
              <a:t>Podemos falar que são protótipos de classes.</a:t>
            </a:r>
          </a:p>
          <a:p>
            <a:pPr marL="0" indent="0" algn="just">
              <a:spcBef>
                <a:spcPts val="0"/>
              </a:spcBef>
              <a:spcAft>
                <a:spcPts val="1800"/>
              </a:spcAft>
              <a:buNone/>
            </a:pPr>
            <a:r>
              <a:rPr lang="pt-BR" dirty="0" smtClean="0"/>
              <a:t>Podemos falar que são 100% abstratas. </a:t>
            </a:r>
          </a:p>
        </p:txBody>
      </p:sp>
    </p:spTree>
    <p:extLst>
      <p:ext uri="{BB962C8B-B14F-4D97-AF65-F5344CB8AC3E}">
        <p14:creationId xmlns:p14="http://schemas.microsoft.com/office/powerpoint/2010/main" xmlns="" val="286422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Definindo uma Interface</a:t>
            </a:r>
            <a:endParaRPr lang="pt-BR" dirty="0"/>
          </a:p>
        </p:txBody>
      </p:sp>
      <p:sp>
        <p:nvSpPr>
          <p:cNvPr id="3" name="Espaço Reservado para Conteúdo 2"/>
          <p:cNvSpPr>
            <a:spLocks noGrp="1"/>
          </p:cNvSpPr>
          <p:nvPr>
            <p:ph idx="1"/>
          </p:nvPr>
        </p:nvSpPr>
        <p:spPr/>
        <p:txBody>
          <a:bodyPr>
            <a:normAutofit fontScale="85000" lnSpcReduction="10000"/>
          </a:bodyPr>
          <a:lstStyle/>
          <a:p>
            <a:pPr marL="0" indent="0" algn="just">
              <a:spcBef>
                <a:spcPts val="0"/>
              </a:spcBef>
              <a:spcAft>
                <a:spcPts val="1800"/>
              </a:spcAft>
              <a:buNone/>
            </a:pPr>
            <a:r>
              <a:rPr lang="pt-BR" b="1" dirty="0" smtClean="0"/>
              <a:t>Métodos:</a:t>
            </a:r>
          </a:p>
          <a:p>
            <a:pPr marL="0" indent="0" algn="just">
              <a:spcBef>
                <a:spcPts val="0"/>
              </a:spcBef>
              <a:spcAft>
                <a:spcPts val="1800"/>
              </a:spcAft>
              <a:buNone/>
            </a:pPr>
            <a:r>
              <a:rPr lang="pt-BR" dirty="0" smtClean="0"/>
              <a:t>Uma interface pode conter apenas definições de métodos (métodos abstratos), não podem conter nenhum implementado. No entanto, não é necessário utilizar o modificador </a:t>
            </a:r>
            <a:r>
              <a:rPr lang="pt-BR" b="1" dirty="0" smtClean="0"/>
              <a:t>abstract</a:t>
            </a:r>
            <a:r>
              <a:rPr lang="pt-BR" dirty="0" smtClean="0"/>
              <a:t>, visto que, todos os métodos são abstratos por padrão.</a:t>
            </a:r>
          </a:p>
          <a:p>
            <a:pPr marL="0" indent="0" algn="just">
              <a:spcBef>
                <a:spcPts val="0"/>
              </a:spcBef>
              <a:spcAft>
                <a:spcPts val="1800"/>
              </a:spcAft>
              <a:buNone/>
            </a:pPr>
            <a:r>
              <a:rPr lang="pt-BR" dirty="0" smtClean="0"/>
              <a:t>Todos os métodos de uma interface são públicos e diferentemente das classes, quando não utilizamos nenhum modificador de acesso, são automaticamente definidos com públicos. </a:t>
            </a:r>
          </a:p>
        </p:txBody>
      </p:sp>
    </p:spTree>
    <p:extLst>
      <p:ext uri="{BB962C8B-B14F-4D97-AF65-F5344CB8AC3E}">
        <p14:creationId xmlns:p14="http://schemas.microsoft.com/office/powerpoint/2010/main" xmlns="" val="344573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Definindo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b="1" dirty="0" smtClean="0"/>
              <a:t>atributos:</a:t>
            </a:r>
          </a:p>
          <a:p>
            <a:pPr marL="0" indent="0" algn="just">
              <a:spcBef>
                <a:spcPts val="0"/>
              </a:spcBef>
              <a:spcAft>
                <a:spcPts val="1800"/>
              </a:spcAft>
              <a:buNone/>
            </a:pPr>
            <a:r>
              <a:rPr lang="pt-BR" dirty="0" smtClean="0"/>
              <a:t>Uma interface pode conter apenas atributos públicos e explicitamente inicializados, não havendo nenhum restrição para a utilização do modificador </a:t>
            </a:r>
            <a:r>
              <a:rPr lang="pt-BR" b="1" dirty="0" err="1" smtClean="0"/>
              <a:t>static</a:t>
            </a:r>
            <a:r>
              <a:rPr lang="pt-BR" dirty="0" smtClean="0"/>
              <a:t> ou </a:t>
            </a:r>
            <a:r>
              <a:rPr lang="pt-BR" b="1" dirty="0" smtClean="0"/>
              <a:t>final</a:t>
            </a:r>
            <a:r>
              <a:rPr lang="pt-BR" dirty="0" smtClean="0"/>
              <a:t>.</a:t>
            </a:r>
          </a:p>
          <a:p>
            <a:pPr marL="0" indent="0" algn="just">
              <a:spcBef>
                <a:spcPts val="0"/>
              </a:spcBef>
              <a:spcAft>
                <a:spcPts val="1800"/>
              </a:spcAft>
              <a:buNone/>
            </a:pPr>
            <a:r>
              <a:rPr lang="pt-BR" dirty="0" smtClean="0"/>
              <a:t>Todos os atributos de uma interface são </a:t>
            </a:r>
            <a:r>
              <a:rPr lang="pt-BR" b="1" dirty="0" smtClean="0"/>
              <a:t>final</a:t>
            </a:r>
            <a:r>
              <a:rPr lang="pt-BR" dirty="0" smtClean="0"/>
              <a:t> (constantes) e </a:t>
            </a:r>
            <a:r>
              <a:rPr lang="pt-BR" b="1" dirty="0" err="1" smtClean="0"/>
              <a:t>static</a:t>
            </a:r>
            <a:r>
              <a:rPr lang="pt-BR" dirty="0" smtClean="0"/>
              <a:t> por padrão, mesmo quando não explicitamente declarados.</a:t>
            </a:r>
          </a:p>
        </p:txBody>
      </p:sp>
    </p:spTree>
    <p:extLst>
      <p:ext uri="{BB962C8B-B14F-4D97-AF65-F5344CB8AC3E}">
        <p14:creationId xmlns:p14="http://schemas.microsoft.com/office/powerpoint/2010/main" xmlns="" val="2403959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2422</Words>
  <Application>Microsoft Office PowerPoint</Application>
  <PresentationFormat>Apresentação na tela (4:3)</PresentationFormat>
  <Paragraphs>174</Paragraphs>
  <Slides>53</Slides>
  <Notes>0</Notes>
  <HiddenSlides>0</HiddenSlides>
  <MMClips>0</MMClips>
  <ScaleCrop>false</ScaleCrop>
  <HeadingPairs>
    <vt:vector size="4" baseType="variant">
      <vt:variant>
        <vt:lpstr>Tema</vt:lpstr>
      </vt:variant>
      <vt:variant>
        <vt:i4>1</vt:i4>
      </vt:variant>
      <vt:variant>
        <vt:lpstr>Títulos de slides</vt:lpstr>
      </vt:variant>
      <vt:variant>
        <vt:i4>53</vt:i4>
      </vt:variant>
    </vt:vector>
  </HeadingPairs>
  <TitlesOfParts>
    <vt:vector size="54" baseType="lpstr">
      <vt:lpstr>Office Theme</vt:lpstr>
      <vt:lpstr>Slide 1</vt:lpstr>
      <vt:lpstr>Interfaces / Polimorfismo</vt:lpstr>
      <vt:lpstr>Interfaces</vt:lpstr>
      <vt:lpstr>Interfaces</vt:lpstr>
      <vt:lpstr>Interfaces em Java</vt:lpstr>
      <vt:lpstr>Interfaces em Java</vt:lpstr>
      <vt:lpstr>Interfaces em Java</vt:lpstr>
      <vt:lpstr>Definindo uma Interface</vt:lpstr>
      <vt:lpstr>Definindo uma Interface</vt:lpstr>
      <vt:lpstr>Declarando uma Interface</vt:lpstr>
      <vt:lpstr>Declarando uma Interface</vt:lpstr>
      <vt:lpstr>Abstração</vt:lpstr>
      <vt:lpstr>Implementado uma Interface</vt:lpstr>
      <vt:lpstr>Implementado uma Interface</vt:lpstr>
      <vt:lpstr>Implementado uma Interface</vt:lpstr>
      <vt:lpstr>Implementado uma Interface</vt:lpstr>
      <vt:lpstr>Estendendo uma Interface</vt:lpstr>
      <vt:lpstr>Estendendo uma Interface</vt:lpstr>
      <vt:lpstr>Estendendo uma Interface</vt:lpstr>
      <vt:lpstr>Interface x abstract</vt:lpstr>
      <vt:lpstr>Interface erros comuns</vt:lpstr>
      <vt:lpstr>Interface x abstract</vt:lpstr>
      <vt:lpstr>Interface e UML</vt:lpstr>
      <vt:lpstr>Interface e UML</vt:lpstr>
      <vt:lpstr>Interface e UML</vt:lpstr>
      <vt:lpstr>Laboratório</vt:lpstr>
      <vt:lpstr>Cast de objetos e polimorfismo</vt:lpstr>
      <vt:lpstr>Cast de tipos primitivos</vt:lpstr>
      <vt:lpstr>Cast de objetos e polimorfismo</vt:lpstr>
      <vt:lpstr>Cast de objetos e polimorfismo</vt:lpstr>
      <vt:lpstr>Cast de objetos e polimorfismo</vt:lpstr>
      <vt:lpstr>Cast up (Widening)</vt:lpstr>
      <vt:lpstr>Cast up (Widening)</vt:lpstr>
      <vt:lpstr>Cast up (Narrowing)</vt:lpstr>
      <vt:lpstr>Cast up (Narrowing)</vt:lpstr>
      <vt:lpstr>Cast up (Narrowing)</vt:lpstr>
      <vt:lpstr>Operador instanceof</vt:lpstr>
      <vt:lpstr>Polimorfismo</vt:lpstr>
      <vt:lpstr>Polimorfismo</vt:lpstr>
      <vt:lpstr>Parâmetros polimórficos</vt:lpstr>
      <vt:lpstr>Parâmetros polimórficos</vt:lpstr>
      <vt:lpstr>Parâmetros polimórficos</vt:lpstr>
      <vt:lpstr>Laboratório</vt:lpstr>
      <vt:lpstr>Método equals() e hashCode()</vt:lpstr>
      <vt:lpstr>Método equals()</vt:lpstr>
      <vt:lpstr>Método equals()</vt:lpstr>
      <vt:lpstr>Método equals()</vt:lpstr>
      <vt:lpstr>Método equals()</vt:lpstr>
      <vt:lpstr>Método hashCode()</vt:lpstr>
      <vt:lpstr>Método hashCode()</vt:lpstr>
      <vt:lpstr>Método hashCode()</vt:lpstr>
      <vt:lpstr>Método hashCode()</vt:lpstr>
      <vt:lpstr>Método hashCode()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 Todeschini</dc:creator>
  <cp:lastModifiedBy>catia.silveira</cp:lastModifiedBy>
  <cp:revision>440</cp:revision>
  <cp:lastPrinted>2012-05-23T03:30:40Z</cp:lastPrinted>
  <dcterms:created xsi:type="dcterms:W3CDTF">2012-04-08T17:30:12Z</dcterms:created>
  <dcterms:modified xsi:type="dcterms:W3CDTF">2012-05-23T03:55:16Z</dcterms:modified>
</cp:coreProperties>
</file>