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9"/>
  </p:handoutMasterIdLst>
  <p:sldIdLst>
    <p:sldId id="315" r:id="rId2"/>
    <p:sldId id="316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4" r:id="rId27"/>
    <p:sldId id="353" r:id="rId28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5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2" d="100"/>
          <a:sy n="52" d="100"/>
        </p:scale>
        <p:origin x="-1866" y="-10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9F58308-7141-4152-8EFD-DA91D7F67182}" type="datetimeFigureOut">
              <a:rPr lang="pt-BR" smtClean="0"/>
              <a:pPr/>
              <a:t>30/05/2012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EA3DB72-C60E-4AAE-97B7-20B0B5C18F5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256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 l="43848" t="36829" r="38017" b="43320"/>
          <a:stretch>
            <a:fillRect/>
          </a:stretch>
        </p:blipFill>
        <p:spPr bwMode="auto">
          <a:xfrm>
            <a:off x="7308850" y="6237288"/>
            <a:ext cx="172720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9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896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8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2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 l="43848" t="36829" r="38017" b="43320"/>
          <a:stretch>
            <a:fillRect/>
          </a:stretch>
        </p:blipFill>
        <p:spPr bwMode="auto">
          <a:xfrm>
            <a:off x="7308850" y="6237288"/>
            <a:ext cx="172720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9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 algn="l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6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0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4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0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7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7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6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0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0" y="0"/>
            <a:ext cx="9315450" cy="6848475"/>
            <a:chOff x="0" y="0"/>
            <a:chExt cx="5868" cy="4314"/>
          </a:xfrm>
        </p:grpSpPr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0" y="0"/>
              <a:ext cx="5868" cy="4314"/>
              <a:chOff x="0" y="0"/>
              <a:chExt cx="5868" cy="4314"/>
            </a:xfrm>
          </p:grpSpPr>
          <p:pic>
            <p:nvPicPr>
              <p:cNvPr id="7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 t="18140"/>
              <a:stretch>
                <a:fillRect/>
              </a:stretch>
            </p:blipFill>
            <p:spPr bwMode="auto">
              <a:xfrm>
                <a:off x="0" y="715"/>
                <a:ext cx="5868" cy="359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pic>
            <p:nvPicPr>
              <p:cNvPr id="8" name="Picture 4"/>
              <p:cNvPicPr>
                <a:picLocks noChangeAspect="1" noChangeArrowheads="1"/>
              </p:cNvPicPr>
              <p:nvPr/>
            </p:nvPicPr>
            <p:blipFill>
              <a:blip r:embed="rId2"/>
              <a:srcRect t="66171" b="10149"/>
              <a:stretch>
                <a:fillRect/>
              </a:stretch>
            </p:blipFill>
            <p:spPr bwMode="auto">
              <a:xfrm>
                <a:off x="0" y="0"/>
                <a:ext cx="5868" cy="103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</p:grp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/>
            <a:srcRect l="14020" t="24673" r="13416" b="25076"/>
            <a:stretch>
              <a:fillRect/>
            </a:stretch>
          </p:blipFill>
          <p:spPr bwMode="auto">
            <a:xfrm>
              <a:off x="249" y="1616"/>
              <a:ext cx="5392" cy="9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java.util.Calendar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Ver exemplo: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TesteCalendarInstance.java</a:t>
            </a:r>
            <a:endParaRPr lang="fi-FI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8737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java.util.Calendar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b="1" dirty="0" smtClean="0">
                <a:latin typeface="Courier"/>
                <a:cs typeface="Courier"/>
              </a:rPr>
              <a:t>Ver exemplo: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TesteCalendarInstance.java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A classe Calander ofrece uma série de constantes numéricas que representam as informações parciais de uma data. Estas constantes são importantes para acionarmos os métodos disponíveis.</a:t>
            </a:r>
          </a:p>
        </p:txBody>
      </p:sp>
    </p:spTree>
    <p:extLst>
      <p:ext uri="{BB962C8B-B14F-4D97-AF65-F5344CB8AC3E}">
        <p14:creationId xmlns:p14="http://schemas.microsoft.com/office/powerpoint/2010/main" val="3498757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java.util.Calendar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645682"/>
              </p:ext>
            </p:extLst>
          </p:nvPr>
        </p:nvGraphicFramePr>
        <p:xfrm>
          <a:off x="327546" y="1417642"/>
          <a:ext cx="8570793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6679"/>
                <a:gridCol w="2807183"/>
                <a:gridCol w="2856931"/>
              </a:tblGrid>
              <a:tr h="62824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Constante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Informação parcial de datas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Convenção </a:t>
                      </a:r>
                      <a:r>
                        <a:rPr lang="pt-BR" dirty="0" err="1" smtClean="0"/>
                        <a:t>Gregoria</a:t>
                      </a:r>
                      <a:r>
                        <a:rPr lang="pt-BR" baseline="0" dirty="0" err="1" smtClean="0"/>
                        <a:t>nCalendar</a:t>
                      </a:r>
                      <a:endParaRPr lang="pt-BR" dirty="0"/>
                    </a:p>
                  </a:txBody>
                  <a:tcPr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Calendar.YEAR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Número do ano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Calndar.MONTH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Número do mês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 = </a:t>
                      </a:r>
                      <a:r>
                        <a:rPr lang="pt-BR" dirty="0" err="1" smtClean="0"/>
                        <a:t>jan</a:t>
                      </a:r>
                      <a:r>
                        <a:rPr lang="pt-BR" dirty="0" smtClean="0"/>
                        <a:t> ... 11 =dezembro</a:t>
                      </a:r>
                      <a:endParaRPr lang="pt-BR" dirty="0"/>
                    </a:p>
                  </a:txBody>
                  <a:tcPr/>
                </a:tc>
              </a:tr>
              <a:tr h="628245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Calendar.WEEK_OF_YEAR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Número da semana no ano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 =1ª semana .. 52 última semana</a:t>
                      </a:r>
                      <a:endParaRPr lang="pt-BR" dirty="0"/>
                    </a:p>
                  </a:txBody>
                  <a:tcPr/>
                </a:tc>
              </a:tr>
              <a:tr h="628245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Calendar.DATE</a:t>
                      </a:r>
                      <a:r>
                        <a:rPr lang="pt-BR" dirty="0" smtClean="0"/>
                        <a:t> e </a:t>
                      </a:r>
                      <a:r>
                        <a:rPr lang="pt-BR" dirty="0" err="1" smtClean="0"/>
                        <a:t>Calendar.DAY_OF_MONTH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Número do dia do mês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 a 31</a:t>
                      </a:r>
                      <a:endParaRPr lang="pt-BR" dirty="0"/>
                    </a:p>
                  </a:txBody>
                  <a:tcPr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Calendar.WEEK_OF_MONTH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Número da semana no mês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Calendar.DAY_OF_WEEK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Número do dia na</a:t>
                      </a:r>
                      <a:r>
                        <a:rPr lang="pt-BR" baseline="0" dirty="0" smtClean="0"/>
                        <a:t> semana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 = domingo ...7 = sábado</a:t>
                      </a:r>
                      <a:endParaRPr lang="pt-BR" dirty="0"/>
                    </a:p>
                  </a:txBody>
                  <a:tcPr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Calendar.DAY_OF_YEAR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Número</a:t>
                      </a:r>
                      <a:r>
                        <a:rPr lang="pt-BR" baseline="0" dirty="0" smtClean="0"/>
                        <a:t> do dia no ano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 a 365 (ou 366)</a:t>
                      </a:r>
                      <a:endParaRPr lang="pt-BR" dirty="0"/>
                    </a:p>
                  </a:txBody>
                  <a:tcPr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Calendar.HOUR_OF_DAY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Horas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 a 23</a:t>
                      </a:r>
                      <a:endParaRPr lang="pt-BR" dirty="0"/>
                    </a:p>
                  </a:txBody>
                  <a:tcPr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Calendar.MINUTE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Minutos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 a 59</a:t>
                      </a:r>
                      <a:endParaRPr lang="pt-BR" dirty="0"/>
                    </a:p>
                  </a:txBody>
                  <a:tcPr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Calendar.SECOND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Segundos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 a 59</a:t>
                      </a:r>
                      <a:endParaRPr lang="pt-BR" dirty="0"/>
                    </a:p>
                  </a:txBody>
                  <a:tcPr/>
                </a:tc>
              </a:tr>
              <a:tr h="363983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Calendar.MILISECOND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Milissegundos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 a</a:t>
                      </a:r>
                      <a:r>
                        <a:rPr lang="pt-BR" baseline="0" dirty="0" smtClean="0"/>
                        <a:t> 999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729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java.util.Calendar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1062918"/>
              </p:ext>
            </p:extLst>
          </p:nvPr>
        </p:nvGraphicFramePr>
        <p:xfrm>
          <a:off x="245661" y="1417638"/>
          <a:ext cx="8693622" cy="5297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7874"/>
                <a:gridCol w="2670411"/>
                <a:gridCol w="3125337"/>
              </a:tblGrid>
              <a:tr h="374869">
                <a:tc>
                  <a:txBody>
                    <a:bodyPr/>
                    <a:lstStyle/>
                    <a:p>
                      <a:r>
                        <a:rPr lang="pt-BR" dirty="0" smtClean="0"/>
                        <a:t>Método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Exemplos</a:t>
                      </a:r>
                      <a:endParaRPr lang="pt-BR" dirty="0"/>
                    </a:p>
                  </a:txBody>
                  <a:tcPr/>
                </a:tc>
              </a:tr>
              <a:tr h="564842"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get</a:t>
                      </a:r>
                      <a:r>
                        <a:rPr lang="pt-BR" sz="1400" dirty="0" smtClean="0"/>
                        <a:t>(</a:t>
                      </a:r>
                      <a:r>
                        <a:rPr lang="pt-BR" sz="1400" dirty="0" err="1" smtClean="0"/>
                        <a:t>int</a:t>
                      </a:r>
                      <a:r>
                        <a:rPr lang="pt-BR" sz="1400" dirty="0" smtClean="0"/>
                        <a:t> campo)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Captura um campo especifico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int</a:t>
                      </a:r>
                      <a:r>
                        <a:rPr lang="pt-BR" sz="1400" dirty="0" smtClean="0"/>
                        <a:t> minutos  = </a:t>
                      </a:r>
                      <a:r>
                        <a:rPr lang="pt-BR" sz="1400" dirty="0" err="1" smtClean="0"/>
                        <a:t>c.get</a:t>
                      </a:r>
                      <a:r>
                        <a:rPr lang="pt-BR" sz="1400" dirty="0" smtClean="0"/>
                        <a:t>(</a:t>
                      </a:r>
                      <a:r>
                        <a:rPr lang="pt-BR" sz="1400" dirty="0" err="1" smtClean="0"/>
                        <a:t>Calendar.MINUTE</a:t>
                      </a:r>
                      <a:r>
                        <a:rPr lang="pt-BR" sz="1400" dirty="0" smtClean="0"/>
                        <a:t>)</a:t>
                      </a:r>
                      <a:endParaRPr lang="pt-BR" sz="1400" dirty="0"/>
                    </a:p>
                  </a:txBody>
                  <a:tcPr/>
                </a:tc>
              </a:tr>
              <a:tr h="564842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set(</a:t>
                      </a:r>
                      <a:r>
                        <a:rPr lang="pt-BR" sz="1400" dirty="0" err="1" smtClean="0"/>
                        <a:t>int</a:t>
                      </a:r>
                      <a:r>
                        <a:rPr lang="pt-BR" sz="1400" dirty="0" smtClean="0"/>
                        <a:t> campo)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Modifica um campo especifico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c.set</a:t>
                      </a:r>
                      <a:r>
                        <a:rPr lang="pt-BR" sz="1400" dirty="0" smtClean="0"/>
                        <a:t>(</a:t>
                      </a:r>
                    </a:p>
                    <a:p>
                      <a:r>
                        <a:rPr lang="pt-BR" sz="1400" dirty="0" err="1" smtClean="0"/>
                        <a:t>Calendar.DAY_OF_MONTH</a:t>
                      </a:r>
                      <a:r>
                        <a:rPr lang="pt-BR" sz="1400" dirty="0" smtClean="0"/>
                        <a:t>, 27);</a:t>
                      </a:r>
                      <a:endParaRPr lang="pt-BR" sz="1400" dirty="0"/>
                    </a:p>
                  </a:txBody>
                  <a:tcPr/>
                </a:tc>
              </a:tr>
              <a:tr h="1775216"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add</a:t>
                      </a:r>
                      <a:r>
                        <a:rPr lang="pt-BR" sz="1400" dirty="0" smtClean="0"/>
                        <a:t>(</a:t>
                      </a:r>
                      <a:r>
                        <a:rPr lang="pt-BR" sz="1400" dirty="0" err="1" smtClean="0"/>
                        <a:t>int</a:t>
                      </a:r>
                      <a:r>
                        <a:rPr lang="pt-BR" sz="1400" dirty="0" smtClean="0"/>
                        <a:t> campo, </a:t>
                      </a:r>
                      <a:r>
                        <a:rPr lang="pt-BR" sz="1400" dirty="0" err="1" smtClean="0"/>
                        <a:t>int</a:t>
                      </a:r>
                      <a:r>
                        <a:rPr lang="pt-BR" sz="1400" dirty="0" smtClean="0"/>
                        <a:t> valor)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Acrescenta determinados</a:t>
                      </a:r>
                      <a:r>
                        <a:rPr lang="pt-BR" sz="1400" baseline="0" dirty="0" smtClean="0"/>
                        <a:t> quantidades de tempo “a data contida no objeto </a:t>
                      </a:r>
                      <a:r>
                        <a:rPr lang="pt-BR" sz="1400" baseline="0" dirty="0" err="1" smtClean="0"/>
                        <a:t>Calendar</a:t>
                      </a:r>
                      <a:r>
                        <a:rPr lang="pt-BR" sz="1400" baseline="0" dirty="0" smtClean="0"/>
                        <a:t>. Realiza ajuste implícitos.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//dia 10 as 21h , 3 anos</a:t>
                      </a:r>
                      <a:r>
                        <a:rPr lang="pt-BR" sz="1400" baseline="0" dirty="0" smtClean="0"/>
                        <a:t> antes</a:t>
                      </a:r>
                    </a:p>
                    <a:p>
                      <a:r>
                        <a:rPr lang="pt-BR" sz="1400" baseline="0" dirty="0" err="1" smtClean="0"/>
                        <a:t>c.add</a:t>
                      </a:r>
                      <a:r>
                        <a:rPr lang="pt-BR" sz="1400" baseline="0" dirty="0" smtClean="0"/>
                        <a:t>(</a:t>
                      </a:r>
                      <a:r>
                        <a:rPr lang="pt-BR" sz="1400" baseline="0" dirty="0" err="1" smtClean="0"/>
                        <a:t>Calendar.YEAR</a:t>
                      </a:r>
                      <a:r>
                        <a:rPr lang="pt-BR" sz="1400" baseline="0" dirty="0" smtClean="0"/>
                        <a:t>, -3)</a:t>
                      </a:r>
                    </a:p>
                    <a:p>
                      <a:r>
                        <a:rPr lang="pt-BR" sz="1400" baseline="0" dirty="0" err="1" smtClean="0"/>
                        <a:t>c.set</a:t>
                      </a:r>
                      <a:r>
                        <a:rPr lang="pt-BR" sz="1400" baseline="0" dirty="0" smtClean="0"/>
                        <a:t>(</a:t>
                      </a:r>
                    </a:p>
                    <a:p>
                      <a:r>
                        <a:rPr lang="pt-BR" sz="1400" baseline="0" dirty="0" err="1" smtClean="0"/>
                        <a:t>Calendar.DAY_OF_MONTH</a:t>
                      </a:r>
                      <a:r>
                        <a:rPr lang="pt-BR" sz="1400" baseline="0" dirty="0" smtClean="0"/>
                        <a:t>, 10)</a:t>
                      </a:r>
                    </a:p>
                    <a:p>
                      <a:r>
                        <a:rPr lang="pt-BR" sz="1400" baseline="0" dirty="0" err="1" smtClean="0"/>
                        <a:t>c.set</a:t>
                      </a:r>
                      <a:r>
                        <a:rPr lang="pt-BR" sz="1400" baseline="0" dirty="0" smtClean="0"/>
                        <a:t>(</a:t>
                      </a:r>
                    </a:p>
                    <a:p>
                      <a:r>
                        <a:rPr lang="pt-BR" sz="1400" baseline="0" dirty="0" err="1" smtClean="0"/>
                        <a:t>Calendar.HOUR_OF_DAY</a:t>
                      </a:r>
                      <a:r>
                        <a:rPr lang="pt-BR" sz="1400" baseline="0" dirty="0" smtClean="0"/>
                        <a:t>. 21)</a:t>
                      </a:r>
                    </a:p>
                    <a:p>
                      <a:endParaRPr lang="pt-BR" sz="1400" dirty="0"/>
                    </a:p>
                  </a:txBody>
                  <a:tcPr/>
                </a:tc>
              </a:tr>
              <a:tr h="2017291"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roll</a:t>
                      </a:r>
                      <a:r>
                        <a:rPr lang="pt-BR" sz="1400" dirty="0" smtClean="0"/>
                        <a:t>(</a:t>
                      </a:r>
                      <a:r>
                        <a:rPr lang="pt-BR" sz="1400" dirty="0" err="1" smtClean="0"/>
                        <a:t>int</a:t>
                      </a:r>
                      <a:r>
                        <a:rPr lang="pt-BR" sz="1400" dirty="0" smtClean="0"/>
                        <a:t> campo, </a:t>
                      </a:r>
                      <a:r>
                        <a:rPr lang="pt-BR" sz="1400" dirty="0" err="1" smtClean="0"/>
                        <a:t>int</a:t>
                      </a:r>
                      <a:r>
                        <a:rPr lang="pt-BR" sz="1400" dirty="0" smtClean="0"/>
                        <a:t> valor)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Acrescenta determinadas quantidades de tempo a data contida no objeto </a:t>
                      </a:r>
                      <a:r>
                        <a:rPr lang="pt-BR" sz="1400" dirty="0" err="1" smtClean="0"/>
                        <a:t>Calendar</a:t>
                      </a:r>
                      <a:r>
                        <a:rPr lang="pt-BR" sz="1400" dirty="0" smtClean="0"/>
                        <a:t>. O campos modificado sobre alterações em ciclos não realiza ajuste</a:t>
                      </a:r>
                      <a:r>
                        <a:rPr lang="pt-BR" sz="1400" baseline="0" dirty="0" smtClean="0"/>
                        <a:t> implícitos nos demais campos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//dia 10 as 21horas</a:t>
                      </a:r>
                    </a:p>
                    <a:p>
                      <a:r>
                        <a:rPr lang="pt-BR" sz="1400" dirty="0" err="1" smtClean="0"/>
                        <a:t>c.set</a:t>
                      </a:r>
                      <a:r>
                        <a:rPr lang="pt-BR" sz="1400" dirty="0" smtClean="0"/>
                        <a:t>(</a:t>
                      </a:r>
                    </a:p>
                    <a:p>
                      <a:r>
                        <a:rPr lang="pt-BR" sz="1400" dirty="0" err="1" smtClean="0"/>
                        <a:t>Calendar.DAY_OFMONTH</a:t>
                      </a:r>
                      <a:r>
                        <a:rPr lang="pt-BR" sz="1400" dirty="0" smtClean="0"/>
                        <a:t>, 10)</a:t>
                      </a:r>
                    </a:p>
                    <a:p>
                      <a:r>
                        <a:rPr lang="pt-BR" sz="1400" dirty="0" err="1" smtClean="0"/>
                        <a:t>c.set</a:t>
                      </a:r>
                      <a:r>
                        <a:rPr lang="pt-BR" sz="1400" dirty="0" smtClean="0"/>
                        <a:t>(</a:t>
                      </a:r>
                    </a:p>
                    <a:p>
                      <a:r>
                        <a:rPr lang="pt-BR" sz="1400" dirty="0" smtClean="0"/>
                        <a:t>Calendar.HOUR_OF_DAY,5)</a:t>
                      </a:r>
                    </a:p>
                    <a:p>
                      <a:r>
                        <a:rPr lang="pt-BR" sz="1400" dirty="0" err="1" smtClean="0"/>
                        <a:t>c.roll</a:t>
                      </a:r>
                      <a:r>
                        <a:rPr lang="pt-BR" sz="1400" dirty="0" smtClean="0"/>
                        <a:t>(</a:t>
                      </a:r>
                    </a:p>
                    <a:p>
                      <a:r>
                        <a:rPr lang="pt-BR" sz="1400" dirty="0" err="1" smtClean="0"/>
                        <a:t>Calendar.HOUR_OF_DAY</a:t>
                      </a:r>
                      <a:r>
                        <a:rPr lang="pt-BR" sz="1400" dirty="0" smtClean="0"/>
                        <a:t>,</a:t>
                      </a:r>
                      <a:r>
                        <a:rPr lang="pt-BR" sz="1400" baseline="0" dirty="0" smtClean="0"/>
                        <a:t> 5)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978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java.util.Calendar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b="1" dirty="0" smtClean="0">
                <a:latin typeface="Courier"/>
                <a:cs typeface="Courier"/>
              </a:rPr>
              <a:t>Ver exemplo: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TesteCalendarManipulacao.java</a:t>
            </a:r>
          </a:p>
        </p:txBody>
      </p:sp>
    </p:spTree>
    <p:extLst>
      <p:ext uri="{BB962C8B-B14F-4D97-AF65-F5344CB8AC3E}">
        <p14:creationId xmlns:p14="http://schemas.microsoft.com/office/powerpoint/2010/main" val="2235905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Formatação de datas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Os métodos </a:t>
            </a:r>
            <a:r>
              <a:rPr lang="fi-FI" b="1" dirty="0" smtClean="0">
                <a:latin typeface="Courier"/>
                <a:cs typeface="Courier"/>
              </a:rPr>
              <a:t>toString() </a:t>
            </a:r>
            <a:r>
              <a:rPr lang="fi-FI" dirty="0" smtClean="0">
                <a:latin typeface="Courier"/>
                <a:cs typeface="Courier"/>
              </a:rPr>
              <a:t>dos objetos </a:t>
            </a:r>
            <a:r>
              <a:rPr lang="fi-FI" b="1" dirty="0" smtClean="0">
                <a:latin typeface="Courier"/>
                <a:cs typeface="Courier"/>
              </a:rPr>
              <a:t>Date</a:t>
            </a:r>
            <a:r>
              <a:rPr lang="fi-FI" dirty="0" smtClean="0">
                <a:latin typeface="Courier"/>
                <a:cs typeface="Courier"/>
              </a:rPr>
              <a:t> e </a:t>
            </a:r>
            <a:r>
              <a:rPr lang="fi-FI" b="1" dirty="0" smtClean="0">
                <a:latin typeface="Courier"/>
                <a:cs typeface="Courier"/>
              </a:rPr>
              <a:t>Calendar</a:t>
            </a:r>
            <a:r>
              <a:rPr lang="fi-FI" dirty="0" smtClean="0">
                <a:latin typeface="Courier"/>
                <a:cs typeface="Courier"/>
              </a:rPr>
              <a:t> exibem as datas formatadas em padrões particulares que não atendem às necessidades de interação com usuários. A classe </a:t>
            </a:r>
            <a:r>
              <a:rPr lang="fi-FI" b="1" dirty="0" smtClean="0">
                <a:latin typeface="Courier"/>
                <a:cs typeface="Courier"/>
              </a:rPr>
              <a:t>java.text.SimpleDateFormat</a:t>
            </a:r>
            <a:r>
              <a:rPr lang="fi-FI" dirty="0" smtClean="0">
                <a:latin typeface="Courier"/>
                <a:cs typeface="Courier"/>
              </a:rPr>
              <a:t> é capaz de realizar formatações customizadas. Além disso permite converter objetos </a:t>
            </a:r>
            <a:r>
              <a:rPr lang="fi-FI" b="1" dirty="0" smtClean="0">
                <a:latin typeface="Courier"/>
                <a:cs typeface="Courier"/>
              </a:rPr>
              <a:t>String</a:t>
            </a:r>
            <a:r>
              <a:rPr lang="fi-FI" dirty="0" smtClean="0">
                <a:latin typeface="Courier"/>
                <a:cs typeface="Courier"/>
              </a:rPr>
              <a:t> para objetos </a:t>
            </a:r>
            <a:r>
              <a:rPr lang="fi-FI" b="1" dirty="0" smtClean="0">
                <a:latin typeface="Courier"/>
                <a:cs typeface="Courier"/>
              </a:rPr>
              <a:t>Date</a:t>
            </a:r>
            <a:r>
              <a:rPr lang="fi-FI" dirty="0" smtClean="0">
                <a:latin typeface="Courier"/>
                <a:cs typeface="Courier"/>
              </a:rPr>
              <a:t> seguindo algum padrão de formatação.</a:t>
            </a:r>
          </a:p>
        </p:txBody>
      </p:sp>
    </p:spTree>
    <p:extLst>
      <p:ext uri="{BB962C8B-B14F-4D97-AF65-F5344CB8AC3E}">
        <p14:creationId xmlns:p14="http://schemas.microsoft.com/office/powerpoint/2010/main" val="1847445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Formatação de datas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Um objeto </a:t>
            </a:r>
            <a:r>
              <a:rPr lang="fi-FI" b="1" dirty="0" smtClean="0">
                <a:latin typeface="Courier"/>
                <a:cs typeface="Courier"/>
              </a:rPr>
              <a:t>SimpleDateFormat</a:t>
            </a:r>
            <a:r>
              <a:rPr lang="fi-FI" dirty="0" smtClean="0">
                <a:latin typeface="Courier"/>
                <a:cs typeface="Courier"/>
              </a:rPr>
              <a:t> deve ser instancia com uma String representando o padrão (máscara) de formatação.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b="1" dirty="0" smtClean="0">
                <a:latin typeface="Courier"/>
                <a:cs typeface="Courier"/>
              </a:rPr>
              <a:t>SimpleDateFormat</a:t>
            </a:r>
            <a:r>
              <a:rPr lang="fi-FI" dirty="0" smtClean="0">
                <a:latin typeface="Courier"/>
                <a:cs typeface="Courier"/>
              </a:rPr>
              <a:t> sdf;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sdf = </a:t>
            </a:r>
            <a:r>
              <a:rPr lang="fi-FI" b="1" dirty="0" smtClean="0">
                <a:latin typeface="Courier"/>
                <a:cs typeface="Courier"/>
              </a:rPr>
              <a:t>new SimpleDateFormat</a:t>
            </a:r>
            <a:r>
              <a:rPr lang="fi-FI" dirty="0" smtClean="0">
                <a:latin typeface="Courier"/>
                <a:cs typeface="Courier"/>
              </a:rPr>
              <a:t>(”dd/MM/yyyy”)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Objeto sdf é capaz de formatar objetos </a:t>
            </a:r>
            <a:r>
              <a:rPr lang="fi-FI" b="1" dirty="0" smtClean="0">
                <a:latin typeface="Courier"/>
                <a:cs typeface="Courier"/>
              </a:rPr>
              <a:t>Date</a:t>
            </a:r>
            <a:r>
              <a:rPr lang="fi-FI" dirty="0" smtClean="0">
                <a:latin typeface="Courier"/>
                <a:cs typeface="Courier"/>
              </a:rPr>
              <a:t> para o padrão dia /mês / ano com 4 digitos. Também é capaz de converter </a:t>
            </a:r>
            <a:r>
              <a:rPr lang="fi-FI" b="1" dirty="0" smtClean="0">
                <a:latin typeface="Courier"/>
                <a:cs typeface="Courier"/>
              </a:rPr>
              <a:t>String</a:t>
            </a:r>
            <a:r>
              <a:rPr lang="fi-FI" dirty="0" smtClean="0">
                <a:latin typeface="Courier"/>
                <a:cs typeface="Courier"/>
              </a:rPr>
              <a:t> que obedeçam este padrão para objetos </a:t>
            </a:r>
            <a:r>
              <a:rPr lang="fi-FI" b="1" dirty="0" smtClean="0">
                <a:latin typeface="Courier"/>
                <a:cs typeface="Courier"/>
              </a:rPr>
              <a:t>Date</a:t>
            </a:r>
            <a:r>
              <a:rPr lang="fi-FI" dirty="0" smtClean="0">
                <a:latin typeface="Courier"/>
                <a:cs typeface="Couri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2945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Formatação de datas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b="1" dirty="0" smtClean="0">
                <a:latin typeface="Courier"/>
                <a:cs typeface="Courier"/>
              </a:rPr>
              <a:t>Ver exemplo: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TesteSimpleDateFormat.java</a:t>
            </a:r>
          </a:p>
        </p:txBody>
      </p:sp>
    </p:spTree>
    <p:extLst>
      <p:ext uri="{BB962C8B-B14F-4D97-AF65-F5344CB8AC3E}">
        <p14:creationId xmlns:p14="http://schemas.microsoft.com/office/powerpoint/2010/main" val="3320979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Formatação de datas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Ao convertar de </a:t>
            </a:r>
            <a:r>
              <a:rPr lang="fi-FI" b="1" dirty="0" smtClean="0">
                <a:latin typeface="Courier"/>
                <a:cs typeface="Courier"/>
              </a:rPr>
              <a:t>String</a:t>
            </a:r>
            <a:r>
              <a:rPr lang="fi-FI" dirty="0" smtClean="0">
                <a:latin typeface="Courier"/>
                <a:cs typeface="Courier"/>
              </a:rPr>
              <a:t> para </a:t>
            </a:r>
            <a:r>
              <a:rPr lang="fi-FI" b="1" dirty="0" smtClean="0">
                <a:latin typeface="Courier"/>
                <a:cs typeface="Courier"/>
              </a:rPr>
              <a:t>Date</a:t>
            </a:r>
            <a:r>
              <a:rPr lang="fi-FI" dirty="0" smtClean="0">
                <a:latin typeface="Courier"/>
                <a:cs typeface="Courier"/>
              </a:rPr>
              <a:t> estamos sujeitos à exceções do tipo </a:t>
            </a:r>
            <a:r>
              <a:rPr lang="fi-FI" b="1" dirty="0" smtClean="0">
                <a:latin typeface="Courier"/>
                <a:cs typeface="Courier"/>
              </a:rPr>
              <a:t>ParseException</a:t>
            </a:r>
            <a:r>
              <a:rPr lang="fi-FI" dirty="0" smtClean="0">
                <a:latin typeface="Courier"/>
                <a:cs typeface="Courier"/>
              </a:rPr>
              <a:t>, caso a </a:t>
            </a:r>
            <a:r>
              <a:rPr lang="fi-FI" b="1" dirty="0" smtClean="0">
                <a:latin typeface="Courier"/>
                <a:cs typeface="Courier"/>
              </a:rPr>
              <a:t>String</a:t>
            </a:r>
            <a:r>
              <a:rPr lang="fi-FI" dirty="0" smtClean="0">
                <a:latin typeface="Courier"/>
                <a:cs typeface="Courier"/>
              </a:rPr>
              <a:t> esteja fora do </a:t>
            </a:r>
            <a:r>
              <a:rPr lang="fi-FI" b="1" dirty="0" smtClean="0">
                <a:latin typeface="Courier"/>
                <a:cs typeface="Courier"/>
              </a:rPr>
              <a:t>padrão</a:t>
            </a:r>
            <a:r>
              <a:rPr lang="fi-FI" dirty="0" smtClean="0">
                <a:latin typeface="Courier"/>
                <a:cs typeface="Couri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0072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Formatação de datas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193435"/>
              </p:ext>
            </p:extLst>
          </p:nvPr>
        </p:nvGraphicFramePr>
        <p:xfrm>
          <a:off x="1524000" y="1656307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Caráter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Componente do tempo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Mês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Dia do mês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Dia da semana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Marcador de </a:t>
                      </a:r>
                      <a:r>
                        <a:rPr lang="pt-BR" dirty="0" err="1" smtClean="0"/>
                        <a:t>am</a:t>
                      </a:r>
                      <a:r>
                        <a:rPr lang="pt-BR" dirty="0" smtClean="0"/>
                        <a:t>/</a:t>
                      </a:r>
                      <a:r>
                        <a:rPr lang="pt-BR" dirty="0" err="1" smtClean="0"/>
                        <a:t>pm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Hora de 0 a 23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Hora de 1 a 12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Minutos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Segundos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Milissegundos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46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Manipulação de Datas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Aula 09 – 18/05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Formatação de datas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b="1" dirty="0" smtClean="0">
                <a:latin typeface="Courier"/>
                <a:cs typeface="Courier"/>
              </a:rPr>
              <a:t>Ver exemplo: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TesteSimpleDateFormat2.java</a:t>
            </a:r>
          </a:p>
        </p:txBody>
      </p:sp>
    </p:spTree>
    <p:extLst>
      <p:ext uri="{BB962C8B-B14F-4D97-AF65-F5344CB8AC3E}">
        <p14:creationId xmlns:p14="http://schemas.microsoft.com/office/powerpoint/2010/main" val="255543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Formatação de datas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Envolvemos com aspas simples as palavras que não devem ser interpletadas como parte do padrõa de formatação. Neste exemplo obtivemos o dia da semana e o mês por extenso ao compor o padrão de formatação com as sequencias ”EEEE” e ”MMMM”.</a:t>
            </a:r>
          </a:p>
        </p:txBody>
      </p:sp>
    </p:spTree>
    <p:extLst>
      <p:ext uri="{BB962C8B-B14F-4D97-AF65-F5344CB8AC3E}">
        <p14:creationId xmlns:p14="http://schemas.microsoft.com/office/powerpoint/2010/main" val="411815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Formatação de datas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b="1" dirty="0" smtClean="0">
                <a:latin typeface="Courier"/>
                <a:cs typeface="Courier"/>
              </a:rPr>
              <a:t>Representação variáveis.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Alguns componente da data oferecem representação variável na formatação a quantidade de repetições do caracter especial de formatação: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fi-FI" dirty="0" smtClean="0">
              <a:latin typeface="Courier"/>
              <a:cs typeface="Courier"/>
            </a:endParaRP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98184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Formatação de datas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b="1" dirty="0" smtClean="0">
                <a:latin typeface="Courier"/>
                <a:cs typeface="Courier"/>
              </a:rPr>
              <a:t>Exemplos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Mês (M)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fi-FI" dirty="0" smtClean="0">
                <a:latin typeface="Courier"/>
                <a:cs typeface="Courier"/>
              </a:rPr>
              <a:t>Até duas repetições: representação numerica de 1 a 12;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fi-FI" dirty="0" smtClean="0">
                <a:latin typeface="Courier"/>
                <a:cs typeface="Courier"/>
              </a:rPr>
              <a:t>Três repetições: representando abreviações (Jan, Fev, ....)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fi-FI" dirty="0" smtClean="0">
                <a:latin typeface="Courier"/>
                <a:cs typeface="Courier"/>
              </a:rPr>
              <a:t>Quatro ou mais repetições: representação por extenso.</a:t>
            </a:r>
          </a:p>
        </p:txBody>
      </p:sp>
    </p:spTree>
    <p:extLst>
      <p:ext uri="{BB962C8B-B14F-4D97-AF65-F5344CB8AC3E}">
        <p14:creationId xmlns:p14="http://schemas.microsoft.com/office/powerpoint/2010/main" val="1620766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Formatação de datas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b="1" dirty="0" smtClean="0">
                <a:latin typeface="Courier"/>
                <a:cs typeface="Courier"/>
              </a:rPr>
              <a:t>Exemplos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Dia da semana (E)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fi-FI" dirty="0" smtClean="0">
                <a:latin typeface="Courier"/>
                <a:cs typeface="Courier"/>
              </a:rPr>
              <a:t>Até três repetições: representação abreviada (Dom, Seg, ....)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fi-FI" dirty="0" smtClean="0">
                <a:latin typeface="Courier"/>
                <a:cs typeface="Courier"/>
              </a:rPr>
              <a:t>Quatro ou mais repetições: represnetação por extenso.</a:t>
            </a:r>
          </a:p>
        </p:txBody>
      </p:sp>
    </p:spTree>
    <p:extLst>
      <p:ext uri="{BB962C8B-B14F-4D97-AF65-F5344CB8AC3E}">
        <p14:creationId xmlns:p14="http://schemas.microsoft.com/office/powerpoint/2010/main" val="2647532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java.util.Locale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A represnetação em português dos meses e dias da semana é possivel graças à configuração da localidade (configuração regional) do sistema operacional, assumida pela JVM.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Objetos da classe java.util.Locale podem ser utilizados para configurar uma localidade especifica para o formatador de datas.</a:t>
            </a:r>
          </a:p>
        </p:txBody>
      </p:sp>
    </p:spTree>
    <p:extLst>
      <p:ext uri="{BB962C8B-B14F-4D97-AF65-F5344CB8AC3E}">
        <p14:creationId xmlns:p14="http://schemas.microsoft.com/office/powerpoint/2010/main" val="2620835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java.util.Locale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b="1" dirty="0" smtClean="0">
                <a:latin typeface="Courier"/>
                <a:cs typeface="Courier"/>
              </a:rPr>
              <a:t>Ver exemplo: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TesteLocale.java</a:t>
            </a: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84082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java.util.Locale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Laboratório</a:t>
            </a:r>
          </a:p>
        </p:txBody>
      </p:sp>
    </p:spTree>
    <p:extLst>
      <p:ext uri="{BB962C8B-B14F-4D97-AF65-F5344CB8AC3E}">
        <p14:creationId xmlns:p14="http://schemas.microsoft.com/office/powerpoint/2010/main" val="273091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java.util.Date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A classe </a:t>
            </a:r>
            <a:r>
              <a:rPr lang="fi-FI" b="1" dirty="0" smtClean="0">
                <a:latin typeface="Courier"/>
                <a:cs typeface="Courier"/>
              </a:rPr>
              <a:t>java.util.Date</a:t>
            </a:r>
            <a:r>
              <a:rPr lang="fi-FI" dirty="0" smtClean="0">
                <a:latin typeface="Courier"/>
                <a:cs typeface="Courier"/>
              </a:rPr>
              <a:t> acompanha a API Standar do java desde a versão 1.0 e seus objetos são adequados para representar um instante de tempo.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b="1" dirty="0" smtClean="0">
                <a:latin typeface="Courier"/>
                <a:cs typeface="Courier"/>
              </a:rPr>
              <a:t>Obs.</a:t>
            </a:r>
            <a:r>
              <a:rPr lang="fi-FI" dirty="0" smtClean="0">
                <a:latin typeface="Courier"/>
                <a:cs typeface="Courier"/>
              </a:rPr>
              <a:t> Date interpleta um long.</a:t>
            </a:r>
          </a:p>
        </p:txBody>
      </p:sp>
    </p:spTree>
    <p:extLst>
      <p:ext uri="{BB962C8B-B14F-4D97-AF65-F5344CB8AC3E}">
        <p14:creationId xmlns:p14="http://schemas.microsoft.com/office/powerpoint/2010/main" val="151425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java.util.Date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A partir da versão 1.1 foi introduzida a classe </a:t>
            </a:r>
            <a:r>
              <a:rPr lang="fi-FI" b="1" dirty="0" smtClean="0">
                <a:latin typeface="Courier"/>
                <a:cs typeface="Courier"/>
              </a:rPr>
              <a:t>Calendar</a:t>
            </a:r>
            <a:r>
              <a:rPr lang="fi-FI" dirty="0" smtClean="0">
                <a:latin typeface="Courier"/>
                <a:cs typeface="Courier"/>
              </a:rPr>
              <a:t> que oferece suporte a internacionalização. Desde então a classe </a:t>
            </a:r>
            <a:r>
              <a:rPr lang="fi-FI" b="1" dirty="0" smtClean="0">
                <a:latin typeface="Courier"/>
                <a:cs typeface="Courier"/>
              </a:rPr>
              <a:t>Date</a:t>
            </a:r>
            <a:r>
              <a:rPr lang="fi-FI" dirty="0" smtClean="0">
                <a:latin typeface="Courier"/>
                <a:cs typeface="Courier"/>
              </a:rPr>
              <a:t> teve vários de seus métodos e construtores considerados obsoletos (</a:t>
            </a:r>
            <a:r>
              <a:rPr lang="fi-FI" b="1" dirty="0" smtClean="0">
                <a:latin typeface="Courier"/>
                <a:cs typeface="Courier"/>
              </a:rPr>
              <a:t>deprecated</a:t>
            </a:r>
            <a:r>
              <a:rPr lang="fi-FI" dirty="0" smtClean="0">
                <a:latin typeface="Courier"/>
                <a:cs typeface="Courier"/>
              </a:rPr>
              <a:t>). Estes métodos e construtores continuam funcinando para eteito de compatibilidade.</a:t>
            </a:r>
          </a:p>
        </p:txBody>
      </p:sp>
    </p:spTree>
    <p:extLst>
      <p:ext uri="{BB962C8B-B14F-4D97-AF65-F5344CB8AC3E}">
        <p14:creationId xmlns:p14="http://schemas.microsoft.com/office/powerpoint/2010/main" val="375727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java.util.Date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Os objetos Date interpretam os campos ou componentes de tempo das datas </a:t>
            </a:r>
            <a:r>
              <a:rPr lang="fi-FI" smtClean="0">
                <a:latin typeface="Courier"/>
                <a:cs typeface="Courier"/>
              </a:rPr>
              <a:t>por </a:t>
            </a:r>
            <a:r>
              <a:rPr lang="fi-FI" smtClean="0">
                <a:latin typeface="Courier"/>
                <a:cs typeface="Courier"/>
              </a:rPr>
              <a:t>meio </a:t>
            </a:r>
            <a:r>
              <a:rPr lang="fi-FI" dirty="0" smtClean="0">
                <a:latin typeface="Courier"/>
                <a:cs typeface="Courier"/>
              </a:rPr>
              <a:t>de números inteiros seguido a convesão.</a:t>
            </a:r>
          </a:p>
        </p:txBody>
      </p:sp>
    </p:spTree>
    <p:extLst>
      <p:ext uri="{BB962C8B-B14F-4D97-AF65-F5344CB8AC3E}">
        <p14:creationId xmlns:p14="http://schemas.microsoft.com/office/powerpoint/2010/main" val="198034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java.util.Date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46753"/>
              </p:ext>
            </p:extLst>
          </p:nvPr>
        </p:nvGraphicFramePr>
        <p:xfrm>
          <a:off x="341194" y="1763973"/>
          <a:ext cx="86458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322"/>
                <a:gridCol w="3111690"/>
                <a:gridCol w="38418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Componente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Interpretação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Método de instancia</a:t>
                      </a:r>
                      <a:r>
                        <a:rPr lang="pt-BR" baseline="0" dirty="0" smtClean="0"/>
                        <a:t>  (</a:t>
                      </a:r>
                      <a:r>
                        <a:rPr lang="pt-BR" baseline="0" dirty="0" err="1" smtClean="0"/>
                        <a:t>deprecated</a:t>
                      </a:r>
                      <a:r>
                        <a:rPr lang="pt-BR" baseline="0" dirty="0" smtClean="0"/>
                        <a:t>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 do ano – 1900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d.getYear</a:t>
                      </a:r>
                      <a:r>
                        <a:rPr lang="pt-BR" dirty="0" smtClean="0"/>
                        <a:t>()  / </a:t>
                      </a:r>
                      <a:r>
                        <a:rPr lang="pt-BR" dirty="0" err="1" smtClean="0"/>
                        <a:t>d.setYear</a:t>
                      </a:r>
                      <a:r>
                        <a:rPr lang="pt-BR" dirty="0" smtClean="0"/>
                        <a:t>(106)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Mês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 = janeiro ... 11 = dezembro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d.getMonth</a:t>
                      </a:r>
                      <a:r>
                        <a:rPr lang="pt-BR" dirty="0" smtClean="0"/>
                        <a:t>() / </a:t>
                      </a:r>
                      <a:r>
                        <a:rPr lang="pt-BR" dirty="0" err="1" smtClean="0"/>
                        <a:t>d.setMonth</a:t>
                      </a:r>
                      <a:r>
                        <a:rPr lang="pt-BR" dirty="0" smtClean="0"/>
                        <a:t>(0)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Dia do mês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 a 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d.getDate</a:t>
                      </a:r>
                      <a:r>
                        <a:rPr lang="pt-BR" dirty="0" smtClean="0"/>
                        <a:t>() / </a:t>
                      </a:r>
                      <a:r>
                        <a:rPr lang="pt-BR" dirty="0" err="1" smtClean="0"/>
                        <a:t>d.setDate</a:t>
                      </a:r>
                      <a:r>
                        <a:rPr lang="pt-BR" dirty="0" smtClean="0"/>
                        <a:t>(19)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Dia da semana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 = domingo .. 6 sábado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d.getDay</a:t>
                      </a:r>
                      <a:r>
                        <a:rPr lang="pt-BR" dirty="0" smtClean="0"/>
                        <a:t>() não há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setter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Horas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 a 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d.getHours</a:t>
                      </a:r>
                      <a:r>
                        <a:rPr lang="pt-BR" dirty="0" smtClean="0"/>
                        <a:t>() / </a:t>
                      </a:r>
                      <a:r>
                        <a:rPr lang="pt-BR" dirty="0" err="1" smtClean="0"/>
                        <a:t>d.setHours</a:t>
                      </a:r>
                      <a:r>
                        <a:rPr lang="pt-BR" dirty="0" smtClean="0"/>
                        <a:t>(15)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Minutos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 a 59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d.etminutes</a:t>
                      </a:r>
                      <a:r>
                        <a:rPr lang="pt-BR" dirty="0" smtClean="0"/>
                        <a:t>()  / </a:t>
                      </a:r>
                      <a:r>
                        <a:rPr lang="pt-BR" dirty="0" err="1" smtClean="0"/>
                        <a:t>d.setMinutes</a:t>
                      </a:r>
                      <a:r>
                        <a:rPr lang="pt-BR" dirty="0" smtClean="0"/>
                        <a:t>(30)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Segundos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 a 59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d.getSeconds</a:t>
                      </a:r>
                      <a:r>
                        <a:rPr lang="pt-BR" dirty="0" smtClean="0"/>
                        <a:t>()</a:t>
                      </a:r>
                      <a:r>
                        <a:rPr lang="pt-BR" baseline="0" dirty="0" smtClean="0"/>
                        <a:t> / </a:t>
                      </a:r>
                      <a:r>
                        <a:rPr lang="pt-BR" baseline="0" dirty="0" err="1" smtClean="0"/>
                        <a:t>d.getSeconds</a:t>
                      </a:r>
                      <a:r>
                        <a:rPr lang="pt-BR" baseline="0" dirty="0" smtClean="0"/>
                        <a:t>(55)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22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java.util.Date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b="1" dirty="0" smtClean="0">
                <a:latin typeface="Courier"/>
                <a:cs typeface="Courier"/>
              </a:rPr>
              <a:t>Ver exemplo: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TesteData.java </a:t>
            </a:r>
          </a:p>
        </p:txBody>
      </p:sp>
    </p:spTree>
    <p:extLst>
      <p:ext uri="{BB962C8B-B14F-4D97-AF65-F5344CB8AC3E}">
        <p14:creationId xmlns:p14="http://schemas.microsoft.com/office/powerpoint/2010/main" val="379748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java.util.Calendar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A classe </a:t>
            </a:r>
            <a:r>
              <a:rPr lang="fi-FI" b="1" dirty="0" smtClean="0">
                <a:latin typeface="Courier"/>
                <a:cs typeface="Courier"/>
              </a:rPr>
              <a:t>Calendar</a:t>
            </a:r>
            <a:r>
              <a:rPr lang="fi-FI" dirty="0" smtClean="0">
                <a:latin typeface="Courier"/>
                <a:cs typeface="Courier"/>
              </a:rPr>
              <a:t> é a superclasse abstrata de uma familia de subclasse utilitarias para manipulação de datas. Esta hieraquia está projetada para que cada subclasse ofereça recursos especializadoa para diferentes tipos de calendários.</a:t>
            </a:r>
          </a:p>
        </p:txBody>
      </p:sp>
    </p:spTree>
    <p:extLst>
      <p:ext uri="{BB962C8B-B14F-4D97-AF65-F5344CB8AC3E}">
        <p14:creationId xmlns:p14="http://schemas.microsoft.com/office/powerpoint/2010/main" val="3827087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java.util.Calendar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latin typeface="Courier"/>
                <a:cs typeface="Courier"/>
              </a:rPr>
              <a:t>Há apenas uma subclasse que acompanha o JSE a classe </a:t>
            </a:r>
            <a:r>
              <a:rPr lang="fi-FI" b="1" dirty="0" smtClean="0">
                <a:latin typeface="Courier"/>
                <a:cs typeface="Courier"/>
              </a:rPr>
              <a:t>GregorianCalendar</a:t>
            </a:r>
            <a:r>
              <a:rPr lang="fi-FI" dirty="0" smtClean="0">
                <a:latin typeface="Courier"/>
                <a:cs typeface="Courier"/>
              </a:rPr>
              <a:t> que suporta o calnedário gregoriano (juliano) predominante no ocidente. Para obter uma instância de </a:t>
            </a:r>
            <a:r>
              <a:rPr lang="fi-FI" b="1" dirty="0" smtClean="0">
                <a:latin typeface="Courier"/>
                <a:cs typeface="Courier"/>
              </a:rPr>
              <a:t>GregorianCalendar</a:t>
            </a:r>
            <a:r>
              <a:rPr lang="fi-FI" dirty="0" smtClean="0">
                <a:latin typeface="Courier"/>
                <a:cs typeface="Courier"/>
              </a:rPr>
              <a:t> basta utilizar o método </a:t>
            </a:r>
            <a:r>
              <a:rPr lang="fi-FI" b="1" dirty="0" smtClean="0">
                <a:latin typeface="Courier"/>
                <a:cs typeface="Courier"/>
              </a:rPr>
              <a:t>static</a:t>
            </a:r>
            <a:r>
              <a:rPr lang="fi-FI" dirty="0" smtClean="0">
                <a:latin typeface="Courier"/>
                <a:cs typeface="Courier"/>
              </a:rPr>
              <a:t> </a:t>
            </a:r>
            <a:r>
              <a:rPr lang="fi-FI" b="1" dirty="0" smtClean="0">
                <a:latin typeface="Courier"/>
                <a:cs typeface="Courier"/>
              </a:rPr>
              <a:t>getInstance()</a:t>
            </a:r>
            <a:r>
              <a:rPr lang="fi-FI" dirty="0" smtClean="0">
                <a:latin typeface="Courier"/>
                <a:cs typeface="Courier"/>
              </a:rPr>
              <a:t> na classe </a:t>
            </a:r>
            <a:r>
              <a:rPr lang="fi-FI" b="1" dirty="0" smtClean="0">
                <a:latin typeface="Courier"/>
                <a:cs typeface="Courier"/>
              </a:rPr>
              <a:t>Calendar. </a:t>
            </a:r>
            <a:r>
              <a:rPr lang="fi-FI" dirty="0" smtClean="0">
                <a:latin typeface="Courier"/>
                <a:cs typeface="Courier"/>
              </a:rPr>
              <a:t>Sempre a data atual será atribuida ao objeto </a:t>
            </a:r>
            <a:r>
              <a:rPr lang="fi-FI" b="1" dirty="0" smtClean="0">
                <a:latin typeface="Courier"/>
                <a:cs typeface="Courier"/>
              </a:rPr>
              <a:t>Calendar.</a:t>
            </a:r>
          </a:p>
        </p:txBody>
      </p:sp>
    </p:spTree>
    <p:extLst>
      <p:ext uri="{BB962C8B-B14F-4D97-AF65-F5344CB8AC3E}">
        <p14:creationId xmlns:p14="http://schemas.microsoft.com/office/powerpoint/2010/main" val="2872954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971</Words>
  <Application>Microsoft Office PowerPoint</Application>
  <PresentationFormat>Apresentação na tela (4:3)</PresentationFormat>
  <Paragraphs>176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Office Theme</vt:lpstr>
      <vt:lpstr>Apresentação do PowerPoint</vt:lpstr>
      <vt:lpstr>Manipulação de Datas</vt:lpstr>
      <vt:lpstr>Classe java.util.Date</vt:lpstr>
      <vt:lpstr>Classe java.util.Date</vt:lpstr>
      <vt:lpstr>Classe java.util.Date</vt:lpstr>
      <vt:lpstr>Classe java.util.Date</vt:lpstr>
      <vt:lpstr>Classe java.util.Date</vt:lpstr>
      <vt:lpstr>Classe java.util.Calendar</vt:lpstr>
      <vt:lpstr>Classe java.util.Calendar</vt:lpstr>
      <vt:lpstr>Classe java.util.Calendar</vt:lpstr>
      <vt:lpstr>Classe java.util.Calendar</vt:lpstr>
      <vt:lpstr>Classe java.util.Calendar</vt:lpstr>
      <vt:lpstr>Classe java.util.Calendar</vt:lpstr>
      <vt:lpstr>Classe java.util.Calendar</vt:lpstr>
      <vt:lpstr>Formatação de datas</vt:lpstr>
      <vt:lpstr>Formatação de datas</vt:lpstr>
      <vt:lpstr>Formatação de datas</vt:lpstr>
      <vt:lpstr>Formatação de datas</vt:lpstr>
      <vt:lpstr>Formatação de datas</vt:lpstr>
      <vt:lpstr>Formatação de datas</vt:lpstr>
      <vt:lpstr>Formatação de datas</vt:lpstr>
      <vt:lpstr>Formatação de datas</vt:lpstr>
      <vt:lpstr>Formatação de datas</vt:lpstr>
      <vt:lpstr>Formatação de datas</vt:lpstr>
      <vt:lpstr>Classe java.util.Locale</vt:lpstr>
      <vt:lpstr>Classe java.util.Locale</vt:lpstr>
      <vt:lpstr>Classe java.util.Locale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 Todeschini</dc:creator>
  <cp:lastModifiedBy>Artur Todeschini Crestani</cp:lastModifiedBy>
  <cp:revision>375</cp:revision>
  <dcterms:created xsi:type="dcterms:W3CDTF">2012-04-08T17:30:12Z</dcterms:created>
  <dcterms:modified xsi:type="dcterms:W3CDTF">2012-05-30T10:20:47Z</dcterms:modified>
</cp:coreProperties>
</file>