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29" r:id="rId17"/>
    <p:sldId id="331" r:id="rId18"/>
    <p:sldId id="332" r:id="rId19"/>
    <p:sldId id="333" r:id="rId20"/>
    <p:sldId id="334" r:id="rId2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30/05/2012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Locale</a:t>
            </a:r>
            <a:r>
              <a:rPr lang="pt-BR" dirty="0" smtClean="0"/>
              <a:t> e formatações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formatação das duas classes é baseada em um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. Elas servem para formatar Data ou Números/Moeda respectivamente. Para receber um instância das classes é preciso usar um dos métodos </a:t>
            </a:r>
            <a:r>
              <a:rPr lang="pt-BR" dirty="0" err="1">
                <a:latin typeface="Courier"/>
                <a:cs typeface="Courier"/>
              </a:rPr>
              <a:t>getInstance</a:t>
            </a:r>
            <a:r>
              <a:rPr lang="pt-BR" dirty="0">
                <a:latin typeface="Courier"/>
                <a:cs typeface="Courier"/>
              </a:rPr>
              <a:t>() </a:t>
            </a:r>
            <a:r>
              <a:rPr lang="pt-BR" dirty="0" smtClean="0">
                <a:latin typeface="Courier"/>
                <a:cs typeface="Courier"/>
              </a:rPr>
              <a:t>delas.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4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e </a:t>
            </a:r>
            <a:r>
              <a:rPr lang="pt-BR" dirty="0" err="1" smtClean="0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dateFormat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DateFormat.getInstance</a:t>
            </a:r>
            <a:r>
              <a:rPr lang="pt-BR" dirty="0">
                <a:latin typeface="Courier"/>
                <a:cs typeface="Courier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NumberFormat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numFmt</a:t>
            </a:r>
            <a:r>
              <a:rPr lang="pt-BR" dirty="0" smtClean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NumberFormat.getInstance</a:t>
            </a:r>
            <a:r>
              <a:rPr lang="pt-BR" dirty="0">
                <a:latin typeface="Courier"/>
                <a:cs typeface="Courier"/>
              </a:rPr>
              <a:t>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Nesse </a:t>
            </a:r>
            <a:r>
              <a:rPr lang="pt-BR" dirty="0">
                <a:latin typeface="Courier"/>
                <a:cs typeface="Courier"/>
              </a:rPr>
              <a:t>caso </a:t>
            </a:r>
            <a:r>
              <a:rPr lang="pt-BR" dirty="0" err="1">
                <a:latin typeface="Courier"/>
                <a:cs typeface="Courier"/>
              </a:rPr>
              <a:t>DateFormat</a:t>
            </a:r>
            <a:r>
              <a:rPr lang="pt-BR" dirty="0">
                <a:latin typeface="Courier"/>
                <a:cs typeface="Courier"/>
              </a:rPr>
              <a:t>/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r>
              <a:rPr lang="pt-BR" dirty="0">
                <a:latin typeface="Courier"/>
                <a:cs typeface="Courier"/>
              </a:rPr>
              <a:t> são baseado no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padrão, ou seja o da máquina virtual</a:t>
            </a:r>
            <a:r>
              <a:rPr lang="pt-BR" dirty="0" smtClean="0">
                <a:latin typeface="Courier"/>
                <a:cs typeface="Courier"/>
              </a:rPr>
              <a:t>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1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smtClean="0">
                <a:latin typeface="Courier"/>
                <a:cs typeface="Courier"/>
              </a:rPr>
              <a:t>Podemos </a:t>
            </a:r>
            <a:r>
              <a:rPr lang="pt-BR" sz="2400" dirty="0">
                <a:latin typeface="Courier"/>
                <a:cs typeface="Courier"/>
              </a:rPr>
              <a:t>passar o </a:t>
            </a:r>
            <a:r>
              <a:rPr lang="pt-BR" sz="2400" dirty="0" err="1">
                <a:latin typeface="Courier"/>
                <a:cs typeface="Courier"/>
              </a:rPr>
              <a:t>Locale</a:t>
            </a:r>
            <a:r>
              <a:rPr lang="pt-BR" sz="2400" dirty="0">
                <a:latin typeface="Courier"/>
                <a:cs typeface="Courier"/>
              </a:rPr>
              <a:t> no método, por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err="1">
                <a:latin typeface="Courier"/>
                <a:cs typeface="Courier"/>
              </a:rPr>
              <a:t>DateFormat</a:t>
            </a:r>
            <a:r>
              <a:rPr lang="pt-BR" sz="2400" dirty="0">
                <a:latin typeface="Courier"/>
                <a:cs typeface="Courier"/>
              </a:rPr>
              <a:t> </a:t>
            </a:r>
            <a:r>
              <a:rPr lang="pt-BR" sz="2400" dirty="0" err="1">
                <a:latin typeface="Courier"/>
                <a:cs typeface="Courier"/>
              </a:rPr>
              <a:t>dateFormat</a:t>
            </a:r>
            <a:r>
              <a:rPr lang="pt-BR" sz="2400" dirty="0">
                <a:latin typeface="Courier"/>
                <a:cs typeface="Courier"/>
              </a:rPr>
              <a:t>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Courier"/>
                <a:cs typeface="Courier"/>
              </a:rPr>
              <a:t>  </a:t>
            </a:r>
            <a:r>
              <a:rPr lang="pt-BR" sz="2400" u="sng" dirty="0" err="1">
                <a:latin typeface="Courier"/>
                <a:cs typeface="Courier"/>
              </a:rPr>
              <a:t>DateFormat.getDateInstance</a:t>
            </a:r>
            <a:r>
              <a:rPr lang="pt-BR" sz="2400" u="sng" dirty="0">
                <a:latin typeface="Courier"/>
                <a:cs typeface="Courier"/>
              </a:rPr>
              <a:t>(</a:t>
            </a:r>
            <a:r>
              <a:rPr lang="pt-BR" sz="2400" u="sng" dirty="0" err="1">
                <a:latin typeface="Courier"/>
                <a:cs typeface="Courier"/>
              </a:rPr>
              <a:t>DateFormat.FULL</a:t>
            </a:r>
            <a:r>
              <a:rPr lang="pt-BR" sz="2400" dirty="0">
                <a:latin typeface="Courier"/>
                <a:cs typeface="Courier"/>
              </a:rPr>
              <a:t>, </a:t>
            </a:r>
            <a:r>
              <a:rPr lang="pt-BR" sz="2400" dirty="0" err="1">
                <a:latin typeface="Courier"/>
                <a:cs typeface="Courier"/>
              </a:rPr>
              <a:t>ptBR</a:t>
            </a:r>
            <a:r>
              <a:rPr lang="pt-BR" sz="2400" dirty="0">
                <a:latin typeface="Courier"/>
                <a:cs typeface="Courier"/>
              </a:rPr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err="1">
                <a:latin typeface="Courier"/>
                <a:cs typeface="Courier"/>
              </a:rPr>
              <a:t>NumberFormat</a:t>
            </a:r>
            <a:r>
              <a:rPr lang="pt-BR" sz="2400" dirty="0">
                <a:latin typeface="Courier"/>
                <a:cs typeface="Courier"/>
              </a:rPr>
              <a:t> </a:t>
            </a:r>
            <a:r>
              <a:rPr lang="pt-BR" sz="2400" dirty="0" err="1" smtClean="0">
                <a:latin typeface="Courier"/>
                <a:cs typeface="Courier"/>
              </a:rPr>
              <a:t>numFmt</a:t>
            </a:r>
            <a:r>
              <a:rPr lang="pt-BR" sz="2400" dirty="0" smtClean="0">
                <a:latin typeface="Courier"/>
                <a:cs typeface="Courier"/>
              </a:rPr>
              <a:t> =</a:t>
            </a:r>
            <a:endParaRPr lang="pt-BR" sz="2400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Courier"/>
                <a:cs typeface="Courier"/>
              </a:rPr>
              <a:t>  </a:t>
            </a:r>
            <a:r>
              <a:rPr lang="pt-BR" sz="2400" u="sng" dirty="0" err="1">
                <a:latin typeface="Courier"/>
                <a:cs typeface="Courier"/>
              </a:rPr>
              <a:t>NumberFormat.getNumberInstance</a:t>
            </a:r>
            <a:r>
              <a:rPr lang="pt-BR" sz="2400" u="sng" dirty="0">
                <a:latin typeface="Courier"/>
                <a:cs typeface="Courier"/>
              </a:rPr>
              <a:t>(</a:t>
            </a:r>
            <a:r>
              <a:rPr lang="pt-BR" sz="2400" u="sng" dirty="0" err="1">
                <a:latin typeface="Courier"/>
                <a:cs typeface="Courier"/>
              </a:rPr>
              <a:t>ptBR</a:t>
            </a:r>
            <a:r>
              <a:rPr lang="pt-BR" sz="2400" dirty="0">
                <a:latin typeface="Courier"/>
                <a:cs typeface="Courier"/>
              </a:rPr>
              <a:t>);</a:t>
            </a:r>
            <a:endParaRPr lang="fi-FI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7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Agora </a:t>
            </a:r>
            <a:r>
              <a:rPr lang="pt-BR" dirty="0" smtClean="0">
                <a:latin typeface="Courier"/>
                <a:cs typeface="Courier"/>
              </a:rPr>
              <a:t>que sabemos recebe </a:t>
            </a:r>
            <a:r>
              <a:rPr lang="pt-BR" dirty="0">
                <a:latin typeface="Courier"/>
                <a:cs typeface="Courier"/>
              </a:rPr>
              <a:t>uma instância para formatar datas ou </a:t>
            </a:r>
            <a:r>
              <a:rPr lang="pt-BR" dirty="0" smtClean="0">
                <a:latin typeface="Courier"/>
                <a:cs typeface="Courier"/>
              </a:rPr>
              <a:t>números </a:t>
            </a:r>
            <a:r>
              <a:rPr lang="pt-BR" dirty="0">
                <a:latin typeface="Courier"/>
                <a:cs typeface="Courier"/>
              </a:rPr>
              <a:t>referente do Brasil. Existem outros métodos para receber uma instância, </a:t>
            </a:r>
            <a:r>
              <a:rPr lang="pt-BR" dirty="0" smtClean="0">
                <a:latin typeface="Courier"/>
                <a:cs typeface="Courier"/>
              </a:rPr>
              <a:t>vamos ver alguns uteis.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0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Agora </a:t>
            </a:r>
            <a:r>
              <a:rPr lang="pt-BR" dirty="0" smtClean="0">
                <a:latin typeface="Courier"/>
                <a:cs typeface="Courier"/>
              </a:rPr>
              <a:t>que sabemos recebe </a:t>
            </a:r>
            <a:r>
              <a:rPr lang="pt-BR" dirty="0">
                <a:latin typeface="Courier"/>
                <a:cs typeface="Courier"/>
              </a:rPr>
              <a:t>uma instância para formatar datas ou </a:t>
            </a:r>
            <a:r>
              <a:rPr lang="pt-BR" dirty="0" smtClean="0">
                <a:latin typeface="Courier"/>
                <a:cs typeface="Courier"/>
              </a:rPr>
              <a:t>números </a:t>
            </a:r>
            <a:r>
              <a:rPr lang="pt-BR" dirty="0">
                <a:latin typeface="Courier"/>
                <a:cs typeface="Courier"/>
              </a:rPr>
              <a:t>referente do Brasil. Existem outros métodos para receber uma instância, </a:t>
            </a:r>
            <a:r>
              <a:rPr lang="pt-BR" dirty="0" smtClean="0">
                <a:latin typeface="Courier"/>
                <a:cs typeface="Courier"/>
              </a:rPr>
              <a:t>vamos ver alguns uteis.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Junto com </a:t>
            </a:r>
            <a:r>
              <a:rPr lang="pt-BR" dirty="0">
                <a:latin typeface="Courier"/>
                <a:cs typeface="Courier"/>
              </a:rPr>
              <a:t>o </a:t>
            </a:r>
            <a:r>
              <a:rPr lang="pt-BR" b="1" dirty="0" err="1" smtClean="0">
                <a:latin typeface="Courier"/>
                <a:cs typeface="Courier"/>
              </a:rPr>
              <a:t>Locale</a:t>
            </a:r>
            <a:r>
              <a:rPr lang="pt-BR" b="1" dirty="0" smtClean="0">
                <a:latin typeface="Courier"/>
                <a:cs typeface="Courier"/>
              </a:rPr>
              <a:t>,  </a:t>
            </a:r>
            <a:r>
              <a:rPr lang="pt-BR" b="1" dirty="0" err="1" smtClean="0">
                <a:latin typeface="Courier"/>
                <a:cs typeface="Courier"/>
              </a:rPr>
              <a:t>DateFormat</a:t>
            </a:r>
            <a:r>
              <a:rPr lang="pt-BR" b="1" dirty="0" smtClean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e </a:t>
            </a:r>
            <a:r>
              <a:rPr lang="pt-BR" b="1" dirty="0" err="1" smtClean="0">
                <a:latin typeface="Courier"/>
                <a:cs typeface="Courier"/>
              </a:rPr>
              <a:t>NumberFormat</a:t>
            </a:r>
            <a:r>
              <a:rPr lang="pt-BR" dirty="0" smtClean="0">
                <a:latin typeface="Courier"/>
                <a:cs typeface="Courier"/>
              </a:rPr>
              <a:t> servem para </a:t>
            </a:r>
            <a:r>
              <a:rPr lang="pt-BR" dirty="0">
                <a:latin typeface="Courier"/>
                <a:cs typeface="Courier"/>
              </a:rPr>
              <a:t>formatação, mas também para fazer </a:t>
            </a:r>
            <a:r>
              <a:rPr lang="pt-BR" b="1" dirty="0" err="1">
                <a:latin typeface="Courier"/>
                <a:cs typeface="Courier"/>
              </a:rPr>
              <a:t>parsing</a:t>
            </a:r>
            <a:r>
              <a:rPr lang="pt-BR" dirty="0">
                <a:latin typeface="Courier"/>
                <a:cs typeface="Courier"/>
              </a:rPr>
              <a:t> de uma </a:t>
            </a:r>
            <a:r>
              <a:rPr lang="pt-BR" b="1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para um </a:t>
            </a:r>
            <a:r>
              <a:rPr lang="pt-BR" b="1" dirty="0" smtClean="0">
                <a:latin typeface="Courier"/>
                <a:cs typeface="Courier"/>
              </a:rPr>
              <a:t>Date / </a:t>
            </a:r>
            <a:r>
              <a:rPr lang="pt-BR" b="1" dirty="0" err="1" smtClean="0">
                <a:latin typeface="Courier"/>
                <a:cs typeface="Courier"/>
              </a:rPr>
              <a:t>Number</a:t>
            </a:r>
            <a:r>
              <a:rPr lang="pt-BR" b="1" dirty="0" smtClean="0">
                <a:latin typeface="Courier"/>
                <a:cs typeface="Courier"/>
              </a:rPr>
              <a:t>.</a:t>
            </a:r>
            <a:endParaRPr lang="fi-FI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0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classe </a:t>
            </a:r>
            <a:r>
              <a:rPr lang="pt-BR" b="1" dirty="0" err="1">
                <a:latin typeface="Courier"/>
                <a:cs typeface="Courier"/>
              </a:rPr>
              <a:t>ResourceBundle</a:t>
            </a:r>
            <a:r>
              <a:rPr lang="pt-BR" dirty="0">
                <a:latin typeface="Courier"/>
                <a:cs typeface="Courier"/>
              </a:rPr>
              <a:t> é aquela que acessa seu arquivo de internacionalização. Supondo que temos dois arquivos de propriedades no </a:t>
            </a:r>
            <a:r>
              <a:rPr lang="pt-BR" dirty="0" err="1">
                <a:latin typeface="Courier"/>
                <a:cs typeface="Courier"/>
              </a:rPr>
              <a:t>classpath</a:t>
            </a:r>
            <a:r>
              <a:rPr lang="pt-BR" dirty="0">
                <a:latin typeface="Courier"/>
                <a:cs typeface="Courier"/>
              </a:rPr>
              <a:t>, um para as mensagens em português, outro para as em </a:t>
            </a:r>
            <a:r>
              <a:rPr lang="pt-BR" dirty="0" smtClean="0">
                <a:latin typeface="Courier"/>
                <a:cs typeface="Courier"/>
              </a:rPr>
              <a:t>inglês e </a:t>
            </a:r>
            <a:r>
              <a:rPr lang="pt-BR" dirty="0">
                <a:latin typeface="Courier"/>
                <a:cs typeface="Courier"/>
              </a:rPr>
              <a:t>um </a:t>
            </a:r>
            <a:r>
              <a:rPr lang="pt-BR" dirty="0" smtClean="0">
                <a:latin typeface="Courier"/>
                <a:cs typeface="Courier"/>
              </a:rPr>
              <a:t>padrão.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messages_pt_BR.properties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=Bem vindo no Brasil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messages_de_DE.properties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</a:t>
            </a:r>
            <a:r>
              <a:rPr lang="pt-BR" dirty="0" err="1">
                <a:latin typeface="Courier"/>
                <a:cs typeface="Courier"/>
              </a:rPr>
              <a:t>Hallo</a:t>
            </a:r>
            <a:r>
              <a:rPr lang="pt-BR" dirty="0">
                <a:latin typeface="Courier"/>
                <a:cs typeface="Courier"/>
              </a:rPr>
              <a:t> in </a:t>
            </a:r>
            <a:r>
              <a:rPr lang="pt-BR" dirty="0" err="1">
                <a:latin typeface="Courier"/>
                <a:cs typeface="Courier"/>
              </a:rPr>
              <a:t>Deutschland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</a:t>
            </a: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 in default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5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nomenclatura segue o padrão, </a:t>
            </a:r>
            <a:r>
              <a:rPr lang="pt-BR" dirty="0" err="1">
                <a:latin typeface="Courier"/>
                <a:cs typeface="Courier"/>
              </a:rPr>
              <a:t>messages</a:t>
            </a:r>
            <a:r>
              <a:rPr lang="pt-BR" dirty="0">
                <a:latin typeface="Courier"/>
                <a:cs typeface="Courier"/>
              </a:rPr>
              <a:t>_’</a:t>
            </a:r>
            <a:r>
              <a:rPr lang="pt-BR" dirty="0" err="1">
                <a:latin typeface="Courier"/>
                <a:cs typeface="Courier"/>
              </a:rPr>
              <a:t>iso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code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language</a:t>
            </a:r>
            <a:r>
              <a:rPr lang="pt-BR" dirty="0">
                <a:latin typeface="Courier"/>
                <a:cs typeface="Courier"/>
              </a:rPr>
              <a:t>’_'</a:t>
            </a:r>
            <a:r>
              <a:rPr lang="pt-BR" dirty="0" err="1">
                <a:latin typeface="Courier"/>
                <a:cs typeface="Courier"/>
              </a:rPr>
              <a:t>iso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code</a:t>
            </a:r>
            <a:r>
              <a:rPr lang="pt-BR" dirty="0">
                <a:latin typeface="Courier"/>
                <a:cs typeface="Courier"/>
              </a:rPr>
              <a:t>-country’. </a:t>
            </a:r>
            <a:r>
              <a:rPr lang="pt-BR" dirty="0" smtClean="0">
                <a:latin typeface="Courier"/>
                <a:cs typeface="Courier"/>
              </a:rPr>
              <a:t>Exatamente para </a:t>
            </a:r>
            <a:r>
              <a:rPr lang="pt-BR" dirty="0">
                <a:latin typeface="Courier"/>
                <a:cs typeface="Courier"/>
              </a:rPr>
              <a:t>carregar o arquivo “</a:t>
            </a:r>
            <a:r>
              <a:rPr lang="pt-BR" dirty="0" err="1">
                <a:latin typeface="Courier"/>
                <a:cs typeface="Courier"/>
              </a:rPr>
              <a:t>messages</a:t>
            </a:r>
            <a:r>
              <a:rPr lang="pt-BR" dirty="0">
                <a:latin typeface="Courier"/>
                <a:cs typeface="Courier"/>
              </a:rPr>
              <a:t>” baseada na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desejado por exemplo </a:t>
            </a:r>
            <a:r>
              <a:rPr lang="pt-BR" dirty="0" err="1" smtClean="0">
                <a:latin typeface="Courier"/>
                <a:cs typeface="Courier"/>
              </a:rPr>
              <a:t>pt</a:t>
            </a:r>
            <a:r>
              <a:rPr lang="pt-BR" dirty="0" smtClean="0">
                <a:latin typeface="Courier"/>
                <a:cs typeface="Courier"/>
              </a:rPr>
              <a:t>-BR.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Se desejarmos pegar </a:t>
            </a:r>
            <a:r>
              <a:rPr lang="pt-BR" dirty="0">
                <a:latin typeface="Courier"/>
                <a:cs typeface="Courier"/>
              </a:rPr>
              <a:t>o arquivo </a:t>
            </a:r>
            <a:r>
              <a:rPr lang="pt-BR" dirty="0" err="1" smtClean="0">
                <a:latin typeface="Courier"/>
                <a:cs typeface="Courier"/>
              </a:rPr>
              <a:t>messages_pt_BR.properties</a:t>
            </a:r>
            <a:endParaRPr lang="pt-BR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smtClean="0"/>
              <a:t>TesteResourceBundle.java</a:t>
            </a:r>
            <a:endParaRPr lang="pt-BR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7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MessageFormat</a:t>
            </a:r>
            <a:r>
              <a:rPr lang="pt-BR" dirty="0" smtClean="0">
                <a:latin typeface="Courier"/>
                <a:cs typeface="Courier"/>
              </a:rPr>
              <a:t> ajuda </a:t>
            </a:r>
            <a:r>
              <a:rPr lang="pt-BR" dirty="0">
                <a:latin typeface="Courier"/>
                <a:cs typeface="Courier"/>
              </a:rPr>
              <a:t>substituir parâmetros na mensagem.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msg</a:t>
            </a:r>
            <a:r>
              <a:rPr lang="pt-BR" dirty="0" smtClean="0">
                <a:latin typeface="Courier"/>
                <a:cs typeface="Courier"/>
              </a:rPr>
              <a:t> = </a:t>
            </a:r>
            <a:r>
              <a:rPr lang="pt-BR" dirty="0">
                <a:latin typeface="Courier"/>
                <a:cs typeface="Courier"/>
              </a:rPr>
              <a:t>"Isto </a:t>
            </a:r>
            <a:r>
              <a:rPr lang="pt-BR" dirty="0" smtClean="0">
                <a:latin typeface="Courier"/>
                <a:cs typeface="Courier"/>
              </a:rPr>
              <a:t>é um teste </a:t>
            </a:r>
            <a:r>
              <a:rPr lang="pt-BR" dirty="0">
                <a:latin typeface="Courier"/>
                <a:cs typeface="Courier"/>
              </a:rPr>
              <a:t>{0} e {1}.";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mensagem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 smtClean="0">
                <a:latin typeface="Courier"/>
                <a:cs typeface="Courier"/>
              </a:rPr>
              <a:t>MessageFormat.format</a:t>
            </a:r>
            <a:r>
              <a:rPr lang="pt-BR" dirty="0" smtClean="0">
                <a:latin typeface="Courier"/>
                <a:cs typeface="Courier"/>
              </a:rPr>
              <a:t>(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msg,"</a:t>
            </a:r>
            <a:r>
              <a:rPr lang="pt-BR" dirty="0">
                <a:latin typeface="Courier"/>
                <a:cs typeface="Courier"/>
              </a:rPr>
              <a:t>i18n</a:t>
            </a:r>
            <a:r>
              <a:rPr lang="pt-BR" dirty="0" smtClean="0">
                <a:latin typeface="Courier"/>
                <a:cs typeface="Courier"/>
              </a:rPr>
              <a:t>","</a:t>
            </a:r>
            <a:r>
              <a:rPr lang="pt-BR" dirty="0">
                <a:latin typeface="Courier"/>
                <a:cs typeface="Courier"/>
              </a:rPr>
              <a:t>formatação");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System.out.println</a:t>
            </a:r>
            <a:r>
              <a:rPr lang="pt-BR" dirty="0">
                <a:latin typeface="Courier"/>
                <a:cs typeface="Courier"/>
              </a:rPr>
              <a:t>(mensagem);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Internacionalização i18n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14 </a:t>
            </a:r>
            <a:r>
              <a:rPr lang="pt-BR" dirty="0" smtClean="0"/>
              <a:t>– </a:t>
            </a:r>
            <a:r>
              <a:rPr lang="pt-BR" dirty="0" smtClean="0"/>
              <a:t>30/05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Teste</a:t>
            </a:r>
            <a:r>
              <a:rPr lang="pt-BR" dirty="0" smtClean="0"/>
              <a:t>MessageFormat.java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2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represnetação em português dos meses e dias da semana é possivel graças à configuração da localidade (configuração regional) do sistema operacional, assumida pela JVM.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Objetos da classe java.util.Locale podem ser utilizados para configurar uma localidade especifica para o formatador de datas.</a:t>
            </a:r>
          </a:p>
        </p:txBody>
      </p:sp>
    </p:spTree>
    <p:extLst>
      <p:ext uri="{BB962C8B-B14F-4D97-AF65-F5344CB8AC3E}">
        <p14:creationId xmlns:p14="http://schemas.microsoft.com/office/powerpoint/2010/main" xmlns="" val="21076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TesteLocale.java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3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Esta classe influencia fortemente o trabalho de outras classes referente à formatação e internacionalização. Com ela será definida uma </a:t>
            </a:r>
            <a:r>
              <a:rPr lang="pt-BR" dirty="0" smtClean="0">
                <a:latin typeface="Courier"/>
                <a:cs typeface="Courier"/>
              </a:rPr>
              <a:t>região.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//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para o Brasil</a:t>
            </a:r>
            <a:endParaRPr lang="fi-FI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Locale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ptBr</a:t>
            </a:r>
            <a:r>
              <a:rPr lang="pt-BR" dirty="0">
                <a:latin typeface="Courier"/>
                <a:cs typeface="Courier"/>
              </a:rPr>
              <a:t> = new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("</a:t>
            </a:r>
            <a:r>
              <a:rPr lang="pt-BR" dirty="0" err="1">
                <a:latin typeface="Courier"/>
                <a:cs typeface="Courier"/>
              </a:rPr>
              <a:t>pt</a:t>
            </a:r>
            <a:r>
              <a:rPr lang="pt-BR" dirty="0">
                <a:latin typeface="Courier"/>
                <a:cs typeface="Courier"/>
              </a:rPr>
              <a:t>", "BR");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Definimos um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com o idioma português (</a:t>
            </a:r>
            <a:r>
              <a:rPr lang="pt-BR" dirty="0" err="1">
                <a:latin typeface="Courier"/>
                <a:cs typeface="Courier"/>
              </a:rPr>
              <a:t>iso-code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pt</a:t>
            </a:r>
            <a:r>
              <a:rPr lang="pt-BR" dirty="0">
                <a:latin typeface="Courier"/>
                <a:cs typeface="Courier"/>
              </a:rPr>
              <a:t>) e o país Brasil (</a:t>
            </a:r>
            <a:r>
              <a:rPr lang="pt-BR" dirty="0" err="1">
                <a:latin typeface="Courier"/>
                <a:cs typeface="Courier"/>
              </a:rPr>
              <a:t>iso-code</a:t>
            </a:r>
            <a:r>
              <a:rPr lang="pt-BR" dirty="0">
                <a:latin typeface="Courier"/>
                <a:cs typeface="Courier"/>
              </a:rPr>
              <a:t> BR). Vocês poderiam reclamar que está óbvio que o Brasil fala português, mas isso não aplica para todos os </a:t>
            </a:r>
            <a:r>
              <a:rPr lang="pt-BR" dirty="0" smtClean="0">
                <a:latin typeface="Courier"/>
                <a:cs typeface="Courier"/>
              </a:rPr>
              <a:t>países.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latin typeface="Courier"/>
                <a:cs typeface="Courier"/>
              </a:rPr>
              <a:t>Locale enCA = new Locale("en","CA");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latin typeface="Courier"/>
                <a:cs typeface="Courier"/>
              </a:rPr>
              <a:t>Locale frCA = new Locale("fr","CA");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Definimos o mesmo pais Canada mas com dois idiomas diferentes (uma região para francês outra para inglês</a:t>
            </a:r>
            <a:r>
              <a:rPr lang="pt-BR" dirty="0" smtClean="0">
                <a:latin typeface="Courier"/>
                <a:cs typeface="Courier"/>
              </a:rPr>
              <a:t>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Podemos obter o </a:t>
            </a:r>
            <a:r>
              <a:rPr lang="pt-BR" dirty="0" err="1" smtClean="0">
                <a:latin typeface="Courier"/>
                <a:cs typeface="Courier"/>
              </a:rPr>
              <a:t>Locale</a:t>
            </a:r>
            <a:r>
              <a:rPr lang="pt-BR" dirty="0" smtClean="0">
                <a:latin typeface="Courier"/>
                <a:cs typeface="Courier"/>
              </a:rPr>
              <a:t> partir da JVM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vmLocale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Locale.getDefault</a:t>
            </a:r>
            <a:r>
              <a:rPr lang="pt-BR" dirty="0">
                <a:latin typeface="Courier"/>
                <a:cs typeface="Courier"/>
              </a:rPr>
              <a:t>();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Locale</a:t>
            </a:r>
            <a:r>
              <a:rPr lang="pt-BR" dirty="0" smtClean="0"/>
              <a:t> e formatações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formatação das duas classes é baseada em um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. Elas servem para formatar Data ou Números/Moeda respectivamente. Para receber um instância das classes é preciso usar um dos métodos </a:t>
            </a:r>
            <a:r>
              <a:rPr lang="pt-BR" dirty="0" err="1">
                <a:latin typeface="Courier"/>
                <a:cs typeface="Courier"/>
              </a:rPr>
              <a:t>getInstance</a:t>
            </a:r>
            <a:r>
              <a:rPr lang="pt-BR" dirty="0">
                <a:latin typeface="Courier"/>
                <a:cs typeface="Courier"/>
              </a:rPr>
              <a:t>() </a:t>
            </a:r>
            <a:r>
              <a:rPr lang="pt-BR" dirty="0" smtClean="0">
                <a:latin typeface="Courier"/>
                <a:cs typeface="Courier"/>
              </a:rPr>
              <a:t>delas.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2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558</Words>
  <Application>Microsoft Office PowerPoint</Application>
  <PresentationFormat>Apresentação na tela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Internacionalização i18n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Locale e formatações</vt:lpstr>
      <vt:lpstr>Locale e formatações</vt:lpstr>
      <vt:lpstr>DateFormat e NumberFormat</vt:lpstr>
      <vt:lpstr>DateFormat e NumberFormat</vt:lpstr>
      <vt:lpstr>DateFormat e NumberFormat</vt:lpstr>
      <vt:lpstr>DateFormat e NumberFormat</vt:lpstr>
      <vt:lpstr>DateFormat e NumberFormat</vt:lpstr>
      <vt:lpstr>ResourceBundle</vt:lpstr>
      <vt:lpstr>ResourceBundle</vt:lpstr>
      <vt:lpstr>ResourceBundle</vt:lpstr>
      <vt:lpstr>MessageFormat</vt:lpstr>
      <vt:lpstr>MessageFormat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catia.silveira</cp:lastModifiedBy>
  <cp:revision>437</cp:revision>
  <dcterms:created xsi:type="dcterms:W3CDTF">2012-04-08T17:30:12Z</dcterms:created>
  <dcterms:modified xsi:type="dcterms:W3CDTF">2012-05-30T14:51:32Z</dcterms:modified>
</cp:coreProperties>
</file>