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0"/>
  </p:handoutMasterIdLst>
  <p:sldIdLst>
    <p:sldId id="315" r:id="rId2"/>
    <p:sldId id="316" r:id="rId3"/>
    <p:sldId id="330" r:id="rId4"/>
    <p:sldId id="389" r:id="rId5"/>
    <p:sldId id="426" r:id="rId6"/>
    <p:sldId id="390" r:id="rId7"/>
    <p:sldId id="391" r:id="rId8"/>
    <p:sldId id="429" r:id="rId9"/>
    <p:sldId id="430" r:id="rId10"/>
    <p:sldId id="431" r:id="rId11"/>
    <p:sldId id="392" r:id="rId12"/>
    <p:sldId id="432" r:id="rId13"/>
    <p:sldId id="433" r:id="rId14"/>
    <p:sldId id="434" r:id="rId15"/>
    <p:sldId id="425" r:id="rId16"/>
    <p:sldId id="435" r:id="rId17"/>
    <p:sldId id="394" r:id="rId18"/>
    <p:sldId id="395" r:id="rId19"/>
    <p:sldId id="436" r:id="rId20"/>
    <p:sldId id="437" r:id="rId21"/>
    <p:sldId id="438" r:id="rId22"/>
    <p:sldId id="439" r:id="rId23"/>
    <p:sldId id="396" r:id="rId24"/>
    <p:sldId id="440" r:id="rId25"/>
    <p:sldId id="443" r:id="rId26"/>
    <p:sldId id="441" r:id="rId27"/>
    <p:sldId id="442" r:id="rId28"/>
    <p:sldId id="444" r:id="rId29"/>
    <p:sldId id="446" r:id="rId30"/>
    <p:sldId id="445" r:id="rId31"/>
    <p:sldId id="448" r:id="rId32"/>
    <p:sldId id="456" r:id="rId33"/>
    <p:sldId id="449" r:id="rId34"/>
    <p:sldId id="450" r:id="rId35"/>
    <p:sldId id="451" r:id="rId36"/>
    <p:sldId id="452" r:id="rId37"/>
    <p:sldId id="454" r:id="rId38"/>
    <p:sldId id="455" r:id="rId39"/>
    <p:sldId id="457" r:id="rId40"/>
    <p:sldId id="458" r:id="rId41"/>
    <p:sldId id="459" r:id="rId42"/>
    <p:sldId id="460" r:id="rId43"/>
    <p:sldId id="461" r:id="rId44"/>
    <p:sldId id="462" r:id="rId45"/>
    <p:sldId id="463" r:id="rId46"/>
    <p:sldId id="464" r:id="rId47"/>
    <p:sldId id="465" r:id="rId48"/>
    <p:sldId id="466" r:id="rId49"/>
    <p:sldId id="467" r:id="rId50"/>
    <p:sldId id="468" r:id="rId51"/>
    <p:sldId id="469" r:id="rId52"/>
    <p:sldId id="470" r:id="rId53"/>
    <p:sldId id="471" r:id="rId54"/>
    <p:sldId id="473" r:id="rId55"/>
    <p:sldId id="472" r:id="rId56"/>
    <p:sldId id="474" r:id="rId57"/>
    <p:sldId id="475" r:id="rId58"/>
    <p:sldId id="476" r:id="rId59"/>
    <p:sldId id="477" r:id="rId60"/>
    <p:sldId id="478" r:id="rId61"/>
    <p:sldId id="479" r:id="rId62"/>
    <p:sldId id="480" r:id="rId63"/>
    <p:sldId id="481" r:id="rId64"/>
    <p:sldId id="482" r:id="rId65"/>
    <p:sldId id="483" r:id="rId66"/>
    <p:sldId id="484" r:id="rId67"/>
    <p:sldId id="485" r:id="rId68"/>
    <p:sldId id="486" r:id="rId6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729" autoAdjust="0"/>
  </p:normalViewPr>
  <p:slideViewPr>
    <p:cSldViewPr snapToGrid="0" snapToObjects="1">
      <p:cViewPr varScale="1">
        <p:scale>
          <a:sx n="71" d="100"/>
          <a:sy n="71" d="100"/>
        </p:scale>
        <p:origin x="-4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-1866" y="-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F58308-7141-4152-8EFD-DA91D7F67182}" type="datetimeFigureOut">
              <a:rPr lang="pt-BR" smtClean="0"/>
              <a:pPr/>
              <a:t>01/06/2012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A3DB72-C60E-4AAE-97B7-20B0B5C18F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256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89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8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43848" t="36829" r="38017" b="43320"/>
          <a:stretch>
            <a:fillRect/>
          </a:stretch>
        </p:blipFill>
        <p:spPr bwMode="auto">
          <a:xfrm>
            <a:off x="7308850" y="6237288"/>
            <a:ext cx="172720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9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0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EFE29-9768-0146-B5CA-0EB899DD5228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6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Catia</a:t>
            </a:r>
            <a:r>
              <a:rPr lang="en-US" dirty="0" smtClean="0"/>
              <a:t> </a:t>
            </a:r>
            <a:r>
              <a:rPr lang="en-US" dirty="0" err="1" smtClean="0"/>
              <a:t>Silveira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8C0AF-8BB9-F842-9521-C709F8702C6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0" y="0"/>
            <a:ext cx="9315450" cy="6848475"/>
            <a:chOff x="0" y="0"/>
            <a:chExt cx="5868" cy="4314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0" y="0"/>
              <a:ext cx="5868" cy="4314"/>
              <a:chOff x="0" y="0"/>
              <a:chExt cx="5868" cy="4314"/>
            </a:xfrm>
          </p:grpSpPr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2"/>
              <a:srcRect t="18140"/>
              <a:stretch>
                <a:fillRect/>
              </a:stretch>
            </p:blipFill>
            <p:spPr bwMode="auto">
              <a:xfrm>
                <a:off x="0" y="715"/>
                <a:ext cx="5868" cy="359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2"/>
              <a:srcRect t="66171" b="10149"/>
              <a:stretch>
                <a:fillRect/>
              </a:stretch>
            </p:blipFill>
            <p:spPr bwMode="auto">
              <a:xfrm>
                <a:off x="0" y="0"/>
                <a:ext cx="5868" cy="10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</p:grp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/>
            <a:srcRect l="14020" t="24673" r="13416" b="25076"/>
            <a:stretch>
              <a:fillRect/>
            </a:stretch>
          </p:blipFill>
          <p:spPr bwMode="auto">
            <a:xfrm>
              <a:off x="249" y="1616"/>
              <a:ext cx="5392" cy="9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454" y="274638"/>
            <a:ext cx="8416346" cy="114300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Framework 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Classes abstratas: </a:t>
            </a:r>
            <a:r>
              <a:rPr lang="pt-BR" dirty="0" smtClean="0"/>
              <a:t>implementações parciais das interfaces para facilitar implementações customizadas. Exemplos: </a:t>
            </a:r>
            <a:r>
              <a:rPr lang="pt-BR" b="1" dirty="0" err="1" smtClean="0"/>
              <a:t>AbastractCollection</a:t>
            </a:r>
            <a:r>
              <a:rPr lang="pt-BR" dirty="0" smtClean="0"/>
              <a:t>,</a:t>
            </a:r>
            <a:r>
              <a:rPr lang="pt-BR" b="1" dirty="0" smtClean="0"/>
              <a:t> </a:t>
            </a:r>
            <a:r>
              <a:rPr lang="pt-BR" b="1" dirty="0" err="1" smtClean="0"/>
              <a:t>AbstractSet</a:t>
            </a:r>
            <a:r>
              <a:rPr lang="pt-BR" dirty="0" smtClean="0"/>
              <a:t>,</a:t>
            </a:r>
            <a:r>
              <a:rPr lang="pt-BR" b="1" dirty="0" smtClean="0"/>
              <a:t> </a:t>
            </a:r>
            <a:r>
              <a:rPr lang="pt-BR" b="1" dirty="0" err="1" smtClean="0"/>
              <a:t>AbstractList</a:t>
            </a:r>
            <a:r>
              <a:rPr lang="pt-BR" dirty="0" smtClean="0"/>
              <a:t>,</a:t>
            </a:r>
            <a:r>
              <a:rPr lang="pt-BR" b="1" dirty="0" smtClean="0"/>
              <a:t> </a:t>
            </a:r>
            <a:r>
              <a:rPr lang="pt-BR" b="1" dirty="0" err="1" smtClean="0"/>
              <a:t>AbstractMap</a:t>
            </a:r>
            <a:r>
              <a:rPr lang="pt-BR" dirty="0" smtClean="0"/>
              <a:t>, outras.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Utilitário para </a:t>
            </a:r>
            <a:r>
              <a:rPr lang="pt-BR" b="1" dirty="0" err="1" smtClean="0"/>
              <a:t>arrays</a:t>
            </a:r>
            <a:r>
              <a:rPr lang="pt-BR" b="1" dirty="0" smtClean="0"/>
              <a:t>: </a:t>
            </a:r>
            <a:r>
              <a:rPr lang="pt-BR" dirty="0" smtClean="0"/>
              <a:t>Métodos para manipulação de </a:t>
            </a:r>
            <a:r>
              <a:rPr lang="pt-BR" dirty="0" err="1" smtClean="0"/>
              <a:t>arrays</a:t>
            </a:r>
            <a:r>
              <a:rPr lang="pt-BR" dirty="0" smtClean="0"/>
              <a:t> de primitivos e objetos. Exemplo: </a:t>
            </a:r>
            <a:r>
              <a:rPr lang="pt-BR" b="1" dirty="0" err="1" smtClean="0"/>
              <a:t>java.util.Arrays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21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Collection</a:t>
            </a:r>
            <a:r>
              <a:rPr lang="pt-BR" dirty="0" smtClean="0"/>
              <a:t> é a especificação que representam um grupo de objetos, chamados de elementos.</a:t>
            </a:r>
          </a:p>
        </p:txBody>
      </p:sp>
    </p:spTree>
    <p:extLst>
      <p:ext uri="{BB962C8B-B14F-4D97-AF65-F5344CB8AC3E}">
        <p14:creationId xmlns:p14="http://schemas.microsoft.com/office/powerpoint/2010/main" val="344573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Existem diferentes implementações e sub-interfaces da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Collection</a:t>
            </a:r>
            <a:r>
              <a:rPr lang="pt-BR" dirty="0" smtClean="0"/>
              <a:t> que oferecem vantagens e desvantagens, dependendo da situação, podemos encontrar coleções com as seguintes características: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dirty="0" smtClean="0"/>
              <a:t>Algumas permite elementos duplicados outras não;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dirty="0" smtClean="0"/>
              <a:t>Algumas são ordenadas outras  não;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dirty="0" smtClean="0"/>
              <a:t>Algumas permitem a inserção do elemento </a:t>
            </a:r>
            <a:r>
              <a:rPr lang="pt-BR" b="1" dirty="0" err="1" smtClean="0"/>
              <a:t>null</a:t>
            </a:r>
            <a:r>
              <a:rPr lang="pt-BR" dirty="0" smtClean="0"/>
              <a:t>, outras não. </a:t>
            </a:r>
          </a:p>
        </p:txBody>
      </p:sp>
    </p:spTree>
    <p:extLst>
      <p:ext uri="{BB962C8B-B14F-4D97-AF65-F5344CB8AC3E}">
        <p14:creationId xmlns:p14="http://schemas.microsoft.com/office/powerpoint/2010/main" val="161160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Está </a:t>
            </a:r>
            <a:r>
              <a:rPr lang="pt-BR" b="1" dirty="0" smtClean="0"/>
              <a:t>interface</a:t>
            </a:r>
            <a:r>
              <a:rPr lang="pt-BR" dirty="0" smtClean="0"/>
              <a:t> é utilizada apenas como “objeto para o polimorfismo” para que um método passa receber uma </a:t>
            </a:r>
            <a:r>
              <a:rPr lang="pt-BR" b="1" dirty="0" err="1" smtClean="0"/>
              <a:t>Collection</a:t>
            </a:r>
            <a:r>
              <a:rPr lang="pt-BR" dirty="0" smtClean="0"/>
              <a:t> genérica, ou seja, qualquer classe que a implemente diretamente ou uma de suas sub-interfaces como por exemplo (</a:t>
            </a:r>
            <a:r>
              <a:rPr lang="pt-BR" b="1" dirty="0" err="1" smtClean="0"/>
              <a:t>List</a:t>
            </a:r>
            <a:r>
              <a:rPr lang="pt-BR" dirty="0" smtClean="0"/>
              <a:t> e </a:t>
            </a:r>
            <a:r>
              <a:rPr lang="pt-BR" b="1" dirty="0" smtClean="0"/>
              <a:t>Set</a:t>
            </a:r>
            <a:r>
              <a:rPr lang="pt-BR" dirty="0" smtClean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63678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ava.util.Collection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z="2800" dirty="0" smtClean="0"/>
              <a:t>Está </a:t>
            </a:r>
            <a:r>
              <a:rPr lang="pt-BR" sz="2800" b="1" dirty="0" smtClean="0"/>
              <a:t>interface</a:t>
            </a:r>
            <a:r>
              <a:rPr lang="pt-BR" sz="2800" dirty="0" smtClean="0"/>
              <a:t> é utilizada apenas como “objeto para o polimorfismo” para que um método passa receber uma </a:t>
            </a:r>
            <a:r>
              <a:rPr lang="pt-BR" sz="2800" b="1" dirty="0" err="1" smtClean="0"/>
              <a:t>Collection</a:t>
            </a:r>
            <a:r>
              <a:rPr lang="pt-BR" sz="2800" dirty="0" smtClean="0"/>
              <a:t> genérica, ou seja, qualquer classe que a implemente diretamente ou uma de suas sub-interfaces como por exemplo (</a:t>
            </a:r>
            <a:r>
              <a:rPr lang="pt-BR" sz="2800" b="1" dirty="0" err="1" smtClean="0"/>
              <a:t>List</a:t>
            </a:r>
            <a:r>
              <a:rPr lang="pt-BR" sz="2800" dirty="0" smtClean="0"/>
              <a:t> e </a:t>
            </a:r>
            <a:r>
              <a:rPr lang="pt-BR" sz="2800" b="1" dirty="0" smtClean="0"/>
              <a:t>Set</a:t>
            </a:r>
            <a:r>
              <a:rPr lang="pt-BR" sz="2800" dirty="0" smtClean="0"/>
              <a:t>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74897" y="4044839"/>
            <a:ext cx="2069563" cy="72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44460" y="5397151"/>
            <a:ext cx="2069563" cy="72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34682" y="5397151"/>
            <a:ext cx="2069563" cy="72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74897" y="4773852"/>
            <a:ext cx="388044" cy="62329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068078" y="4773851"/>
            <a:ext cx="423320" cy="62330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7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A</a:t>
            </a:r>
            <a:r>
              <a:rPr lang="pt-BR" dirty="0" smtClean="0"/>
              <a:t>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List</a:t>
            </a:r>
            <a:r>
              <a:rPr lang="pt-BR" dirty="0" smtClean="0"/>
              <a:t> define uma coleção ordenada, também conhecida com sequência. Quando utilizamos objetos que implementam esta </a:t>
            </a:r>
            <a:r>
              <a:rPr lang="pt-BR" b="1" dirty="0" smtClean="0"/>
              <a:t>interface</a:t>
            </a:r>
            <a:r>
              <a:rPr lang="pt-BR" dirty="0" smtClean="0"/>
              <a:t>, obtemos o controle sobre a posição em que os elementos são inseridos, sendo possível acessá-los por meio de um índice inteiro (posição na lista).</a:t>
            </a:r>
          </a:p>
        </p:txBody>
      </p:sp>
    </p:spTree>
    <p:extLst>
      <p:ext uri="{BB962C8B-B14F-4D97-AF65-F5344CB8AC3E}">
        <p14:creationId xmlns:p14="http://schemas.microsoft.com/office/powerpoint/2010/main" val="209956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ava.util.List</a:t>
            </a: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74155"/>
              </p:ext>
            </p:extLst>
          </p:nvPr>
        </p:nvGraphicFramePr>
        <p:xfrm>
          <a:off x="1524000" y="1879089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Í</a:t>
                      </a:r>
                      <a:r>
                        <a:rPr lang="en-US" dirty="0" err="1" smtClean="0"/>
                        <a:t>ndice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Cliente1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Cliente2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Cliente3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Clienten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41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dirty="0" err="1" smtClean="0"/>
              <a:t>ava.util.List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Normalmente as classes que implementam está </a:t>
            </a:r>
            <a:r>
              <a:rPr lang="pt-BR" b="1" dirty="0" smtClean="0"/>
              <a:t>interface</a:t>
            </a:r>
            <a:r>
              <a:rPr lang="pt-BR" dirty="0" smtClean="0"/>
              <a:t> permitem elementos duplicados e elementos </a:t>
            </a:r>
            <a:r>
              <a:rPr lang="pt-BR" b="1" dirty="0" err="1" smtClean="0"/>
              <a:t>null</a:t>
            </a:r>
            <a:r>
              <a:rPr lang="pt-BR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5805" y="3162970"/>
            <a:ext cx="2069563" cy="72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8157" y="5561767"/>
            <a:ext cx="2069563" cy="72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15805" y="4280117"/>
            <a:ext cx="2069563" cy="72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0"/>
            <a:endCxn id="4" idx="2"/>
          </p:cNvCxnSpPr>
          <p:nvPr/>
        </p:nvCxnSpPr>
        <p:spPr>
          <a:xfrm flipV="1">
            <a:off x="4750587" y="3891982"/>
            <a:ext cx="0" cy="38813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185666" y="5009129"/>
            <a:ext cx="599702" cy="5526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97524" y="5526149"/>
            <a:ext cx="2069563" cy="729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ArrayList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15805" y="5021001"/>
            <a:ext cx="470357" cy="5526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11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dirty="0" err="1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fr-FR" dirty="0" err="1" smtClean="0"/>
              <a:t>É</a:t>
            </a:r>
            <a:r>
              <a:rPr lang="pt-BR" dirty="0" smtClean="0"/>
              <a:t> uma implementação da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List</a:t>
            </a:r>
            <a:r>
              <a:rPr lang="pt-BR" dirty="0" smtClean="0"/>
              <a:t>, onde o tamanho do </a:t>
            </a:r>
            <a:r>
              <a:rPr lang="pt-BR" b="1" dirty="0" err="1" smtClean="0"/>
              <a:t>array</a:t>
            </a:r>
            <a:r>
              <a:rPr lang="pt-BR" dirty="0" smtClean="0"/>
              <a:t> pode ser alterado em tempo de execução. Quando utilizamos </a:t>
            </a:r>
            <a:r>
              <a:rPr lang="pt-BR" b="1" dirty="0" err="1" smtClean="0"/>
              <a:t>ArrayList</a:t>
            </a:r>
            <a:r>
              <a:rPr lang="pt-BR" dirty="0" smtClean="0"/>
              <a:t> é permitido a inserção de todo tipo de elementos, inclusive </a:t>
            </a:r>
            <a:r>
              <a:rPr lang="pt-BR" b="1" dirty="0" err="1" smtClean="0"/>
              <a:t>null</a:t>
            </a:r>
            <a:r>
              <a:rPr lang="pt-BR" dirty="0" smtClean="0"/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Está classe não é </a:t>
            </a:r>
            <a:r>
              <a:rPr lang="pt-BR" b="1" dirty="0" err="1" smtClean="0"/>
              <a:t>synchronized</a:t>
            </a:r>
            <a:r>
              <a:rPr lang="pt-BR" dirty="0" smtClean="0"/>
              <a:t>, portanto não é segura para acesso de dados de maneira simultânea, sendo esta a principal diferença da classe </a:t>
            </a:r>
            <a:r>
              <a:rPr lang="pt-BR" b="1" dirty="0" err="1" smtClean="0"/>
              <a:t>java.util.Vector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471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dirty="0" err="1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Construtores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x-none" b="1" dirty="0" smtClean="0"/>
              <a:t>ArrayList&lt;E&gt;(): </a:t>
            </a:r>
            <a:r>
              <a:rPr lang="x-none" dirty="0" smtClean="0"/>
              <a:t>Constrói um </a:t>
            </a:r>
            <a:r>
              <a:rPr lang="x-none" b="1" dirty="0" smtClean="0"/>
              <a:t>ArrayList</a:t>
            </a:r>
            <a:r>
              <a:rPr lang="x-none" dirty="0" smtClean="0"/>
              <a:t> vazio, com capacidade inicial de 10 posições;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x-none" b="1" dirty="0" smtClean="0"/>
              <a:t>ArrayList&lt;E&gt;(Collection&lt;E&gt; c) : </a:t>
            </a:r>
            <a:r>
              <a:rPr lang="x-none" dirty="0" smtClean="0"/>
              <a:t>Constrói um </a:t>
            </a:r>
            <a:r>
              <a:rPr lang="x-none" b="1" dirty="0" smtClean="0"/>
              <a:t>ArrayList</a:t>
            </a:r>
            <a:r>
              <a:rPr lang="x-none" dirty="0" smtClean="0"/>
              <a:t> contendo os objetos da </a:t>
            </a:r>
            <a:r>
              <a:rPr lang="x-none" b="1" dirty="0" smtClean="0"/>
              <a:t>Collection</a:t>
            </a:r>
            <a:r>
              <a:rPr lang="x-none" dirty="0" smtClean="0"/>
              <a:t> c;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x-none" b="1" dirty="0" smtClean="0"/>
              <a:t>ArrayList&lt;E&gt;(int i): </a:t>
            </a:r>
            <a:r>
              <a:rPr lang="x-none" dirty="0" smtClean="0"/>
              <a:t>Constrói um </a:t>
            </a:r>
            <a:r>
              <a:rPr lang="x-none" b="1" dirty="0" smtClean="0"/>
              <a:t>ArrayList</a:t>
            </a:r>
            <a:r>
              <a:rPr lang="x-none" dirty="0" smtClean="0"/>
              <a:t> vazio com a capacidade inicial igual a i;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61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Coleções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Aula 11 – 25/05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dirty="0" err="1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Vimos anteriormente o uso de </a:t>
            </a:r>
            <a:r>
              <a:rPr lang="pt-BR" b="1" dirty="0" smtClean="0"/>
              <a:t>E</a:t>
            </a:r>
            <a:r>
              <a:rPr lang="pt-BR" dirty="0" smtClean="0"/>
              <a:t> nos construtores de </a:t>
            </a:r>
            <a:r>
              <a:rPr lang="pt-BR" b="1" dirty="0" err="1" smtClean="0"/>
              <a:t>ArrayList</a:t>
            </a:r>
            <a:r>
              <a:rPr lang="pt-BR" b="1" dirty="0" smtClean="0"/>
              <a:t>&lt;E&gt; </a:t>
            </a:r>
            <a:r>
              <a:rPr lang="pt-BR" dirty="0" smtClean="0"/>
              <a:t>o que significa que podemos colocar um tipo especifico de elementos. Por exemplo se desejássemos uma </a:t>
            </a:r>
            <a:r>
              <a:rPr lang="pt-BR" b="1" dirty="0" err="1" smtClean="0"/>
              <a:t>List</a:t>
            </a:r>
            <a:r>
              <a:rPr lang="pt-BR" dirty="0" smtClean="0"/>
              <a:t> de inteiros, substituiremos o </a:t>
            </a:r>
            <a:r>
              <a:rPr lang="pt-BR" b="1" dirty="0" smtClean="0"/>
              <a:t>E</a:t>
            </a:r>
            <a:r>
              <a:rPr lang="pt-BR" dirty="0" smtClean="0"/>
              <a:t> por </a:t>
            </a:r>
            <a:r>
              <a:rPr lang="pt-BR" b="1" dirty="0" err="1" smtClean="0"/>
              <a:t>Integer</a:t>
            </a:r>
            <a:r>
              <a:rPr lang="pt-BR" dirty="0"/>
              <a:t> </a:t>
            </a:r>
            <a:r>
              <a:rPr lang="pt-BR" dirty="0" smtClean="0"/>
              <a:t>e nossa lista só aceitaria inteiros.</a:t>
            </a:r>
            <a:endParaRPr lang="pt-BR" b="1" dirty="0" smtClean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 smtClean="0"/>
              <a:t>List</a:t>
            </a:r>
            <a:r>
              <a:rPr lang="pt-BR" dirty="0" smtClean="0"/>
              <a:t>&lt;</a:t>
            </a:r>
            <a:r>
              <a:rPr lang="pt-BR" dirty="0" err="1" smtClean="0"/>
              <a:t>Integer</a:t>
            </a:r>
            <a:r>
              <a:rPr lang="pt-BR" dirty="0" smtClean="0"/>
              <a:t>&gt; </a:t>
            </a:r>
            <a:r>
              <a:rPr lang="pt-BR" dirty="0" err="1" smtClean="0"/>
              <a:t>ints</a:t>
            </a:r>
            <a:r>
              <a:rPr lang="pt-BR" dirty="0" smtClean="0"/>
              <a:t>= new </a:t>
            </a:r>
            <a:r>
              <a:rPr lang="pt-BR" dirty="0" err="1" smtClean="0"/>
              <a:t>ArrayList</a:t>
            </a:r>
            <a:r>
              <a:rPr lang="pt-BR" dirty="0" smtClean="0"/>
              <a:t>&lt;</a:t>
            </a:r>
            <a:r>
              <a:rPr lang="pt-BR" dirty="0" err="1" smtClean="0"/>
              <a:t>Integer</a:t>
            </a:r>
            <a:r>
              <a:rPr lang="pt-BR" dirty="0" smtClean="0"/>
              <a:t>&gt;();   </a:t>
            </a:r>
          </a:p>
        </p:txBody>
      </p:sp>
    </p:spTree>
    <p:extLst>
      <p:ext uri="{BB962C8B-B14F-4D97-AF65-F5344CB8AC3E}">
        <p14:creationId xmlns:p14="http://schemas.microsoft.com/office/powerpoint/2010/main" val="145121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dirty="0" err="1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Mais sobre esse </a:t>
            </a:r>
            <a:r>
              <a:rPr lang="pt-BR" b="1" dirty="0" smtClean="0"/>
              <a:t>E </a:t>
            </a:r>
            <a:r>
              <a:rPr lang="pt-BR" dirty="0" smtClean="0"/>
              <a:t>se criássemos uma classe nossa que representasse </a:t>
            </a:r>
            <a:r>
              <a:rPr lang="pt-BR" b="1" dirty="0" smtClean="0"/>
              <a:t>Pessoa</a:t>
            </a:r>
            <a:r>
              <a:rPr lang="pt-BR" dirty="0" smtClean="0"/>
              <a:t> e tivéssemos outras duas que estendesse </a:t>
            </a:r>
            <a:r>
              <a:rPr lang="pt-BR" b="1" dirty="0" smtClean="0"/>
              <a:t>Pessoa</a:t>
            </a:r>
            <a:r>
              <a:rPr lang="pt-BR" dirty="0" smtClean="0"/>
              <a:t>, </a:t>
            </a:r>
            <a:r>
              <a:rPr lang="pt-BR" b="1" dirty="0" err="1" smtClean="0"/>
              <a:t>Funcionario</a:t>
            </a:r>
            <a:r>
              <a:rPr lang="pt-BR" dirty="0" smtClean="0"/>
              <a:t> e </a:t>
            </a:r>
            <a:r>
              <a:rPr lang="pt-BR" b="1" dirty="0" smtClean="0"/>
              <a:t>Cliente</a:t>
            </a:r>
            <a:r>
              <a:rPr lang="pt-BR" dirty="0" smtClean="0"/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err="1" smtClean="0"/>
              <a:t>List</a:t>
            </a:r>
            <a:r>
              <a:rPr lang="pt-BR" b="1" dirty="0" smtClean="0"/>
              <a:t>&lt;Pessoa&gt; </a:t>
            </a:r>
            <a:r>
              <a:rPr lang="pt-BR" dirty="0" smtClean="0"/>
              <a:t>pessoas;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/>
              <a:t>p</a:t>
            </a:r>
            <a:r>
              <a:rPr lang="pt-BR" dirty="0" err="1" smtClean="0"/>
              <a:t>essoas</a:t>
            </a:r>
            <a:r>
              <a:rPr lang="pt-BR" dirty="0" smtClean="0"/>
              <a:t>  = new </a:t>
            </a:r>
            <a:r>
              <a:rPr lang="pt-BR" b="1" dirty="0" err="1" smtClean="0"/>
              <a:t>ArrayList</a:t>
            </a:r>
            <a:r>
              <a:rPr lang="pt-BR" b="1" dirty="0" smtClean="0"/>
              <a:t>&lt;Pessoa&gt;()</a:t>
            </a:r>
            <a:r>
              <a:rPr lang="pt-BR" dirty="0" smtClean="0"/>
              <a:t>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 lista de pessoas poderia conter tanto objetos do tipo de </a:t>
            </a:r>
            <a:r>
              <a:rPr lang="pt-BR" b="1" dirty="0" smtClean="0"/>
              <a:t>Pessoa</a:t>
            </a:r>
            <a:r>
              <a:rPr lang="pt-BR" dirty="0" smtClean="0"/>
              <a:t>, </a:t>
            </a:r>
            <a:r>
              <a:rPr lang="pt-BR" b="1" dirty="0" smtClean="0"/>
              <a:t>Cliente</a:t>
            </a:r>
            <a:r>
              <a:rPr lang="pt-BR" dirty="0" smtClean="0"/>
              <a:t> e </a:t>
            </a:r>
            <a:r>
              <a:rPr lang="pt-BR" b="1" dirty="0" err="1" smtClean="0"/>
              <a:t>Funcionario</a:t>
            </a:r>
            <a:r>
              <a:rPr lang="pt-BR" dirty="0" smtClean="0"/>
              <a:t>, ou seja aceita qualquer forma de polimorfismo de </a:t>
            </a:r>
            <a:r>
              <a:rPr lang="pt-BR" b="1" dirty="0" smtClean="0"/>
              <a:t>Pessoa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4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dirty="0" err="1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Se simplesmente não colocarmos nada para o local de </a:t>
            </a:r>
            <a:r>
              <a:rPr lang="x-none" b="1" dirty="0" smtClean="0"/>
              <a:t>E</a:t>
            </a:r>
            <a:r>
              <a:rPr lang="x-none" dirty="0" smtClean="0"/>
              <a:t> ele será substituido por </a:t>
            </a:r>
            <a:r>
              <a:rPr lang="x-none" b="1" dirty="0" smtClean="0"/>
              <a:t>Object</a:t>
            </a:r>
            <a:r>
              <a:rPr lang="x-none" dirty="0" smtClean="0"/>
              <a:t> podendo aceitar qualquer coisa.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73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b="1" dirty="0" err="1" smtClean="0"/>
              <a:t>Adicinar</a:t>
            </a:r>
            <a:r>
              <a:rPr lang="en-US" b="1" dirty="0" smtClean="0"/>
              <a:t> </a:t>
            </a:r>
            <a:r>
              <a:rPr lang="en-US" b="1" dirty="0" err="1" smtClean="0"/>
              <a:t>elementos</a:t>
            </a:r>
            <a:r>
              <a:rPr lang="en-US" b="1" dirty="0" smtClean="0"/>
              <a:t> </a:t>
            </a:r>
            <a:r>
              <a:rPr lang="en-US" b="1" dirty="0" err="1" smtClean="0"/>
              <a:t>ao</a:t>
            </a:r>
            <a:r>
              <a:rPr lang="en-US" b="1" dirty="0" smtClean="0"/>
              <a:t> </a:t>
            </a:r>
            <a:r>
              <a:rPr lang="en-US" b="1" dirty="0" err="1" smtClean="0"/>
              <a:t>ArrayList</a:t>
            </a:r>
            <a:r>
              <a:rPr lang="en-US" b="1" dirty="0" smtClean="0"/>
              <a:t>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en-US" b="1" dirty="0" smtClean="0"/>
              <a:t>v</a:t>
            </a:r>
            <a:r>
              <a:rPr lang="pt-BR" b="1" dirty="0" err="1" smtClean="0"/>
              <a:t>oid</a:t>
            </a:r>
            <a:r>
              <a:rPr lang="pt-BR" b="1" dirty="0" smtClean="0"/>
              <a:t> </a:t>
            </a:r>
            <a:r>
              <a:rPr lang="pt-BR" b="1" dirty="0" err="1" smtClean="0"/>
              <a:t>add</a:t>
            </a:r>
            <a:r>
              <a:rPr lang="pt-BR" b="1" dirty="0" smtClean="0"/>
              <a:t>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 err="1" smtClean="0"/>
              <a:t>i</a:t>
            </a:r>
            <a:r>
              <a:rPr lang="pt-BR" b="1" dirty="0" smtClean="0"/>
              <a:t>, E e): </a:t>
            </a:r>
            <a:r>
              <a:rPr lang="pt-BR" dirty="0" smtClean="0"/>
              <a:t>o elemento “e”, na posição </a:t>
            </a:r>
            <a:r>
              <a:rPr lang="pt-BR" dirty="0" err="1" smtClean="0"/>
              <a:t>i</a:t>
            </a:r>
            <a:r>
              <a:rPr lang="pt-BR" dirty="0" smtClean="0"/>
              <a:t>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en-US" b="1" dirty="0"/>
              <a:t>b</a:t>
            </a:r>
            <a:r>
              <a:rPr lang="pt-BR" b="1" dirty="0" err="1" smtClean="0"/>
              <a:t>oolean</a:t>
            </a:r>
            <a:r>
              <a:rPr lang="pt-BR" b="1" dirty="0" smtClean="0"/>
              <a:t>  </a:t>
            </a:r>
            <a:r>
              <a:rPr lang="pt-BR" b="1" dirty="0" err="1" smtClean="0"/>
              <a:t>add</a:t>
            </a:r>
            <a:r>
              <a:rPr lang="pt-BR" b="1" dirty="0" smtClean="0"/>
              <a:t>(E e): </a:t>
            </a:r>
            <a:r>
              <a:rPr lang="pt-BR" dirty="0" smtClean="0"/>
              <a:t>adiciona o elemento “e” na última posição do </a:t>
            </a:r>
            <a:r>
              <a:rPr lang="pt-BR" b="1" dirty="0" err="1" smtClean="0"/>
              <a:t>ArrayList</a:t>
            </a:r>
            <a:r>
              <a:rPr lang="pt-BR" dirty="0" smtClean="0"/>
              <a:t>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b="1" dirty="0" smtClean="0"/>
              <a:t>E set(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 err="1" smtClean="0"/>
              <a:t>i</a:t>
            </a:r>
            <a:r>
              <a:rPr lang="pt-BR" b="1" dirty="0" smtClean="0"/>
              <a:t> , E e): </a:t>
            </a:r>
            <a:r>
              <a:rPr lang="pt-BR" dirty="0" smtClean="0"/>
              <a:t>substitui um objeto na posição i.</a:t>
            </a:r>
          </a:p>
        </p:txBody>
      </p:sp>
    </p:spTree>
    <p:extLst>
      <p:ext uri="{BB962C8B-B14F-4D97-AF65-F5344CB8AC3E}">
        <p14:creationId xmlns:p14="http://schemas.microsoft.com/office/powerpoint/2010/main" val="2947856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26685" cy="1143000"/>
          </a:xfrm>
        </p:spPr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dirty="0" err="1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Perceba que o método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espera receber como parâmetro um </a:t>
            </a:r>
            <a:r>
              <a:rPr lang="pt-BR" b="1" dirty="0" smtClean="0"/>
              <a:t>E</a:t>
            </a:r>
            <a:r>
              <a:rPr lang="pt-BR" dirty="0" smtClean="0"/>
              <a:t> se não colocarmos nada em substituição ao </a:t>
            </a:r>
            <a:r>
              <a:rPr lang="pt-BR" b="1" dirty="0" smtClean="0"/>
              <a:t>E</a:t>
            </a:r>
            <a:r>
              <a:rPr lang="pt-BR" dirty="0" smtClean="0"/>
              <a:t> ele assumirá </a:t>
            </a:r>
            <a:r>
              <a:rPr lang="pt-BR" b="1" dirty="0" err="1" smtClean="0"/>
              <a:t>Object</a:t>
            </a:r>
            <a:r>
              <a:rPr lang="pt-BR" b="1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39967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26685" cy="1143000"/>
          </a:xfrm>
        </p:spPr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dirty="0" err="1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Verificando se o E e está presente na List. 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en-US" b="1" dirty="0"/>
              <a:t>b</a:t>
            </a:r>
            <a:r>
              <a:rPr lang="x-none" b="1" dirty="0" smtClean="0"/>
              <a:t>oolean contains(E e): </a:t>
            </a:r>
            <a:r>
              <a:rPr lang="x-none" dirty="0" smtClean="0"/>
              <a:t>Retorna true se a Liste possui o elemento e. A análise é baseado no método </a:t>
            </a:r>
            <a:r>
              <a:rPr lang="x-none" b="1" dirty="0" smtClean="0"/>
              <a:t>equals</a:t>
            </a:r>
            <a:r>
              <a:rPr lang="x-none" dirty="0" smtClean="0"/>
              <a:t> implementado na classe do Objeto.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4215132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Recuperando um elemeto da List: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x-none" b="1" dirty="0" smtClean="0"/>
              <a:t>E get(int i): </a:t>
            </a:r>
            <a:r>
              <a:rPr lang="x-none" dirty="0" smtClean="0"/>
              <a:t>retorna o elemento que está na posição </a:t>
            </a:r>
            <a:r>
              <a:rPr lang="en-US" dirty="0"/>
              <a:t>i</a:t>
            </a:r>
            <a:r>
              <a:rPr lang="x-none" dirty="0" smtClean="0"/>
              <a:t> do ArrayList;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en-US" b="1" dirty="0"/>
              <a:t>i</a:t>
            </a:r>
            <a:r>
              <a:rPr lang="x-none" b="1" dirty="0" smtClean="0"/>
              <a:t>nt indexOf(E e): </a:t>
            </a:r>
            <a:r>
              <a:rPr lang="x-none" dirty="0" smtClean="0"/>
              <a:t>Retorna a posição do elemeno no ArrayList;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Obs: caso o E e não seja encontrado, o método irá retornar -1.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01129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Removendo elemeto da List: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x-none" b="1" dirty="0" smtClean="0"/>
              <a:t>E remove(int i): </a:t>
            </a:r>
            <a:r>
              <a:rPr lang="x-none" dirty="0" smtClean="0"/>
              <a:t>remove o elemento que estiver na posição </a:t>
            </a:r>
            <a:r>
              <a:rPr lang="en-US" dirty="0" err="1"/>
              <a:t>i</a:t>
            </a:r>
            <a:r>
              <a:rPr lang="x-none" dirty="0" smtClean="0"/>
              <a:t> da </a:t>
            </a:r>
            <a:r>
              <a:rPr lang="x-none" b="1" dirty="0" smtClean="0"/>
              <a:t>List</a:t>
            </a:r>
            <a:r>
              <a:rPr lang="x-none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00758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Verificando o tamanho / número de elemetos da List: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en-US" b="1" dirty="0"/>
              <a:t>i</a:t>
            </a:r>
            <a:r>
              <a:rPr lang="x-none" b="1" dirty="0" smtClean="0"/>
              <a:t>nt size(): </a:t>
            </a:r>
            <a:r>
              <a:rPr lang="x-none" dirty="0" smtClean="0"/>
              <a:t>retorna o número de elementos da </a:t>
            </a:r>
            <a:r>
              <a:rPr lang="x-none" b="1" dirty="0" smtClean="0"/>
              <a:t>List</a:t>
            </a:r>
            <a:r>
              <a:rPr lang="x-none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4117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pt-BR" smtClean="0"/>
              <a:t>ava.util.ArrayList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Ver os exemplos: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Endereco.java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TesteArrayList.java</a:t>
            </a:r>
          </a:p>
        </p:txBody>
      </p:sp>
    </p:spTree>
    <p:extLst>
      <p:ext uri="{BB962C8B-B14F-4D97-AF65-F5344CB8AC3E}">
        <p14:creationId xmlns:p14="http://schemas.microsoft.com/office/powerpoint/2010/main" val="3256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O que são coleções?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Podemos definir coleção como a representação de um grupo de objetos, semelhante aos </a:t>
            </a:r>
            <a:r>
              <a:rPr lang="pt-BR" dirty="0" err="1" smtClean="0"/>
              <a:t>arrays</a:t>
            </a:r>
            <a:r>
              <a:rPr lang="pt-BR" dirty="0" smtClean="0"/>
              <a:t>. No entanto, as coleções são implementações que geralmente encapsulam </a:t>
            </a:r>
            <a:r>
              <a:rPr lang="pt-BR" dirty="0" err="1" smtClean="0"/>
              <a:t>arrays</a:t>
            </a:r>
            <a:r>
              <a:rPr lang="pt-BR" dirty="0" smtClean="0"/>
              <a:t>, oferecendo algumas facilidades como: busca, inserção, redimensionamento dinâmico, remoção de elementos e ordenação.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4255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ava.util.ArrayList</a:t>
            </a:r>
            <a:r>
              <a:rPr lang="pt-BR" dirty="0" smtClean="0"/>
              <a:t> e </a:t>
            </a:r>
            <a:r>
              <a:rPr lang="pt-BR" dirty="0" err="1" smtClean="0"/>
              <a:t>java.util.Vector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As duas classes oferecem, basicamente, a mesma funcionalidade, inclusive as duas implementam a </a:t>
            </a:r>
            <a:r>
              <a:rPr lang="x-none" b="1" dirty="0" smtClean="0"/>
              <a:t>interface</a:t>
            </a:r>
            <a:r>
              <a:rPr lang="x-none" dirty="0" smtClean="0"/>
              <a:t> </a:t>
            </a:r>
            <a:r>
              <a:rPr lang="x-none" b="1" dirty="0" smtClean="0"/>
              <a:t>List</a:t>
            </a:r>
            <a:r>
              <a:rPr lang="x-none" dirty="0" smtClean="0"/>
              <a:t>, no entando Vector oferece acesso </a:t>
            </a:r>
            <a:r>
              <a:rPr lang="x-none" dirty="0" smtClean="0">
                <a:solidFill>
                  <a:srgbClr val="FF0000"/>
                </a:solidFill>
              </a:rPr>
              <a:t>sincronizado</a:t>
            </a:r>
            <a:r>
              <a:rPr lang="x-none" dirty="0" smtClean="0"/>
              <a:t> e dessa maneira, poderiamos ter acesso simultâneo com segurança.</a:t>
            </a:r>
            <a:r>
              <a:rPr lang="x-none" dirty="0"/>
              <a:t> </a:t>
            </a:r>
            <a:r>
              <a:rPr lang="x-none" dirty="0" smtClean="0"/>
              <a:t>Essa segurança tem o seu preço, torna a manipulação do </a:t>
            </a:r>
            <a:r>
              <a:rPr lang="x-none" b="1" dirty="0" smtClean="0"/>
              <a:t>Vector</a:t>
            </a:r>
            <a:r>
              <a:rPr lang="x-none" dirty="0" smtClean="0"/>
              <a:t> mais lenta que o </a:t>
            </a:r>
            <a:r>
              <a:rPr lang="x-none" b="1" dirty="0" smtClean="0"/>
              <a:t>ArrayList</a:t>
            </a:r>
            <a:r>
              <a:rPr lang="x-none" dirty="0" smtClean="0"/>
              <a:t>. Sempre que não houver a necessidade de acesso </a:t>
            </a:r>
            <a:r>
              <a:rPr lang="x-none" dirty="0" smtClean="0">
                <a:solidFill>
                  <a:srgbClr val="FF0000"/>
                </a:solidFill>
              </a:rPr>
              <a:t>simultâneos</a:t>
            </a:r>
            <a:r>
              <a:rPr lang="x-none" dirty="0" smtClean="0"/>
              <a:t>, prefira o uso de </a:t>
            </a:r>
            <a:r>
              <a:rPr lang="x-none" b="1" dirty="0" smtClean="0"/>
              <a:t>ArrayList</a:t>
            </a:r>
            <a:r>
              <a:rPr lang="x-none" dirty="0" smtClean="0"/>
              <a:t>, ao invés de </a:t>
            </a:r>
            <a:r>
              <a:rPr lang="x-none" b="1" dirty="0" smtClean="0"/>
              <a:t>Vector</a:t>
            </a:r>
            <a:r>
              <a:rPr lang="x-non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008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ava.util.Vector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Ver os exemplos: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Endereco.java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TesteVector.java</a:t>
            </a:r>
          </a:p>
        </p:txBody>
      </p:sp>
    </p:spTree>
    <p:extLst>
      <p:ext uri="{BB962C8B-B14F-4D97-AF65-F5344CB8AC3E}">
        <p14:creationId xmlns:p14="http://schemas.microsoft.com/office/powerpoint/2010/main" val="1711276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Objetivo:</a:t>
            </a:r>
            <a:r>
              <a:rPr lang="pt-BR" dirty="0" smtClean="0"/>
              <a:t> Praticar a utilização de classe que implementam a interface </a:t>
            </a:r>
            <a:r>
              <a:rPr lang="pt-BR" dirty="0" err="1" smtClean="0"/>
              <a:t>java.util.List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003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Está Collection é a representação de conjuntos matemáticos. </a:t>
            </a:r>
            <a:r>
              <a:rPr lang="x-none" b="1" dirty="0" smtClean="0"/>
              <a:t>Set</a:t>
            </a:r>
            <a:r>
              <a:rPr lang="x-none" dirty="0" smtClean="0"/>
              <a:t> são caracterizados por </a:t>
            </a:r>
            <a:r>
              <a:rPr lang="x-none" dirty="0" smtClean="0">
                <a:solidFill>
                  <a:srgbClr val="FF0000"/>
                </a:solidFill>
              </a:rPr>
              <a:t>não possuir elementos repetidos no seu interior</a:t>
            </a:r>
            <a:r>
              <a:rPr lang="x-non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276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ava.util.Set</a:t>
            </a:r>
            <a:r>
              <a:rPr lang="pt-BR" dirty="0" smtClean="0"/>
              <a:t> (interface)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Qual o criterio para saber se dois elementos são idênticos?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Técnicamente </a:t>
            </a:r>
            <a:r>
              <a:rPr lang="x-none" b="1" dirty="0" smtClean="0"/>
              <a:t>Set</a:t>
            </a:r>
            <a:r>
              <a:rPr lang="x-none" dirty="0" smtClean="0"/>
              <a:t> verifica um a um os elementos existentes em seu interior com o elemento a ser incluído. Está verificação é feita invocando o método </a:t>
            </a:r>
            <a:r>
              <a:rPr lang="x-none" b="1" dirty="0" smtClean="0"/>
              <a:t>equals</a:t>
            </a:r>
            <a:r>
              <a:rPr lang="x-none" dirty="0" smtClean="0"/>
              <a:t> de cada um dos objetos, passado como parâmetro o objeto a ser inserido. Se a análise retornar </a:t>
            </a:r>
            <a:r>
              <a:rPr lang="x-none" b="1" dirty="0" smtClean="0"/>
              <a:t>true</a:t>
            </a:r>
            <a:r>
              <a:rPr lang="x-none" dirty="0" smtClean="0"/>
              <a:t> o </a:t>
            </a:r>
            <a:r>
              <a:rPr lang="x-none" dirty="0" smtClean="0">
                <a:solidFill>
                  <a:srgbClr val="FF0000"/>
                </a:solidFill>
              </a:rPr>
              <a:t>objeto não será incluído </a:t>
            </a:r>
            <a:r>
              <a:rPr lang="x-none" dirty="0" smtClean="0"/>
              <a:t>ao </a:t>
            </a:r>
            <a:r>
              <a:rPr lang="x-none" b="1" dirty="0" smtClean="0"/>
              <a:t>Set</a:t>
            </a:r>
            <a:r>
              <a:rPr lang="x-none" dirty="0" smtClean="0"/>
              <a:t>. Desta forma podem conter, no máximo um elemento </a:t>
            </a:r>
            <a:r>
              <a:rPr lang="x-none" b="1" dirty="0" smtClean="0"/>
              <a:t>null</a:t>
            </a:r>
            <a:r>
              <a:rPr lang="x-none" dirty="0" smtClean="0"/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1480110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ava.util.Set</a:t>
            </a:r>
            <a:r>
              <a:rPr lang="pt-BR" dirty="0" smtClean="0"/>
              <a:t> (hierarquia)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680064" y="1857804"/>
            <a:ext cx="1869662" cy="7760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80064" y="3103721"/>
            <a:ext cx="1869662" cy="7760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5233" y="4290848"/>
            <a:ext cx="1869662" cy="7760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SortedSet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31404" y="5348176"/>
            <a:ext cx="1869662" cy="7760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HashSet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91516" y="5348176"/>
            <a:ext cx="1869662" cy="7760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TreeSet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4614895" y="2633848"/>
            <a:ext cx="0" cy="4698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61178" y="5066893"/>
            <a:ext cx="335593" cy="2812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02305" y="3879765"/>
            <a:ext cx="0" cy="4110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031404" y="3879765"/>
            <a:ext cx="518322" cy="1468411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44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ava.util.HashSet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A</a:t>
            </a:r>
            <a:r>
              <a:rPr lang="x-none" dirty="0" smtClean="0"/>
              <a:t> classe </a:t>
            </a:r>
            <a:r>
              <a:rPr lang="x-none" b="1" dirty="0" smtClean="0"/>
              <a:t>HashSet</a:t>
            </a:r>
            <a:r>
              <a:rPr lang="x-none" dirty="0" smtClean="0"/>
              <a:t> é uma das implementações da interface </a:t>
            </a:r>
            <a:r>
              <a:rPr lang="x-none" b="1" dirty="0" smtClean="0"/>
              <a:t>Set</a:t>
            </a:r>
            <a:r>
              <a:rPr lang="x-none" dirty="0" smtClean="0"/>
              <a:t> que, já sabemos, </a:t>
            </a:r>
            <a:r>
              <a:rPr lang="x-none" dirty="0" smtClean="0">
                <a:solidFill>
                  <a:srgbClr val="FF0000"/>
                </a:solidFill>
              </a:rPr>
              <a:t>não</a:t>
            </a:r>
            <a:r>
              <a:rPr lang="x-none" dirty="0" smtClean="0"/>
              <a:t> é </a:t>
            </a:r>
            <a:r>
              <a:rPr lang="x-none" dirty="0" smtClean="0">
                <a:solidFill>
                  <a:srgbClr val="FF0000"/>
                </a:solidFill>
              </a:rPr>
              <a:t>indexada</a:t>
            </a:r>
            <a:r>
              <a:rPr lang="x-none" dirty="0" smtClean="0"/>
              <a:t>, </a:t>
            </a:r>
            <a:r>
              <a:rPr lang="x-none" dirty="0" smtClean="0">
                <a:solidFill>
                  <a:srgbClr val="FF0000"/>
                </a:solidFill>
              </a:rPr>
              <a:t>nem</a:t>
            </a:r>
            <a:r>
              <a:rPr lang="x-none" dirty="0" smtClean="0"/>
              <a:t>, </a:t>
            </a:r>
            <a:r>
              <a:rPr lang="x-none" dirty="0" smtClean="0">
                <a:solidFill>
                  <a:srgbClr val="FF0000"/>
                </a:solidFill>
              </a:rPr>
              <a:t>ordenada</a:t>
            </a:r>
            <a:r>
              <a:rPr lang="x-none" dirty="0" smtClean="0"/>
              <a:t> por natureza. Esta implementação de </a:t>
            </a:r>
            <a:r>
              <a:rPr lang="x-none" b="1" dirty="0" smtClean="0"/>
              <a:t>Set</a:t>
            </a:r>
            <a:r>
              <a:rPr lang="x-none" dirty="0" smtClean="0"/>
              <a:t> é ideal para buscas, mas não para navegação sequencial. Assim frequentemente é necessário utilizar uma outra </a:t>
            </a:r>
            <a:r>
              <a:rPr lang="x-none" b="1" dirty="0" smtClean="0"/>
              <a:t>interface</a:t>
            </a:r>
            <a:r>
              <a:rPr lang="x-none" dirty="0" smtClean="0"/>
              <a:t> </a:t>
            </a:r>
            <a:r>
              <a:rPr lang="x-none" b="1" dirty="0" smtClean="0"/>
              <a:t>Interator</a:t>
            </a:r>
            <a:r>
              <a:rPr lang="x-none" dirty="0" smtClean="0"/>
              <a:t> para navegar por seus elementos.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1823133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ava.util.Iterator</a:t>
            </a:r>
            <a:r>
              <a:rPr lang="pt-BR" dirty="0" smtClean="0"/>
              <a:t> e </a:t>
            </a:r>
            <a:r>
              <a:rPr lang="pt-BR" dirty="0" err="1" smtClean="0"/>
              <a:t>java.util.Set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A interface </a:t>
            </a:r>
            <a:r>
              <a:rPr lang="x-none" b="1" dirty="0" smtClean="0"/>
              <a:t>Iterator</a:t>
            </a:r>
            <a:r>
              <a:rPr lang="x-none" dirty="0" smtClean="0"/>
              <a:t> é utilizada para navegar dentro de coleções não indexadas, como é o caso de </a:t>
            </a:r>
            <a:r>
              <a:rPr lang="x-none" b="1" dirty="0" smtClean="0"/>
              <a:t>Set</a:t>
            </a:r>
            <a:r>
              <a:rPr lang="x-none" dirty="0" smtClean="0"/>
              <a:t>. </a:t>
            </a:r>
            <a:r>
              <a:rPr lang="en-US" dirty="0" smtClean="0"/>
              <a:t>A</a:t>
            </a:r>
            <a:r>
              <a:rPr lang="x-none" dirty="0" smtClean="0"/>
              <a:t> interface Set define o método </a:t>
            </a:r>
            <a:r>
              <a:rPr lang="x-none" b="1" dirty="0" smtClean="0"/>
              <a:t>interator() </a:t>
            </a:r>
            <a:r>
              <a:rPr lang="x-none" dirty="0" smtClean="0"/>
              <a:t>que retorna um </a:t>
            </a:r>
            <a:r>
              <a:rPr lang="x-none" b="1" dirty="0" smtClean="0"/>
              <a:t>Iterator</a:t>
            </a:r>
            <a:r>
              <a:rPr lang="x-none" dirty="0" smtClean="0"/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dirty="0" smtClean="0"/>
              <a:t>A interface </a:t>
            </a:r>
            <a:r>
              <a:rPr lang="x-none" b="1" dirty="0" smtClean="0"/>
              <a:t>Iterator</a:t>
            </a:r>
            <a:r>
              <a:rPr lang="x-none" dirty="0" smtClean="0"/>
              <a:t>, por sua vez, possui o método </a:t>
            </a:r>
            <a:r>
              <a:rPr lang="x-none" b="1" dirty="0" smtClean="0"/>
              <a:t>hasNext() </a:t>
            </a:r>
            <a:r>
              <a:rPr lang="x-none" dirty="0" smtClean="0"/>
              <a:t>para identificar se existem mais elementos na coleção.</a:t>
            </a:r>
          </a:p>
        </p:txBody>
      </p:sp>
    </p:spTree>
    <p:extLst>
      <p:ext uri="{BB962C8B-B14F-4D97-AF65-F5344CB8AC3E}">
        <p14:creationId xmlns:p14="http://schemas.microsoft.com/office/powerpoint/2010/main" val="468340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ava.util.Iterator</a:t>
            </a:r>
            <a:r>
              <a:rPr lang="pt-BR" dirty="0" smtClean="0"/>
              <a:t> e </a:t>
            </a:r>
            <a:r>
              <a:rPr lang="pt-BR" dirty="0" err="1" smtClean="0"/>
              <a:t>java.util.Set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smtClean="0"/>
              <a:t>O</a:t>
            </a:r>
            <a:r>
              <a:rPr lang="pt-BR" dirty="0" smtClean="0"/>
              <a:t>u</a:t>
            </a:r>
            <a:r>
              <a:rPr lang="x-none" smtClean="0"/>
              <a:t>tro </a:t>
            </a:r>
            <a:r>
              <a:rPr lang="x-none" dirty="0" smtClean="0"/>
              <a:t>método importante dessa classe é aquele utlizado para obter o próximo elemento da coleção e que possui a seguinte assinatura: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E next();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x-none" b="1" dirty="0" smtClean="0"/>
              <a:t>Ver exemplo</a:t>
            </a:r>
            <a:r>
              <a:rPr lang="x-none" b="1" smtClean="0"/>
              <a:t>: </a:t>
            </a:r>
            <a:r>
              <a:rPr lang="x-none" smtClean="0"/>
              <a:t>TesteHashSet.java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665379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ava.util.TreeSet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Esta classe implementa a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SortedSet</a:t>
            </a:r>
            <a:r>
              <a:rPr lang="pt-BR" dirty="0" smtClean="0"/>
              <a:t> e por isso garante que os elementos serão ordenados em ordem ascendente, de acordo com  ordem natural dos elementos (veja a explicação da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Comparable</a:t>
            </a:r>
            <a:r>
              <a:rPr lang="pt-BR" dirty="0" smtClean="0"/>
              <a:t>), ou então, por um objeto do tipo </a:t>
            </a:r>
            <a:r>
              <a:rPr lang="pt-BR" b="1" dirty="0" err="1" smtClean="0"/>
              <a:t>Comparator</a:t>
            </a:r>
            <a:r>
              <a:rPr lang="pt-BR" dirty="0" smtClean="0"/>
              <a:t> passado como parâmetro na construção de </a:t>
            </a:r>
            <a:r>
              <a:rPr lang="pt-BR" b="1" dirty="0" err="1" smtClean="0"/>
              <a:t>TreeSet</a:t>
            </a:r>
            <a:r>
              <a:rPr lang="pt-BR" dirty="0" smtClean="0"/>
              <a:t>.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27148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Utilização de coleções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dirty="0" smtClean="0"/>
              <a:t>Quando fazemos consultas em banco de dados e queremos armazenar os objetos que representam o resultado da consulta em um único objeto. </a:t>
            </a:r>
            <a:r>
              <a:rPr lang="pt-BR" dirty="0" err="1" smtClean="0"/>
              <a:t>Ex</a:t>
            </a:r>
            <a:r>
              <a:rPr lang="pt-BR" dirty="0" smtClean="0"/>
              <a:t>: a consulta de clientes por categorias pode retornar uma coleção de objetos </a:t>
            </a:r>
            <a:r>
              <a:rPr lang="pt-BR" b="1" dirty="0" smtClean="0"/>
              <a:t>Clientes</a:t>
            </a:r>
            <a:r>
              <a:rPr lang="pt-BR" dirty="0" smtClean="0"/>
              <a:t>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dirty="0" smtClean="0"/>
              <a:t>Mapeamento </a:t>
            </a:r>
            <a:r>
              <a:rPr lang="pt-BR" dirty="0"/>
              <a:t>d</a:t>
            </a:r>
            <a:r>
              <a:rPr lang="pt-BR" dirty="0" smtClean="0"/>
              <a:t>e relações 1 para muitos, ou seja, um cliente tem muitos endereços. Podemos dizer que um objeto do tipo </a:t>
            </a:r>
            <a:r>
              <a:rPr lang="pt-BR" b="1" dirty="0" smtClean="0"/>
              <a:t>Cliente</a:t>
            </a:r>
            <a:r>
              <a:rPr lang="pt-BR" dirty="0" smtClean="0"/>
              <a:t> tem uma coleção de objetos do tipo </a:t>
            </a:r>
            <a:r>
              <a:rPr lang="pt-BR" b="1" dirty="0" smtClean="0"/>
              <a:t>Endereço</a:t>
            </a:r>
            <a:r>
              <a:rPr lang="pt-BR" dirty="0" smtClean="0"/>
              <a:t>. </a:t>
            </a:r>
            <a:endParaRPr lang="fi-FI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26757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ava.util.TreeSet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 forma de ordenação dos objetos deve estar coerente com a implementação do método </a:t>
            </a:r>
            <a:r>
              <a:rPr lang="pt-BR" b="1" dirty="0" err="1" smtClean="0"/>
              <a:t>equals</a:t>
            </a:r>
            <a:r>
              <a:rPr lang="pt-BR" dirty="0" smtClean="0"/>
              <a:t>, ou seja, os métodos </a:t>
            </a:r>
            <a:r>
              <a:rPr lang="pt-BR" b="1" dirty="0" err="1" smtClean="0"/>
              <a:t>compareTo</a:t>
            </a:r>
            <a:r>
              <a:rPr lang="pt-BR" dirty="0" smtClean="0"/>
              <a:t> e </a:t>
            </a:r>
            <a:r>
              <a:rPr lang="pt-BR" b="1" dirty="0" smtClean="0"/>
              <a:t>compare</a:t>
            </a:r>
            <a:r>
              <a:rPr lang="pt-BR" dirty="0" smtClean="0"/>
              <a:t> definidos respectivamente pela interface </a:t>
            </a:r>
            <a:r>
              <a:rPr lang="pt-BR" b="1" dirty="0" err="1" smtClean="0"/>
              <a:t>Comparable</a:t>
            </a:r>
            <a:r>
              <a:rPr lang="pt-BR" dirty="0" smtClean="0"/>
              <a:t> e </a:t>
            </a:r>
            <a:r>
              <a:rPr lang="pt-BR" b="1" dirty="0" err="1" smtClean="0"/>
              <a:t>Comparator</a:t>
            </a:r>
            <a:r>
              <a:rPr lang="pt-BR" dirty="0" smtClean="0"/>
              <a:t> devem implementar a mesma lógica usada no método </a:t>
            </a:r>
            <a:r>
              <a:rPr lang="pt-BR" b="1" dirty="0" err="1" smtClean="0"/>
              <a:t>equals</a:t>
            </a:r>
            <a:r>
              <a:rPr lang="pt-BR" dirty="0" smtClean="0"/>
              <a:t> quando os objetos forem iguais.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211643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ava.util.TreeSet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Toda a classe inserida em um </a:t>
            </a:r>
            <a:r>
              <a:rPr lang="pt-BR" b="1" dirty="0" err="1" smtClean="0"/>
              <a:t>TreeSet</a:t>
            </a:r>
            <a:r>
              <a:rPr lang="pt-BR" dirty="0" smtClean="0"/>
              <a:t> deve implementar a interface </a:t>
            </a:r>
            <a:r>
              <a:rPr lang="pt-BR" b="1" dirty="0" err="1" smtClean="0"/>
              <a:t>java.lang.Comparable</a:t>
            </a:r>
            <a:r>
              <a:rPr lang="pt-BR" dirty="0" smtClean="0"/>
              <a:t>, ou serem aceitas pelo objeto </a:t>
            </a:r>
            <a:r>
              <a:rPr lang="pt-BR" b="1" dirty="0" err="1" smtClean="0"/>
              <a:t>Comparator</a:t>
            </a:r>
            <a:r>
              <a:rPr lang="pt-BR" dirty="0" smtClean="0"/>
              <a:t> associado ao </a:t>
            </a:r>
            <a:r>
              <a:rPr lang="pt-BR" b="1" dirty="0" err="1" smtClean="0"/>
              <a:t>TreeSet</a:t>
            </a:r>
            <a:r>
              <a:rPr lang="pt-BR" dirty="0" smtClean="0"/>
              <a:t>. 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Caso o objeto inserido em um </a:t>
            </a:r>
            <a:r>
              <a:rPr lang="pt-BR" b="1" dirty="0" err="1" smtClean="0"/>
              <a:t>TreeSet</a:t>
            </a:r>
            <a:r>
              <a:rPr lang="pt-BR" dirty="0" smtClean="0"/>
              <a:t> não seja </a:t>
            </a:r>
            <a:r>
              <a:rPr lang="pt-BR" b="1" dirty="0" err="1" smtClean="0"/>
              <a:t>instanceof</a:t>
            </a:r>
            <a:r>
              <a:rPr lang="pt-BR" dirty="0" smtClean="0"/>
              <a:t> </a:t>
            </a:r>
            <a:r>
              <a:rPr lang="pt-BR" b="1" dirty="0" err="1" smtClean="0"/>
              <a:t>Comparable</a:t>
            </a:r>
            <a:r>
              <a:rPr lang="pt-BR" dirty="0" smtClean="0"/>
              <a:t> e não tenha sido passado nenhum </a:t>
            </a:r>
            <a:r>
              <a:rPr lang="pt-BR" b="1" dirty="0" err="1" smtClean="0"/>
              <a:t>Comparator</a:t>
            </a:r>
            <a:r>
              <a:rPr lang="pt-BR" dirty="0" smtClean="0"/>
              <a:t> para a classe será lançada um exceção do tipo </a:t>
            </a:r>
            <a:r>
              <a:rPr lang="pt-BR" b="1" dirty="0" err="1" smtClean="0"/>
              <a:t>ClassCastException</a:t>
            </a:r>
            <a:r>
              <a:rPr lang="pt-BR" dirty="0" smtClean="0"/>
              <a:t>. 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4192819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</a:t>
            </a:r>
            <a:r>
              <a:rPr lang="pt-BR" dirty="0" err="1" smtClean="0"/>
              <a:t>ava.util.TreeSet</a:t>
            </a:r>
            <a:r>
              <a:rPr lang="pt-BR" dirty="0" smtClean="0"/>
              <a:t> (hierarquia)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489510" y="1694329"/>
            <a:ext cx="211118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&lt;&lt;interface&gt;&gt;</a:t>
            </a:r>
          </a:p>
          <a:p>
            <a:pPr algn="ctr"/>
            <a:r>
              <a:rPr lang="pt-BR" dirty="0" err="1" smtClean="0"/>
              <a:t>Collection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489510" y="2895599"/>
            <a:ext cx="211118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&lt;&lt;interface&gt;&gt;</a:t>
            </a:r>
          </a:p>
          <a:p>
            <a:pPr algn="ctr"/>
            <a:r>
              <a:rPr lang="pt-BR" dirty="0" err="1" smtClean="0"/>
              <a:t>Collection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967317" y="4043082"/>
            <a:ext cx="211118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&lt;&lt;interface&gt;&gt;</a:t>
            </a:r>
          </a:p>
          <a:p>
            <a:pPr algn="ctr"/>
            <a:r>
              <a:rPr lang="pt-BR" dirty="0" err="1" smtClean="0"/>
              <a:t>Collection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284694" y="5369858"/>
            <a:ext cx="211118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&lt;&lt;interface&gt;&gt;</a:t>
            </a:r>
          </a:p>
          <a:p>
            <a:pPr algn="ctr"/>
            <a:r>
              <a:rPr lang="pt-BR" dirty="0" err="1" smtClean="0"/>
              <a:t>Collection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667435" y="5369858"/>
            <a:ext cx="211118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&lt;&lt;interface&gt;&gt;</a:t>
            </a:r>
          </a:p>
          <a:p>
            <a:pPr algn="ctr"/>
            <a:r>
              <a:rPr lang="pt-BR" dirty="0" err="1" smtClean="0"/>
              <a:t>Collection</a:t>
            </a:r>
            <a:endParaRPr lang="pt-BR" dirty="0"/>
          </a:p>
        </p:txBody>
      </p:sp>
      <p:cxnSp>
        <p:nvCxnSpPr>
          <p:cNvPr id="11" name="Conector de seta reta 10"/>
          <p:cNvCxnSpPr>
            <a:stCxn id="6" idx="0"/>
            <a:endCxn id="5" idx="2"/>
          </p:cNvCxnSpPr>
          <p:nvPr/>
        </p:nvCxnSpPr>
        <p:spPr>
          <a:xfrm flipV="1">
            <a:off x="4545104" y="2608729"/>
            <a:ext cx="0" cy="2868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endCxn id="6" idx="2"/>
          </p:cNvCxnSpPr>
          <p:nvPr/>
        </p:nvCxnSpPr>
        <p:spPr>
          <a:xfrm flipV="1">
            <a:off x="4545104" y="3809999"/>
            <a:ext cx="0" cy="2330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7" idx="2"/>
          </p:cNvCxnSpPr>
          <p:nvPr/>
        </p:nvCxnSpPr>
        <p:spPr>
          <a:xfrm flipV="1">
            <a:off x="3489510" y="4957482"/>
            <a:ext cx="533401" cy="412376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H="1" flipV="1">
            <a:off x="5284694" y="3809999"/>
            <a:ext cx="497541" cy="1559859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11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java.util.Comparable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Esta </a:t>
            </a:r>
            <a:r>
              <a:rPr lang="pt-BR" b="1" dirty="0" smtClean="0"/>
              <a:t>interface</a:t>
            </a:r>
            <a:r>
              <a:rPr lang="pt-BR" dirty="0" smtClean="0"/>
              <a:t> define classes que são </a:t>
            </a:r>
            <a:r>
              <a:rPr lang="pt-BR" dirty="0" smtClean="0">
                <a:solidFill>
                  <a:srgbClr val="FF0000"/>
                </a:solidFill>
              </a:rPr>
              <a:t>ordenáveis</a:t>
            </a:r>
            <a:r>
              <a:rPr lang="pt-BR" dirty="0" smtClean="0"/>
              <a:t>, ou que podem ser automaticamente ordenadas por coleções oi outras classes.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 </a:t>
            </a:r>
            <a:r>
              <a:rPr lang="pt-BR" b="1" dirty="0" smtClean="0"/>
              <a:t>interface </a:t>
            </a:r>
            <a:r>
              <a:rPr lang="pt-BR" b="1" dirty="0" err="1" smtClean="0"/>
              <a:t>Comparable</a:t>
            </a:r>
            <a:r>
              <a:rPr lang="pt-BR" b="1" dirty="0" smtClean="0"/>
              <a:t> </a:t>
            </a:r>
            <a:r>
              <a:rPr lang="pt-BR" dirty="0" smtClean="0"/>
              <a:t>define um método que servirá como regra de ordenação das instâncias da classe que a implementa. Essa padrão é denominado </a:t>
            </a:r>
            <a:r>
              <a:rPr lang="pt-BR" dirty="0" smtClean="0">
                <a:solidFill>
                  <a:srgbClr val="FF0000"/>
                </a:solidFill>
              </a:rPr>
              <a:t>ordem natural</a:t>
            </a:r>
            <a:r>
              <a:rPr lang="pt-BR" dirty="0" smtClean="0"/>
              <a:t>, que é uma regra que deve ser utilizada para saber a precedência dos objetos. 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2288243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java.util.Comparable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Método definido na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Comparable</a:t>
            </a:r>
            <a:r>
              <a:rPr lang="pt-BR" dirty="0" smtClean="0"/>
              <a:t>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 err="1" smtClean="0"/>
              <a:t>compareTo</a:t>
            </a:r>
            <a:r>
              <a:rPr lang="pt-BR" b="1" dirty="0" smtClean="0"/>
              <a:t>(</a:t>
            </a:r>
            <a:r>
              <a:rPr lang="pt-BR" b="1" dirty="0" err="1" smtClean="0"/>
              <a:t>Object</a:t>
            </a:r>
            <a:r>
              <a:rPr lang="pt-BR" b="1" dirty="0" smtClean="0"/>
              <a:t> o)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Podemos exemplificar com a classe </a:t>
            </a:r>
            <a:r>
              <a:rPr lang="pt-BR" b="1" dirty="0" err="1" smtClean="0"/>
              <a:t>String</a:t>
            </a:r>
            <a:r>
              <a:rPr lang="pt-BR" dirty="0" smtClean="0"/>
              <a:t>, que implementa esta interface e sua implementação de comparação faz a análise </a:t>
            </a:r>
            <a:r>
              <a:rPr lang="pt-BR" dirty="0" err="1" smtClean="0"/>
              <a:t>caractér</a:t>
            </a:r>
            <a:r>
              <a:rPr lang="pt-BR" dirty="0" smtClean="0"/>
              <a:t> a </a:t>
            </a:r>
            <a:r>
              <a:rPr lang="pt-BR" dirty="0" err="1" smtClean="0"/>
              <a:t>caractér</a:t>
            </a:r>
            <a:r>
              <a:rPr lang="pt-BR" dirty="0" smtClean="0"/>
              <a:t> para definição de </a:t>
            </a:r>
            <a:r>
              <a:rPr lang="pt-BR" b="1" dirty="0" err="1" smtClean="0"/>
              <a:t>String</a:t>
            </a:r>
            <a:r>
              <a:rPr lang="pt-BR" dirty="0" smtClean="0"/>
              <a:t>.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1381595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java.util.Comparable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Logo pelo conceito de ordem </a:t>
            </a:r>
            <a:r>
              <a:rPr lang="pt-BR" dirty="0" err="1" smtClean="0"/>
              <a:t>natual</a:t>
            </a:r>
            <a:r>
              <a:rPr lang="pt-BR" dirty="0" smtClean="0"/>
              <a:t> da </a:t>
            </a:r>
            <a:r>
              <a:rPr lang="pt-BR" dirty="0" err="1" smtClean="0"/>
              <a:t>String</a:t>
            </a:r>
            <a:r>
              <a:rPr lang="pt-BR" dirty="0" smtClean="0"/>
              <a:t> a instância “</a:t>
            </a:r>
            <a:r>
              <a:rPr lang="pt-BR" dirty="0" err="1" smtClean="0"/>
              <a:t>automovel</a:t>
            </a:r>
            <a:r>
              <a:rPr lang="pt-BR" dirty="0" smtClean="0"/>
              <a:t>” estaria localizado antes da instância “barco”, pois se compararmos as primeiras letras das instâncias a letra ‘a’ antecede a ‘b’.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TesteComparable.java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1069006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java.util.Comparable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Se você estiver usando classe criadas por você e quiser comprar duas instâncias delas poderias fazer essa classe implementar </a:t>
            </a:r>
            <a:r>
              <a:rPr lang="pt-BR" b="1" dirty="0" err="1" smtClean="0"/>
              <a:t>Comparable</a:t>
            </a:r>
            <a:r>
              <a:rPr lang="pt-BR" dirty="0" smtClean="0"/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 exemplos: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Pessoa.java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TestePessoa.java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633517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java.util.Comparator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Está </a:t>
            </a:r>
            <a:r>
              <a:rPr lang="pt-BR" b="1" dirty="0" smtClean="0"/>
              <a:t>interface</a:t>
            </a:r>
            <a:r>
              <a:rPr lang="pt-BR" dirty="0" smtClean="0"/>
              <a:t> é utilizada para definir uma regra diferente de ordenação entre dois objetos daquela sugerida pela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Comparable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1146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java.util.Comparator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Por isso o método </a:t>
            </a:r>
            <a:r>
              <a:rPr lang="pt-BR" b="1" dirty="0" smtClean="0"/>
              <a:t>compare(E e1, E e2) </a:t>
            </a:r>
            <a:r>
              <a:rPr lang="pt-BR" dirty="0" smtClean="0"/>
              <a:t>retornando um valor inteiro, devendo ser positivo se o 1° argumento for maior do que o 2°, zero se os elementos forem considerados iguais e negativo se o 1° for menor do que o 2°.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Está interface também define o métodos </a:t>
            </a:r>
            <a:r>
              <a:rPr lang="pt-BR" b="1" dirty="0" err="1" smtClean="0"/>
              <a:t>equals</a:t>
            </a:r>
            <a:r>
              <a:rPr lang="pt-BR" dirty="0" smtClean="0"/>
              <a:t>, que deve ser coerente com o contrato firmado do método compare, semelhante ao proposto para </a:t>
            </a:r>
            <a:r>
              <a:rPr lang="pt-BR" b="1" dirty="0" err="1" smtClean="0"/>
              <a:t>compareTo</a:t>
            </a:r>
            <a:r>
              <a:rPr lang="pt-BR" dirty="0" smtClean="0"/>
              <a:t> de </a:t>
            </a:r>
            <a:r>
              <a:rPr lang="pt-BR" b="1" dirty="0" err="1" smtClean="0"/>
              <a:t>Comparable</a:t>
            </a:r>
            <a:r>
              <a:rPr lang="pt-BR" dirty="0" smtClean="0"/>
              <a:t>.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31234751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java.util.Comparator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Normalmente, as implementações da interface </a:t>
            </a:r>
            <a:r>
              <a:rPr lang="pt-BR" b="1" dirty="0" err="1" smtClean="0"/>
              <a:t>Comparator</a:t>
            </a:r>
            <a:r>
              <a:rPr lang="pt-BR" dirty="0" smtClean="0"/>
              <a:t> são independentes da classe comparada, tornando possível desenvolver diversas classe compradoras para a mesma entidade.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 exemplos: </a:t>
            </a:r>
            <a:r>
              <a:rPr lang="pt-BR" dirty="0" smtClean="0"/>
              <a:t>Cliente.java 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ComparadorById.java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ComparadorByNome.java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TesteComparador.java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66221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Utilização de coleções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dirty="0" smtClean="0"/>
              <a:t>Cache de objetos mais utilizados, organizados em estruturas de chave / valor.</a:t>
            </a:r>
          </a:p>
        </p:txBody>
      </p:sp>
    </p:spTree>
    <p:extLst>
      <p:ext uri="{BB962C8B-B14F-4D97-AF65-F5344CB8AC3E}">
        <p14:creationId xmlns:p14="http://schemas.microsoft.com/office/powerpoint/2010/main" val="14410655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java.util.Collections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err="1" smtClean="0"/>
              <a:t>Arrays</a:t>
            </a:r>
            <a:r>
              <a:rPr lang="pt-BR" dirty="0" smtClean="0"/>
              <a:t> e implementações da </a:t>
            </a:r>
            <a:r>
              <a:rPr lang="pt-BR" b="1" dirty="0" smtClean="0"/>
              <a:t>interfaces </a:t>
            </a:r>
            <a:r>
              <a:rPr lang="pt-BR" b="1" dirty="0" err="1" smtClean="0"/>
              <a:t>List</a:t>
            </a:r>
            <a:r>
              <a:rPr lang="pt-BR" dirty="0" smtClean="0"/>
              <a:t>, usualmente, são criados para armazena objetos de uma mesma classe, porém esse objetos são armazenados em ordem de inclusão. Muitas vezes é interessante que após a sua inclusão de todos os objetos, haja uma ordenação usando um tipo de ordem.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1134600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java.util.Collections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Para conseguirmos essa ordenação é necessário definir a ordem desejada para a classe possa ser armazenada na </a:t>
            </a:r>
            <a:r>
              <a:rPr lang="pt-BR" b="1" dirty="0" err="1"/>
              <a:t>L</a:t>
            </a:r>
            <a:r>
              <a:rPr lang="pt-BR" b="1" dirty="0" err="1" smtClean="0"/>
              <a:t>ist</a:t>
            </a:r>
            <a:r>
              <a:rPr lang="pt-BR" dirty="0" smtClean="0"/>
              <a:t> precisa implementar a </a:t>
            </a:r>
            <a:r>
              <a:rPr lang="pt-BR" b="1" dirty="0" smtClean="0"/>
              <a:t>interface</a:t>
            </a:r>
            <a:r>
              <a:rPr lang="pt-BR" dirty="0" smtClean="0"/>
              <a:t> </a:t>
            </a:r>
            <a:r>
              <a:rPr lang="pt-BR" b="1" dirty="0" err="1" smtClean="0"/>
              <a:t>Comparable</a:t>
            </a:r>
            <a:r>
              <a:rPr lang="pt-BR" dirty="0" smtClean="0"/>
              <a:t> juntamente com seu método </a:t>
            </a:r>
            <a:r>
              <a:rPr lang="pt-BR" b="1" dirty="0" err="1" smtClean="0"/>
              <a:t>compareTo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026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java.util.Collections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Contudo ao analisar a documentação de </a:t>
            </a:r>
            <a:r>
              <a:rPr lang="pt-BR" b="1" dirty="0" err="1" smtClean="0"/>
              <a:t>List</a:t>
            </a:r>
            <a:r>
              <a:rPr lang="pt-BR" dirty="0" smtClean="0"/>
              <a:t>, percebe-se que não existe um método que faça essa ordenação! O que poderias faze para ordenar esse valores?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Para esses problema podemos contar com o método </a:t>
            </a:r>
            <a:r>
              <a:rPr lang="pt-BR" b="1" dirty="0" err="1" smtClean="0"/>
              <a:t>static</a:t>
            </a:r>
            <a:r>
              <a:rPr lang="pt-BR" b="1" dirty="0" smtClean="0"/>
              <a:t> </a:t>
            </a:r>
            <a:r>
              <a:rPr lang="pt-BR" b="1" dirty="0" err="1" smtClean="0"/>
              <a:t>sort</a:t>
            </a:r>
            <a:r>
              <a:rPr lang="pt-BR" dirty="0" smtClean="0"/>
              <a:t> da classe </a:t>
            </a:r>
            <a:r>
              <a:rPr lang="pt-BR" b="1" dirty="0" err="1" smtClean="0"/>
              <a:t>Collections</a:t>
            </a:r>
            <a:r>
              <a:rPr lang="pt-BR" dirty="0" smtClean="0"/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 exemplo:</a:t>
            </a:r>
            <a:r>
              <a:rPr lang="pt-BR" dirty="0" smtClean="0"/>
              <a:t> TesteCollections.java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165461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java.util.Collections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Poderíamos tentar com Cliente? Que não implementa </a:t>
            </a:r>
            <a:r>
              <a:rPr lang="pt-BR" dirty="0" err="1" smtClean="0"/>
              <a:t>compareTo</a:t>
            </a:r>
            <a:r>
              <a:rPr lang="pt-BR" dirty="0" smtClean="0"/>
              <a:t>. Se </a:t>
            </a:r>
            <a:r>
              <a:rPr lang="pt-BR" dirty="0" err="1" smtClean="0"/>
              <a:t>passassemos</a:t>
            </a:r>
            <a:r>
              <a:rPr lang="pt-BR" dirty="0" smtClean="0"/>
              <a:t> no </a:t>
            </a:r>
            <a:r>
              <a:rPr lang="pt-BR" dirty="0" err="1" smtClean="0"/>
              <a:t>medodo</a:t>
            </a:r>
            <a:r>
              <a:rPr lang="pt-BR" dirty="0" smtClean="0"/>
              <a:t> </a:t>
            </a:r>
            <a:r>
              <a:rPr lang="pt-BR" b="1" dirty="0" err="1" smtClean="0"/>
              <a:t>sort</a:t>
            </a:r>
            <a:r>
              <a:rPr lang="pt-BR" dirty="0" smtClean="0"/>
              <a:t> da classe </a:t>
            </a:r>
            <a:r>
              <a:rPr lang="pt-BR" b="1" dirty="0" err="1" smtClean="0"/>
              <a:t>Collections</a:t>
            </a:r>
            <a:r>
              <a:rPr lang="pt-BR" b="1" dirty="0" smtClean="0"/>
              <a:t> </a:t>
            </a:r>
            <a:r>
              <a:rPr lang="pt-BR" dirty="0" smtClean="0"/>
              <a:t>a ordem para que fosse ordenados.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 exemplo:</a:t>
            </a:r>
            <a:r>
              <a:rPr lang="pt-BR" dirty="0" smtClean="0"/>
              <a:t> TesteCollections1.java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15781683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java.util.Arrays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Vamos tentar ordenar um </a:t>
            </a:r>
            <a:r>
              <a:rPr lang="pt-BR" dirty="0" err="1" smtClean="0"/>
              <a:t>Array</a:t>
            </a:r>
            <a:r>
              <a:rPr lang="pt-BR" dirty="0" smtClean="0"/>
              <a:t>?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 exemplo:</a:t>
            </a:r>
            <a:r>
              <a:rPr lang="pt-BR" dirty="0" smtClean="0"/>
              <a:t> TesteArrays.java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1346774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Laboratório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smtClean="0"/>
              <a:t>Objetivo: Praticar </a:t>
            </a:r>
            <a:r>
              <a:rPr lang="pt-BR" dirty="0" smtClean="0"/>
              <a:t>a utilização de classe que implementam a interface </a:t>
            </a:r>
            <a:r>
              <a:rPr lang="pt-BR" dirty="0" err="1" smtClean="0"/>
              <a:t>java.util.Set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4246194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Esta interface define objetos que mapeiam </a:t>
            </a:r>
            <a:r>
              <a:rPr lang="pt-BR" dirty="0" smtClean="0">
                <a:solidFill>
                  <a:srgbClr val="FF0000"/>
                </a:solidFill>
              </a:rPr>
              <a:t>chaves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FF0000"/>
                </a:solidFill>
              </a:rPr>
              <a:t>valores</a:t>
            </a:r>
            <a:r>
              <a:rPr lang="pt-BR" dirty="0" smtClean="0"/>
              <a:t>, onde as </a:t>
            </a:r>
            <a:r>
              <a:rPr lang="pt-BR" dirty="0" smtClean="0">
                <a:solidFill>
                  <a:srgbClr val="FF0000"/>
                </a:solidFill>
              </a:rPr>
              <a:t>chaves não podem ser duplicadas</a:t>
            </a:r>
            <a:r>
              <a:rPr lang="pt-BR" dirty="0" smtClean="0"/>
              <a:t>, mas os valores sim.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3491194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java.util.Map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129755"/>
              </p:ext>
            </p:extLst>
          </p:nvPr>
        </p:nvGraphicFramePr>
        <p:xfrm>
          <a:off x="457199" y="2164976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Map</a:t>
                      </a:r>
                      <a:r>
                        <a:rPr lang="pt-BR" dirty="0" smtClean="0"/>
                        <a:t> chave (</a:t>
                      </a:r>
                      <a:r>
                        <a:rPr lang="pt-BR" dirty="0" err="1" smtClean="0"/>
                        <a:t>Object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 (</a:t>
                      </a:r>
                      <a:r>
                        <a:rPr lang="pt-BR" dirty="0" err="1" smtClean="0"/>
                        <a:t>Object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r>
                        <a:rPr lang="pt-BR" baseline="0" dirty="0" smtClean="0"/>
                        <a:t> n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6175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Desta forma, não há nenhuma restrição especifica ao valor </a:t>
            </a:r>
            <a:r>
              <a:rPr lang="pt-BR" b="1" dirty="0" err="1" smtClean="0"/>
              <a:t>null</a:t>
            </a:r>
            <a:r>
              <a:rPr lang="pt-BR" dirty="0" smtClean="0"/>
              <a:t>, exceto pelo fato que a condição de chaves não repetidas seja respeitada, isto é, é possível adicionar apenas uma </a:t>
            </a:r>
            <a:r>
              <a:rPr lang="pt-BR" dirty="0" smtClean="0">
                <a:solidFill>
                  <a:srgbClr val="FF0000"/>
                </a:solidFill>
              </a:rPr>
              <a:t>chave</a:t>
            </a:r>
            <a:r>
              <a:rPr lang="pt-BR" dirty="0" smtClean="0"/>
              <a:t> igual a </a:t>
            </a:r>
            <a:r>
              <a:rPr lang="pt-BR" b="1" dirty="0" err="1" smtClean="0"/>
              <a:t>null</a:t>
            </a:r>
            <a:r>
              <a:rPr lang="pt-BR" dirty="0" smtClean="0"/>
              <a:t> e quanto valores </a:t>
            </a:r>
            <a:r>
              <a:rPr lang="pt-BR" b="1" dirty="0" err="1" smtClean="0"/>
              <a:t>null</a:t>
            </a:r>
            <a:r>
              <a:rPr lang="pt-BR" dirty="0" smtClean="0"/>
              <a:t> forem necessários</a:t>
            </a:r>
            <a:r>
              <a:rPr lang="pt-BR" dirty="0" smtClean="0"/>
              <a:t>.</a:t>
            </a:r>
            <a:endParaRPr lang="x-none" dirty="0" smtClean="0"/>
          </a:p>
        </p:txBody>
      </p:sp>
    </p:spTree>
    <p:extLst>
      <p:ext uri="{BB962C8B-B14F-4D97-AF65-F5344CB8AC3E}">
        <p14:creationId xmlns:p14="http://schemas.microsoft.com/office/powerpoint/2010/main" val="24913372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 interface oferece três visualizações distintas de um </a:t>
            </a:r>
            <a:r>
              <a:rPr lang="pt-BR" b="1" dirty="0" err="1" smtClean="0"/>
              <a:t>Map</a:t>
            </a:r>
            <a:r>
              <a:rPr lang="pt-BR" dirty="0" smtClean="0"/>
              <a:t>:</a:t>
            </a:r>
            <a:endParaRPr lang="pt-BR" dirty="0"/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pt-BR" dirty="0" smtClean="0"/>
              <a:t>As chaves podem ser visualizadas como um objetos do tipo </a:t>
            </a:r>
            <a:r>
              <a:rPr lang="pt-BR" b="1" dirty="0" smtClean="0"/>
              <a:t>Set</a:t>
            </a:r>
            <a:r>
              <a:rPr lang="pt-BR" dirty="0" smtClean="0"/>
              <a:t>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pt-BR" dirty="0" smtClean="0"/>
              <a:t>Os valores podem ser vistos como uma coleção de </a:t>
            </a:r>
            <a:r>
              <a:rPr lang="pt-BR" b="1" dirty="0" smtClean="0"/>
              <a:t>Objetos</a:t>
            </a:r>
            <a:r>
              <a:rPr lang="pt-BR" dirty="0" smtClean="0"/>
              <a:t>;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pt-BR" dirty="0" smtClean="0"/>
              <a:t>Conjunto (objeto do tipo </a:t>
            </a:r>
            <a:r>
              <a:rPr lang="pt-BR" b="1" dirty="0" smtClean="0"/>
              <a:t>Set</a:t>
            </a:r>
            <a:r>
              <a:rPr lang="pt-BR" dirty="0" smtClean="0"/>
              <a:t>) de pares chave-valor</a:t>
            </a:r>
          </a:p>
        </p:txBody>
      </p:sp>
    </p:spTree>
    <p:extLst>
      <p:ext uri="{BB962C8B-B14F-4D97-AF65-F5344CB8AC3E}">
        <p14:creationId xmlns:p14="http://schemas.microsoft.com/office/powerpoint/2010/main" val="2865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 de utilização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dirty="0" smtClean="0"/>
              <a:t>Não é necessário a implementar métodos de ordenação, busca, redimensionamento entre outros.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pt-BR" dirty="0" smtClean="0"/>
              <a:t>Normalmente, há a melhora na performance, pois provê implementações otimizadas criadas por especialistas.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charset="2"/>
              <a:buChar char="ü"/>
            </a:pPr>
            <a:r>
              <a:rPr lang="fr-FR" dirty="0" err="1" smtClean="0"/>
              <a:t>É</a:t>
            </a:r>
            <a:r>
              <a:rPr lang="pt-BR" dirty="0" smtClean="0"/>
              <a:t> possível “transformar” coleções de um tipo para outro, possibilitando a utilização da coleção adequada para cada situação.</a:t>
            </a:r>
          </a:p>
        </p:txBody>
      </p:sp>
    </p:spTree>
    <p:extLst>
      <p:ext uri="{BB962C8B-B14F-4D97-AF65-F5344CB8AC3E}">
        <p14:creationId xmlns:p14="http://schemas.microsoft.com/office/powerpoint/2010/main" val="15684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java.util.Map</a:t>
            </a:r>
            <a:r>
              <a:rPr lang="pt-BR" dirty="0" smtClean="0"/>
              <a:t> (hierarquia)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783105" y="1640541"/>
            <a:ext cx="1788459" cy="753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&lt;&lt;interface&gt;&gt;</a:t>
            </a:r>
          </a:p>
          <a:p>
            <a:pPr algn="ctr"/>
            <a:r>
              <a:rPr lang="pt-BR" dirty="0" err="1" smtClean="0"/>
              <a:t>Map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571564" y="3030069"/>
            <a:ext cx="1788459" cy="753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&lt;&lt;interface&gt;&gt;</a:t>
            </a:r>
          </a:p>
          <a:p>
            <a:pPr algn="ctr"/>
            <a:r>
              <a:rPr lang="pt-BR" dirty="0" err="1" smtClean="0"/>
              <a:t>SortedMap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723965" y="4944034"/>
            <a:ext cx="1788459" cy="753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TreeMap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30706" y="4975411"/>
            <a:ext cx="1788459" cy="753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HashMap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456765" y="4939553"/>
            <a:ext cx="1788459" cy="753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Hashtable</a:t>
            </a:r>
            <a:endParaRPr lang="pt-BR" dirty="0"/>
          </a:p>
        </p:txBody>
      </p:sp>
      <p:cxnSp>
        <p:nvCxnSpPr>
          <p:cNvPr id="11" name="Conector de seta reta 10"/>
          <p:cNvCxnSpPr>
            <a:stCxn id="9" idx="0"/>
            <a:endCxn id="5" idx="2"/>
          </p:cNvCxnSpPr>
          <p:nvPr/>
        </p:nvCxnSpPr>
        <p:spPr>
          <a:xfrm flipV="1">
            <a:off x="2350995" y="2393576"/>
            <a:ext cx="2326340" cy="2545977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4807323" y="2375646"/>
            <a:ext cx="1" cy="2581835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0"/>
          </p:cNvCxnSpPr>
          <p:nvPr/>
        </p:nvCxnSpPr>
        <p:spPr>
          <a:xfrm flipH="1" flipV="1">
            <a:off x="5204012" y="2393576"/>
            <a:ext cx="1261782" cy="63649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" idx="0"/>
          </p:cNvCxnSpPr>
          <p:nvPr/>
        </p:nvCxnSpPr>
        <p:spPr>
          <a:xfrm flipH="1" flipV="1">
            <a:off x="6618194" y="3783105"/>
            <a:ext cx="1" cy="1160929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6162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err="1" smtClean="0"/>
              <a:t>HashMap</a:t>
            </a:r>
            <a:r>
              <a:rPr lang="pt-BR" dirty="0" smtClean="0"/>
              <a:t> é uma implementação da interface </a:t>
            </a:r>
            <a:r>
              <a:rPr lang="pt-BR" b="1" dirty="0" err="1" smtClean="0"/>
              <a:t>Map</a:t>
            </a:r>
            <a:r>
              <a:rPr lang="pt-BR" dirty="0" smtClean="0"/>
              <a:t>, que ocorre por meio das classe abstrata </a:t>
            </a:r>
            <a:r>
              <a:rPr lang="pt-BR" b="1" dirty="0" err="1" smtClean="0"/>
              <a:t>AbstractMap</a:t>
            </a:r>
            <a:r>
              <a:rPr lang="pt-BR" dirty="0" smtClean="0"/>
              <a:t>. Não garante a ordem dos seus elementos, nem que estarão sempre na mesma ordem.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Está classe não é </a:t>
            </a:r>
            <a:r>
              <a:rPr lang="pt-BR" b="1" dirty="0" err="1" smtClean="0"/>
              <a:t>synchronized</a:t>
            </a:r>
            <a:r>
              <a:rPr lang="pt-BR" dirty="0" smtClean="0"/>
              <a:t>, sendo esta a principal diferença da classe </a:t>
            </a:r>
            <a:r>
              <a:rPr lang="pt-BR" b="1" dirty="0" err="1" smtClean="0"/>
              <a:t>Hashtable</a:t>
            </a:r>
            <a:r>
              <a:rPr lang="pt-BR" dirty="0" smtClean="0"/>
              <a:t>, que faz parte do JDK desde a versão 1.0;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913428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A classe </a:t>
            </a:r>
            <a:r>
              <a:rPr lang="pt-BR" dirty="0" err="1" smtClean="0"/>
              <a:t>HashMap</a:t>
            </a:r>
            <a:r>
              <a:rPr lang="pt-BR" dirty="0" smtClean="0"/>
              <a:t> permite a inserção de </a:t>
            </a:r>
            <a:r>
              <a:rPr lang="pt-BR" b="1" dirty="0" err="1" smtClean="0"/>
              <a:t>null</a:t>
            </a:r>
            <a:r>
              <a:rPr lang="pt-BR" dirty="0" smtClean="0"/>
              <a:t>, mas vale lembrar que a </a:t>
            </a:r>
            <a:r>
              <a:rPr lang="pt-BR" dirty="0" smtClean="0">
                <a:solidFill>
                  <a:srgbClr val="FF0000"/>
                </a:solidFill>
              </a:rPr>
              <a:t>chave deve ser única</a:t>
            </a:r>
            <a:r>
              <a:rPr lang="pt-BR" dirty="0" smtClean="0"/>
              <a:t>, isto é, apenas </a:t>
            </a:r>
            <a:r>
              <a:rPr lang="pt-BR" dirty="0" smtClean="0">
                <a:solidFill>
                  <a:srgbClr val="FF0000"/>
                </a:solidFill>
              </a:rPr>
              <a:t>uma chave poderá ser igual</a:t>
            </a:r>
            <a:r>
              <a:rPr lang="pt-BR" dirty="0" smtClean="0"/>
              <a:t> a </a:t>
            </a:r>
            <a:r>
              <a:rPr lang="pt-BR" b="1" dirty="0" err="1" smtClean="0"/>
              <a:t>null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1135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Construtores: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solidFill>
                  <a:srgbClr val="00B050"/>
                </a:solidFill>
              </a:rPr>
              <a:t>//Constrói um </a:t>
            </a:r>
            <a:r>
              <a:rPr lang="pt-BR" dirty="0" err="1" smtClean="0">
                <a:solidFill>
                  <a:srgbClr val="00B050"/>
                </a:solidFill>
              </a:rPr>
              <a:t>HashMap</a:t>
            </a:r>
            <a:r>
              <a:rPr lang="pt-BR" dirty="0" smtClean="0">
                <a:solidFill>
                  <a:srgbClr val="00B050"/>
                </a:solidFill>
              </a:rPr>
              <a:t> vazio.</a:t>
            </a:r>
            <a:endParaRPr lang="pt-BR" dirty="0" smtClean="0">
              <a:solidFill>
                <a:srgbClr val="00B05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err="1" smtClean="0"/>
              <a:t>HashMap</a:t>
            </a:r>
            <a:r>
              <a:rPr lang="pt-BR" b="1" dirty="0" smtClean="0"/>
              <a:t>&lt;K,V&gt;();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solidFill>
                  <a:srgbClr val="00B050"/>
                </a:solidFill>
              </a:rPr>
              <a:t>//Constrói </a:t>
            </a:r>
            <a:r>
              <a:rPr lang="pt-BR" dirty="0">
                <a:solidFill>
                  <a:srgbClr val="00B050"/>
                </a:solidFill>
              </a:rPr>
              <a:t>um </a:t>
            </a:r>
            <a:r>
              <a:rPr lang="pt-BR" dirty="0" smtClean="0">
                <a:solidFill>
                  <a:srgbClr val="00B050"/>
                </a:solidFill>
              </a:rPr>
              <a:t>novo </a:t>
            </a:r>
            <a:r>
              <a:rPr lang="pt-BR" dirty="0" err="1" smtClean="0">
                <a:solidFill>
                  <a:srgbClr val="00B050"/>
                </a:solidFill>
              </a:rPr>
              <a:t>HashMap</a:t>
            </a:r>
            <a:r>
              <a:rPr lang="pt-BR" dirty="0" smtClean="0">
                <a:solidFill>
                  <a:srgbClr val="00B050"/>
                </a:solidFill>
              </a:rPr>
              <a:t> com todos os //pares de chave-valor do </a:t>
            </a:r>
            <a:r>
              <a:rPr lang="pt-BR" dirty="0" err="1" smtClean="0">
                <a:solidFill>
                  <a:srgbClr val="00B050"/>
                </a:solidFill>
              </a:rPr>
              <a:t>Map</a:t>
            </a:r>
            <a:r>
              <a:rPr lang="pt-BR" dirty="0" smtClean="0">
                <a:solidFill>
                  <a:srgbClr val="00B050"/>
                </a:solidFill>
              </a:rPr>
              <a:t> m</a:t>
            </a:r>
            <a:endParaRPr lang="pt-BR" dirty="0">
              <a:solidFill>
                <a:srgbClr val="00B05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err="1" smtClean="0"/>
              <a:t>MashMap</a:t>
            </a:r>
            <a:r>
              <a:rPr lang="pt-BR" b="1" dirty="0" smtClean="0"/>
              <a:t>&lt;K,V&gt;(</a:t>
            </a:r>
            <a:r>
              <a:rPr lang="pt-BR" b="1" dirty="0" err="1" smtClean="0"/>
              <a:t>Map</a:t>
            </a:r>
            <a:r>
              <a:rPr lang="pt-BR" b="1" dirty="0" smtClean="0"/>
              <a:t>&lt;K,V&gt; m);</a:t>
            </a:r>
          </a:p>
        </p:txBody>
      </p:sp>
    </p:spTree>
    <p:extLst>
      <p:ext uri="{BB962C8B-B14F-4D97-AF65-F5344CB8AC3E}">
        <p14:creationId xmlns:p14="http://schemas.microsoft.com/office/powerpoint/2010/main" val="11836061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Construtores</a:t>
            </a:r>
            <a:r>
              <a:rPr lang="pt-BR" b="1" dirty="0"/>
              <a:t>: </a:t>
            </a:r>
            <a:r>
              <a:rPr lang="pt-BR" b="1" dirty="0" err="1"/>
              <a:t>HashMap</a:t>
            </a:r>
            <a:r>
              <a:rPr lang="pt-BR" b="1" dirty="0"/>
              <a:t>&lt;K,V</a:t>
            </a:r>
            <a:r>
              <a:rPr lang="pt-BR" b="1" dirty="0" smtClean="0"/>
              <a:t>&gt;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Repare que temos igualmente com vimos em </a:t>
            </a:r>
            <a:r>
              <a:rPr lang="pt-BR" b="1" dirty="0" err="1" smtClean="0"/>
              <a:t>List</a:t>
            </a:r>
            <a:r>
              <a:rPr lang="pt-BR" dirty="0" smtClean="0"/>
              <a:t> e </a:t>
            </a:r>
            <a:r>
              <a:rPr lang="pt-BR" b="1" dirty="0" smtClean="0"/>
              <a:t>Set</a:t>
            </a:r>
            <a:r>
              <a:rPr lang="pt-BR" dirty="0" smtClean="0"/>
              <a:t> algo que entre ‘&lt;‘ e ‘&gt;’ Podemos utilizar </a:t>
            </a:r>
            <a:r>
              <a:rPr lang="pt-BR" b="1" dirty="0" smtClean="0"/>
              <a:t>K,V</a:t>
            </a:r>
            <a:r>
              <a:rPr lang="pt-BR" dirty="0" smtClean="0"/>
              <a:t> como instancia de Objetos do tipo especifico igual ao </a:t>
            </a:r>
            <a:r>
              <a:rPr lang="pt-BR" b="1" dirty="0" smtClean="0"/>
              <a:t>E</a:t>
            </a:r>
            <a:r>
              <a:rPr lang="pt-BR" dirty="0" smtClean="0"/>
              <a:t> de </a:t>
            </a:r>
            <a:r>
              <a:rPr lang="pt-BR" b="1" dirty="0" err="1" smtClean="0"/>
              <a:t>List</a:t>
            </a:r>
            <a:r>
              <a:rPr lang="pt-BR" dirty="0" smtClean="0"/>
              <a:t> e </a:t>
            </a:r>
            <a:r>
              <a:rPr lang="pt-BR" b="1" dirty="0" smtClean="0"/>
              <a:t>Set</a:t>
            </a:r>
            <a:r>
              <a:rPr lang="pt-BR" dirty="0" smtClean="0"/>
              <a:t>. Sendo </a:t>
            </a:r>
            <a:r>
              <a:rPr lang="pt-BR" b="1" dirty="0" smtClean="0"/>
              <a:t>K</a:t>
            </a:r>
            <a:r>
              <a:rPr lang="pt-BR" dirty="0" smtClean="0"/>
              <a:t> e </a:t>
            </a:r>
            <a:r>
              <a:rPr lang="pt-BR" b="1" dirty="0" smtClean="0"/>
              <a:t>V</a:t>
            </a:r>
            <a:r>
              <a:rPr lang="pt-BR" dirty="0" smtClean="0"/>
              <a:t> </a:t>
            </a:r>
            <a:r>
              <a:rPr lang="pt-BR" dirty="0" err="1" smtClean="0"/>
              <a:t>key</a:t>
            </a:r>
            <a:r>
              <a:rPr lang="pt-BR" dirty="0" smtClean="0"/>
              <a:t> e </a:t>
            </a:r>
            <a:r>
              <a:rPr lang="pt-BR" dirty="0" err="1" smtClean="0"/>
              <a:t>value</a:t>
            </a:r>
            <a:r>
              <a:rPr lang="pt-BR" dirty="0" smtClean="0"/>
              <a:t> respectivamente (chave e valor);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err="1" smtClean="0"/>
              <a:t>Obs</a:t>
            </a:r>
            <a:r>
              <a:rPr lang="pt-BR" dirty="0" smtClean="0"/>
              <a:t>: Se não colocarmos nada serão </a:t>
            </a:r>
            <a:r>
              <a:rPr lang="pt-BR" dirty="0" err="1" smtClean="0"/>
              <a:t>assumitos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, </a:t>
            </a:r>
            <a:r>
              <a:rPr lang="pt-BR" dirty="0" err="1" smtClean="0"/>
              <a:t>Object</a:t>
            </a:r>
            <a:r>
              <a:rPr lang="pt-BR" dirty="0" smtClean="0"/>
              <a:t>, para K e V.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85670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Adicionando um par chave e valor</a:t>
            </a:r>
            <a:r>
              <a:rPr lang="pt-BR" b="1" dirty="0" smtClean="0"/>
              <a:t>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>
                <a:solidFill>
                  <a:srgbClr val="92D050"/>
                </a:solidFill>
              </a:rPr>
              <a:t>//Adicionar o par de </a:t>
            </a:r>
            <a:r>
              <a:rPr lang="pt-BR" dirty="0" err="1">
                <a:solidFill>
                  <a:srgbClr val="92D050"/>
                </a:solidFill>
              </a:rPr>
              <a:t>cahve</a:t>
            </a:r>
            <a:r>
              <a:rPr lang="pt-BR" dirty="0">
                <a:solidFill>
                  <a:srgbClr val="92D050"/>
                </a:solidFill>
              </a:rPr>
              <a:t> e valor no </a:t>
            </a:r>
            <a:r>
              <a:rPr lang="pt-BR" dirty="0" smtClean="0">
                <a:solidFill>
                  <a:srgbClr val="92D050"/>
                </a:solidFill>
              </a:rPr>
              <a:t>//</a:t>
            </a:r>
            <a:r>
              <a:rPr lang="pt-BR" dirty="0" err="1" smtClean="0">
                <a:solidFill>
                  <a:srgbClr val="92D050"/>
                </a:solidFill>
              </a:rPr>
              <a:t>HashMap</a:t>
            </a:r>
            <a:r>
              <a:rPr lang="pt-BR" dirty="0">
                <a:solidFill>
                  <a:srgbClr val="92D050"/>
                </a:solidFill>
              </a:rPr>
              <a:t>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V </a:t>
            </a:r>
            <a:r>
              <a:rPr lang="pt-BR" dirty="0" err="1" smtClean="0"/>
              <a:t>put</a:t>
            </a:r>
            <a:r>
              <a:rPr lang="pt-BR" dirty="0" smtClean="0"/>
              <a:t>(K </a:t>
            </a:r>
            <a:r>
              <a:rPr lang="pt-BR" dirty="0" err="1" smtClean="0"/>
              <a:t>key</a:t>
            </a:r>
            <a:r>
              <a:rPr lang="pt-BR" dirty="0" smtClean="0"/>
              <a:t>, V valor);</a:t>
            </a:r>
          </a:p>
        </p:txBody>
      </p:sp>
    </p:spTree>
    <p:extLst>
      <p:ext uri="{BB962C8B-B14F-4D97-AF65-F5344CB8AC3E}">
        <p14:creationId xmlns:p14="http://schemas.microsoft.com/office/powerpoint/2010/main" val="13392612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Verificando </a:t>
            </a:r>
            <a:r>
              <a:rPr lang="pt-BR" b="1" dirty="0" smtClean="0"/>
              <a:t>se </a:t>
            </a:r>
            <a:r>
              <a:rPr lang="pt-BR" b="1" dirty="0" err="1" smtClean="0"/>
              <a:t>Hashmap</a:t>
            </a:r>
            <a:r>
              <a:rPr lang="pt-BR" b="1" dirty="0" smtClean="0"/>
              <a:t> contém determinada chave ou valor: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solidFill>
                  <a:srgbClr val="92D050"/>
                </a:solidFill>
              </a:rPr>
              <a:t>//Retorna </a:t>
            </a:r>
            <a:r>
              <a:rPr lang="pt-BR" dirty="0" err="1" smtClean="0">
                <a:solidFill>
                  <a:srgbClr val="92D050"/>
                </a:solidFill>
              </a:rPr>
              <a:t>true</a:t>
            </a:r>
            <a:r>
              <a:rPr lang="pt-BR" dirty="0" smtClean="0">
                <a:solidFill>
                  <a:srgbClr val="92D050"/>
                </a:solidFill>
              </a:rPr>
              <a:t> se encontrar a chave </a:t>
            </a:r>
            <a:r>
              <a:rPr lang="pt-BR" dirty="0" err="1" smtClean="0">
                <a:solidFill>
                  <a:srgbClr val="92D050"/>
                </a:solidFill>
              </a:rPr>
              <a:t>key</a:t>
            </a:r>
            <a:endParaRPr lang="pt-BR" dirty="0" smtClean="0">
              <a:solidFill>
                <a:srgbClr val="92D05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containsKey</a:t>
            </a:r>
            <a:r>
              <a:rPr lang="pt-BR" dirty="0" smtClean="0"/>
              <a:t>(K </a:t>
            </a:r>
            <a:r>
              <a:rPr lang="pt-BR" dirty="0" err="1" smtClean="0"/>
              <a:t>key</a:t>
            </a:r>
            <a:r>
              <a:rPr lang="pt-BR" dirty="0" smtClean="0"/>
              <a:t>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>
                <a:solidFill>
                  <a:srgbClr val="92D050"/>
                </a:solidFill>
              </a:rPr>
              <a:t>//Retorna </a:t>
            </a:r>
            <a:r>
              <a:rPr lang="pt-BR" dirty="0" err="1" smtClean="0">
                <a:solidFill>
                  <a:srgbClr val="92D050"/>
                </a:solidFill>
              </a:rPr>
              <a:t>true</a:t>
            </a:r>
            <a:r>
              <a:rPr lang="pt-BR" dirty="0" smtClean="0">
                <a:solidFill>
                  <a:srgbClr val="92D050"/>
                </a:solidFill>
              </a:rPr>
              <a:t> se encontrar o valor </a:t>
            </a:r>
            <a:r>
              <a:rPr lang="pt-BR" dirty="0" err="1" smtClean="0">
                <a:solidFill>
                  <a:srgbClr val="92D050"/>
                </a:solidFill>
              </a:rPr>
              <a:t>value</a:t>
            </a:r>
            <a:endParaRPr lang="pt-BR" dirty="0" smtClean="0">
              <a:solidFill>
                <a:srgbClr val="92D05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 smtClean="0"/>
              <a:t>containsValue</a:t>
            </a:r>
            <a:r>
              <a:rPr lang="pt-BR" dirty="0" smtClean="0"/>
              <a:t>(V </a:t>
            </a:r>
            <a:r>
              <a:rPr lang="pt-BR" dirty="0" err="1" smtClean="0"/>
              <a:t>value</a:t>
            </a:r>
            <a:r>
              <a:rPr lang="pt-BR" dirty="0" smtClean="0"/>
              <a:t>);</a:t>
            </a:r>
            <a:endParaRPr lang="pt-BR" dirty="0"/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22413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Recuperando um valor de </a:t>
            </a:r>
            <a:r>
              <a:rPr lang="pt-BR" b="1" dirty="0" err="1" smtClean="0"/>
              <a:t>Hashmap</a:t>
            </a:r>
            <a:r>
              <a:rPr lang="pt-BR" b="1" dirty="0" smtClean="0"/>
              <a:t>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V </a:t>
            </a:r>
            <a:r>
              <a:rPr lang="pt-BR" dirty="0" err="1" smtClean="0"/>
              <a:t>get</a:t>
            </a:r>
            <a:r>
              <a:rPr lang="pt-BR" dirty="0" smtClean="0"/>
              <a:t> (K </a:t>
            </a:r>
            <a:r>
              <a:rPr lang="pt-BR" dirty="0" err="1" smtClean="0"/>
              <a:t>key</a:t>
            </a:r>
            <a:r>
              <a:rPr lang="pt-BR" dirty="0" smtClean="0"/>
              <a:t>);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Retorna o valor associado à chave (</a:t>
            </a:r>
            <a:r>
              <a:rPr lang="pt-BR" dirty="0" err="1" smtClean="0"/>
              <a:t>key</a:t>
            </a:r>
            <a:r>
              <a:rPr lang="pt-BR" dirty="0" smtClean="0"/>
              <a:t>) passada como parâmetro.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err="1" smtClean="0"/>
              <a:t>Obs</a:t>
            </a:r>
            <a:r>
              <a:rPr lang="pt-BR" dirty="0" smtClean="0"/>
              <a:t>: caso não seja encontrada, </a:t>
            </a:r>
            <a:r>
              <a:rPr lang="pt-BR" b="1" dirty="0" err="1" smtClean="0"/>
              <a:t>null</a:t>
            </a:r>
            <a:r>
              <a:rPr lang="pt-BR" dirty="0" smtClean="0"/>
              <a:t> será o retornado. No entanto, existe a possibilidade de haver uma chave associada ao valor </a:t>
            </a:r>
            <a:r>
              <a:rPr lang="pt-BR" b="1" dirty="0" err="1" smtClean="0"/>
              <a:t>null</a:t>
            </a:r>
            <a:r>
              <a:rPr lang="pt-BR" dirty="0" smtClean="0"/>
              <a:t>, portanto é </a:t>
            </a:r>
            <a:r>
              <a:rPr lang="pt-BR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 verificarmos se a chave existe no </a:t>
            </a:r>
            <a:r>
              <a:rPr lang="pt-BR" b="1" dirty="0" err="1" smtClean="0"/>
              <a:t>HashMap</a:t>
            </a:r>
            <a:r>
              <a:rPr lang="pt-BR" dirty="0" smtClean="0"/>
              <a:t>, por meio do método </a:t>
            </a:r>
            <a:r>
              <a:rPr lang="pt-BR" b="1" dirty="0" err="1" smtClean="0"/>
              <a:t>containsKey</a:t>
            </a:r>
            <a:r>
              <a:rPr lang="pt-BR" b="1" dirty="0" smtClean="0"/>
              <a:t>(K </a:t>
            </a:r>
            <a:r>
              <a:rPr lang="pt-BR" b="1" dirty="0" err="1" smtClean="0"/>
              <a:t>key</a:t>
            </a:r>
            <a:r>
              <a:rPr lang="pt-BR" b="1" dirty="0" smtClean="0"/>
              <a:t>) </a:t>
            </a:r>
            <a:r>
              <a:rPr lang="pt-BR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8277559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3067" cy="1143000"/>
          </a:xfrm>
        </p:spPr>
        <p:txBody>
          <a:bodyPr>
            <a:normAutofit/>
          </a:bodyPr>
          <a:lstStyle/>
          <a:p>
            <a:r>
              <a:rPr lang="pt-BR" dirty="0" err="1" smtClean="0"/>
              <a:t>java.util.HashMap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Ver exemplo: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TesteHashMap.java</a:t>
            </a:r>
          </a:p>
        </p:txBody>
      </p:sp>
    </p:spTree>
    <p:extLst>
      <p:ext uri="{BB962C8B-B14F-4D97-AF65-F5344CB8AC3E}">
        <p14:creationId xmlns:p14="http://schemas.microsoft.com/office/powerpoint/2010/main" val="200180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 smtClean="0"/>
              <a:t>M</a:t>
            </a:r>
            <a:r>
              <a:rPr lang="pt-BR" dirty="0" smtClean="0"/>
              <a:t>odo como você estrutura os dados dentro das classes pode fazer uma grande diferença no desempenho da aplicação. Em contrapartida, também pode prejudicar o desenvolvimento e manutenção.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dirty="0" smtClean="0"/>
              <a:t>Por este o motivo o </a:t>
            </a:r>
            <a:r>
              <a:rPr lang="pt-BR" dirty="0" err="1" smtClean="0"/>
              <a:t>Collection</a:t>
            </a:r>
            <a:r>
              <a:rPr lang="pt-BR" dirty="0" smtClean="0"/>
              <a:t> Framework é tão importante. Ele é composto por diversas interfaces, classes abstratas e implementações que oferecem vantagens diferentes para cenários diferentes, determinando certo mecanismos como, por exemplo, protocolo de iteração e navegação.</a:t>
            </a:r>
          </a:p>
        </p:txBody>
      </p:sp>
    </p:spTree>
    <p:extLst>
      <p:ext uri="{BB962C8B-B14F-4D97-AF65-F5344CB8AC3E}">
        <p14:creationId xmlns:p14="http://schemas.microsoft.com/office/powerpoint/2010/main" val="28642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Framework</a:t>
            </a:r>
            <a:endParaRPr lang="pt-BR" dirty="0"/>
          </a:p>
        </p:txBody>
      </p:sp>
      <p:pic>
        <p:nvPicPr>
          <p:cNvPr id="5" name="Picture 4" descr="Screen shot 2012-05-29 at 13.36.4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7" b="4659"/>
          <a:stretch/>
        </p:blipFill>
        <p:spPr>
          <a:xfrm>
            <a:off x="0" y="1417638"/>
            <a:ext cx="9144000" cy="479736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46739" y="2210551"/>
            <a:ext cx="2845649" cy="1998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04970" y="2903208"/>
            <a:ext cx="2587418" cy="800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04970" y="2903208"/>
            <a:ext cx="6055823" cy="2492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ítulo 1"/>
          <p:cNvSpPr txBox="1">
            <a:spLocks/>
          </p:cNvSpPr>
          <p:nvPr/>
        </p:nvSpPr>
        <p:spPr>
          <a:xfrm>
            <a:off x="3492388" y="1892455"/>
            <a:ext cx="1411065" cy="5179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</a:rPr>
              <a:t>pacote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492388" y="2562841"/>
            <a:ext cx="2292982" cy="5179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</a:rPr>
              <a:t>interfaces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6960793" y="2562841"/>
            <a:ext cx="2034752" cy="5179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z="3200" dirty="0" smtClean="0">
                <a:solidFill>
                  <a:srgbClr val="FF0000"/>
                </a:solidFill>
              </a:rPr>
              <a:t>classes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454" y="274638"/>
            <a:ext cx="8416346" cy="1143000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Framework 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Interfaces: </a:t>
            </a:r>
            <a:r>
              <a:rPr lang="pt-BR" dirty="0" smtClean="0"/>
              <a:t>representam diferentes tipos de coleções como por exemplo, </a:t>
            </a:r>
            <a:r>
              <a:rPr lang="pt-BR" b="1" dirty="0" smtClean="0"/>
              <a:t>Set</a:t>
            </a:r>
            <a:r>
              <a:rPr lang="pt-BR" dirty="0" smtClean="0"/>
              <a:t>, </a:t>
            </a:r>
            <a:r>
              <a:rPr lang="pt-BR" b="1" dirty="0" err="1" smtClean="0"/>
              <a:t>List</a:t>
            </a:r>
            <a:r>
              <a:rPr lang="pt-BR" dirty="0" smtClean="0"/>
              <a:t> e </a:t>
            </a:r>
            <a:r>
              <a:rPr lang="pt-BR" b="1" dirty="0" smtClean="0"/>
              <a:t>Map</a:t>
            </a:r>
            <a:r>
              <a:rPr lang="pt-BR" dirty="0" smtClean="0"/>
              <a:t>. Estas interfaces são a base desse framework.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pt-BR" b="1" dirty="0" smtClean="0"/>
              <a:t>Classes legadas: </a:t>
            </a:r>
            <a:r>
              <a:rPr lang="pt-BR" dirty="0" smtClean="0"/>
              <a:t>Classes existentes anteriormente à criação do framework e que pertenciam ao JDK, desde a versão 1.0 (</a:t>
            </a:r>
            <a:r>
              <a:rPr lang="pt-BR" b="1" dirty="0" smtClean="0"/>
              <a:t>Vector</a:t>
            </a:r>
            <a:r>
              <a:rPr lang="pt-BR" dirty="0" smtClean="0"/>
              <a:t> e </a:t>
            </a:r>
            <a:r>
              <a:rPr lang="pt-BR" b="1" dirty="0" err="1" smtClean="0"/>
              <a:t>Hashtable</a:t>
            </a:r>
            <a:r>
              <a:rPr lang="pt-BR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41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2667</Words>
  <Application>Microsoft Office PowerPoint</Application>
  <PresentationFormat>Apresentação na tela (4:3)</PresentationFormat>
  <Paragraphs>268</Paragraphs>
  <Slides>68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69" baseType="lpstr">
      <vt:lpstr>Office Theme</vt:lpstr>
      <vt:lpstr>Apresentação do PowerPoint</vt:lpstr>
      <vt:lpstr>Coleções</vt:lpstr>
      <vt:lpstr>Coleções</vt:lpstr>
      <vt:lpstr>Utilização de coleções</vt:lpstr>
      <vt:lpstr>Utilização de coleções</vt:lpstr>
      <vt:lpstr>Vantagens de utilização</vt:lpstr>
      <vt:lpstr>Collections Framework</vt:lpstr>
      <vt:lpstr>Collections Framework</vt:lpstr>
      <vt:lpstr>Collections Framework Composição</vt:lpstr>
      <vt:lpstr>Collections Framework Composição</vt:lpstr>
      <vt:lpstr>java.util.Collection</vt:lpstr>
      <vt:lpstr>java.util.Collection</vt:lpstr>
      <vt:lpstr>java.util.Collection</vt:lpstr>
      <vt:lpstr>java.util.Collection</vt:lpstr>
      <vt:lpstr>java.util.List</vt:lpstr>
      <vt:lpstr>java.util.List</vt:lpstr>
      <vt:lpstr>java.util.List</vt:lpstr>
      <vt:lpstr>java.util.ArrayList</vt:lpstr>
      <vt:lpstr>java.util.ArrayList</vt:lpstr>
      <vt:lpstr>java.util.ArrayList</vt:lpstr>
      <vt:lpstr>java.util.ArrayList</vt:lpstr>
      <vt:lpstr>java.util.ArrayList</vt:lpstr>
      <vt:lpstr>java.util.ArrayList</vt:lpstr>
      <vt:lpstr>java.util.ArrayList</vt:lpstr>
      <vt:lpstr>java.util.ArrayList</vt:lpstr>
      <vt:lpstr>java.util.ArrayList</vt:lpstr>
      <vt:lpstr>java.util.ArrayList</vt:lpstr>
      <vt:lpstr>java.util.ArrayList</vt:lpstr>
      <vt:lpstr>java.util.ArrayList</vt:lpstr>
      <vt:lpstr>java.util.ArrayList e java.util.Vector</vt:lpstr>
      <vt:lpstr>java.util.Vector</vt:lpstr>
      <vt:lpstr>Laboratório</vt:lpstr>
      <vt:lpstr>java.util.Set</vt:lpstr>
      <vt:lpstr>java.util.Set (interface)</vt:lpstr>
      <vt:lpstr>java.util.Set (hierarquia)</vt:lpstr>
      <vt:lpstr>java.util.HashSet</vt:lpstr>
      <vt:lpstr>java.util.Iterator e java.util.Set</vt:lpstr>
      <vt:lpstr>java.util.Iterator e java.util.Set</vt:lpstr>
      <vt:lpstr>java.util.TreeSet</vt:lpstr>
      <vt:lpstr>java.util.TreeSet</vt:lpstr>
      <vt:lpstr>java.util.TreeSet</vt:lpstr>
      <vt:lpstr>java.util.TreeSet (hierarquia)</vt:lpstr>
      <vt:lpstr>java.util.Comparable</vt:lpstr>
      <vt:lpstr>java.util.Comparable</vt:lpstr>
      <vt:lpstr>java.util.Comparable</vt:lpstr>
      <vt:lpstr>java.util.Comparable</vt:lpstr>
      <vt:lpstr>java.util.Comparator</vt:lpstr>
      <vt:lpstr>java.util.Comparator</vt:lpstr>
      <vt:lpstr>java.util.Comparator</vt:lpstr>
      <vt:lpstr>A classe java.util.Collections</vt:lpstr>
      <vt:lpstr>A classe java.util.Collections</vt:lpstr>
      <vt:lpstr>A classe java.util.Collections</vt:lpstr>
      <vt:lpstr>A classe java.util.Collections</vt:lpstr>
      <vt:lpstr>A classe java.util.Arrays</vt:lpstr>
      <vt:lpstr>Laboratório </vt:lpstr>
      <vt:lpstr>java.util.Map</vt:lpstr>
      <vt:lpstr>java.util.Map</vt:lpstr>
      <vt:lpstr>java.util.Map</vt:lpstr>
      <vt:lpstr>java.util.Map</vt:lpstr>
      <vt:lpstr>java.util.Map (hierarquia)</vt:lpstr>
      <vt:lpstr>java.util.HashMap</vt:lpstr>
      <vt:lpstr>java.util.HashMap</vt:lpstr>
      <vt:lpstr>java.util.HashMap</vt:lpstr>
      <vt:lpstr>java.util.HashMap</vt:lpstr>
      <vt:lpstr>java.util.HashMap</vt:lpstr>
      <vt:lpstr>java.util.HashMap</vt:lpstr>
      <vt:lpstr>java.util.HashMap</vt:lpstr>
      <vt:lpstr>java.util.HashMap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 Todeschini</dc:creator>
  <cp:lastModifiedBy>Artur Todeschini Crestani</cp:lastModifiedBy>
  <cp:revision>556</cp:revision>
  <dcterms:created xsi:type="dcterms:W3CDTF">2012-04-08T17:30:12Z</dcterms:created>
  <dcterms:modified xsi:type="dcterms:W3CDTF">2012-06-01T13:56:19Z</dcterms:modified>
</cp:coreProperties>
</file>