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315" r:id="rId2"/>
    <p:sldId id="316" r:id="rId3"/>
    <p:sldId id="330" r:id="rId4"/>
    <p:sldId id="331" r:id="rId5"/>
    <p:sldId id="332" r:id="rId6"/>
    <p:sldId id="333" r:id="rId7"/>
    <p:sldId id="334" r:id="rId8"/>
    <p:sldId id="335" r:id="rId9"/>
    <p:sldId id="336" r:id="rId10"/>
    <p:sldId id="337" r:id="rId11"/>
    <p:sldId id="338" r:id="rId12"/>
    <p:sldId id="389" r:id="rId13"/>
    <p:sldId id="340" r:id="rId14"/>
    <p:sldId id="390" r:id="rId15"/>
    <p:sldId id="342" r:id="rId16"/>
    <p:sldId id="343" r:id="rId17"/>
    <p:sldId id="344" r:id="rId18"/>
    <p:sldId id="346" r:id="rId19"/>
    <p:sldId id="345" r:id="rId20"/>
    <p:sldId id="347" r:id="rId21"/>
    <p:sldId id="348" r:id="rId22"/>
    <p:sldId id="349" r:id="rId23"/>
    <p:sldId id="350" r:id="rId24"/>
    <p:sldId id="351" r:id="rId25"/>
    <p:sldId id="387" r:id="rId26"/>
    <p:sldId id="388"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729" autoAdjust="0"/>
  </p:normalViewPr>
  <p:slideViewPr>
    <p:cSldViewPr snapToGrid="0" snapToObjects="1">
      <p:cViewPr>
        <p:scale>
          <a:sx n="77" d="100"/>
          <a:sy n="77" d="100"/>
        </p:scale>
        <p:origin x="-1176" y="180"/>
      </p:cViewPr>
      <p:guideLst>
        <p:guide orient="horz" pos="2160"/>
        <p:guide pos="2880"/>
      </p:guideLst>
    </p:cSldViewPr>
  </p:slideViewPr>
  <p:outlineViewPr>
    <p:cViewPr>
      <p:scale>
        <a:sx n="33" d="100"/>
        <a:sy n="33" d="100"/>
      </p:scale>
      <p:origin x="0" y="1408"/>
    </p:cViewPr>
  </p:outlineViewPr>
  <p:notesTextViewPr>
    <p:cViewPr>
      <p:scale>
        <a:sx n="100" d="100"/>
        <a:sy n="100" d="100"/>
      </p:scale>
      <p:origin x="0" y="0"/>
    </p:cViewPr>
  </p:notesTextViewPr>
  <p:notesViewPr>
    <p:cSldViewPr snapToGrid="0" snapToObjects="1">
      <p:cViewPr varScale="1">
        <p:scale>
          <a:sx n="52" d="100"/>
          <a:sy n="52" d="100"/>
        </p:scale>
        <p:origin x="-1866" y="-108"/>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pt-BR"/>
          </a:p>
        </p:txBody>
      </p:sp>
      <p:sp>
        <p:nvSpPr>
          <p:cNvPr id="3" name="Espaço Reservado para Data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9F58308-7141-4152-8EFD-DA91D7F67182}" type="datetimeFigureOut">
              <a:rPr lang="pt-BR" smtClean="0"/>
              <a:pPr/>
              <a:t>30/12/2013</a:t>
            </a:fld>
            <a:endParaRPr lang="pt-BR"/>
          </a:p>
        </p:txBody>
      </p:sp>
      <p:sp>
        <p:nvSpPr>
          <p:cNvPr id="4" name="Espaço Reservado para Rodapé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pt-BR"/>
          </a:p>
        </p:txBody>
      </p:sp>
      <p:sp>
        <p:nvSpPr>
          <p:cNvPr id="5" name="Espaço Reservado para Número de Slid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1EA3DB72-C60E-4AAE-97B7-20B0B5C18F59}" type="slidenum">
              <a:rPr lang="pt-BR" smtClean="0"/>
              <a:pPr/>
              <a:t>‹nº›</a:t>
            </a:fld>
            <a:endParaRPr lang="pt-BR"/>
          </a:p>
        </p:txBody>
      </p:sp>
    </p:spTree>
    <p:extLst>
      <p:ext uri="{BB962C8B-B14F-4D97-AF65-F5344CB8AC3E}">
        <p14:creationId xmlns:p14="http://schemas.microsoft.com/office/powerpoint/2010/main" xmlns="" val="4150256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AC9ADA47-D844-4378-A336-60721E7E18D0}" type="datetimeFigureOut">
              <a:rPr lang="pt-BR" smtClean="0"/>
              <a:pPr/>
              <a:t>30/12/2013</a:t>
            </a:fld>
            <a:endParaRPr lang="pt-BR"/>
          </a:p>
        </p:txBody>
      </p:sp>
      <p:sp>
        <p:nvSpPr>
          <p:cNvPr id="4" name="Espaço Reservado para Imagem de Slide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DE058486-EF4A-4D01-ADAE-7BC59CE188F4}" type="slidenum">
              <a:rPr lang="pt-BR" smtClean="0"/>
              <a:pPr/>
              <a:t>‹nº›</a:t>
            </a:fld>
            <a:endParaRPr lang="pt-BR"/>
          </a:p>
        </p:txBody>
      </p:sp>
    </p:spTree>
    <p:extLst>
      <p:ext uri="{BB962C8B-B14F-4D97-AF65-F5344CB8AC3E}">
        <p14:creationId xmlns:p14="http://schemas.microsoft.com/office/powerpoint/2010/main" xmlns="" val="1065025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DE058486-EF4A-4D01-ADAE-7BC59CE188F4}" type="slidenum">
              <a:rPr lang="pt-BR" smtClean="0"/>
              <a:pPr/>
              <a:t>11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DE058486-EF4A-4D01-ADAE-7BC59CE188F4}" type="slidenum">
              <a:rPr lang="pt-BR" smtClean="0"/>
              <a:pPr/>
              <a:t>23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lvl1pPr>
              <a:defRPr sz="1800"/>
            </a:lvl1pPr>
          </a:lstStyle>
          <a:p>
            <a:r>
              <a:rPr lang="en-US" dirty="0" err="1" smtClean="0"/>
              <a:t>Catia</a:t>
            </a:r>
            <a:r>
              <a:rPr lang="en-US" dirty="0" smtClean="0"/>
              <a:t> </a:t>
            </a:r>
            <a:r>
              <a:rPr lang="en-US" dirty="0" err="1" smtClean="0"/>
              <a:t>Silveira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pic>
        <p:nvPicPr>
          <p:cNvPr id="7"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8"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Tree>
    <p:extLst>
      <p:ext uri="{BB962C8B-B14F-4D97-AF65-F5344CB8AC3E}">
        <p14:creationId xmlns:p14="http://schemas.microsoft.com/office/powerpoint/2010/main" xmlns="" val="43896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1185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05572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r>
              <a:rPr lang="en-US" dirty="0" err="1" smtClean="0"/>
              <a:t>Catia</a:t>
            </a:r>
            <a:r>
              <a:rPr lang="en-US" dirty="0" smtClean="0"/>
              <a:t> </a:t>
            </a:r>
            <a:r>
              <a:rPr lang="en-US" dirty="0" err="1" smtClean="0"/>
              <a:t>Silveira</a:t>
            </a:r>
            <a:endParaRPr lang="en-US" dirty="0"/>
          </a:p>
        </p:txBody>
      </p:sp>
      <p:pic>
        <p:nvPicPr>
          <p:cNvPr id="8"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7"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
        <p:nvSpPr>
          <p:cNvPr id="2" name="Title 1"/>
          <p:cNvSpPr>
            <a:spLocks noGrp="1"/>
          </p:cNvSpPr>
          <p:nvPr>
            <p:ph type="title"/>
          </p:nvPr>
        </p:nvSpPr>
        <p:spPr/>
        <p:txBody>
          <a:bodyPr anchor="b" anchorCtr="0"/>
          <a:lstStyle>
            <a:lvl1pPr algn="l">
              <a:defRPr>
                <a:latin typeface="Arial" pitchFamily="34" charset="0"/>
                <a:cs typeface="Arial" pitchFamily="34" charset="0"/>
              </a:defRPr>
            </a:lvl1pPr>
          </a:lstStyle>
          <a:p>
            <a:r>
              <a:rPr lang="x-none"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Footer Placeholder 4"/>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175816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1140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355194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99920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49297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72977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275783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325966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800">
                <a:solidFill>
                  <a:schemeClr val="tx1">
                    <a:tint val="75000"/>
                  </a:schemeClr>
                </a:solidFill>
              </a:defRPr>
            </a:lvl1pPr>
          </a:lstStyle>
          <a:p>
            <a:r>
              <a:rPr lang="en-US" dirty="0" err="1" smtClean="0"/>
              <a:t>Catia</a:t>
            </a:r>
            <a:r>
              <a:rPr lang="en-US" dirty="0" smtClean="0"/>
              <a:t> </a:t>
            </a:r>
            <a:r>
              <a:rPr lang="en-US" dirty="0" err="1" smtClean="0"/>
              <a:t>Silveira</a:t>
            </a:r>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C0AF-8BB9-F842-9521-C709F8702C64}" type="slidenum">
              <a:rPr lang="en-US" smtClean="0"/>
              <a:pPr/>
              <a:t>‹nº›</a:t>
            </a:fld>
            <a:endParaRPr lang="en-US"/>
          </a:p>
        </p:txBody>
      </p:sp>
    </p:spTree>
    <p:extLst>
      <p:ext uri="{BB962C8B-B14F-4D97-AF65-F5344CB8AC3E}">
        <p14:creationId xmlns:p14="http://schemas.microsoft.com/office/powerpoint/2010/main" xmlns="" val="7591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endParaRPr lang="pt-BR"/>
          </a:p>
        </p:txBody>
      </p:sp>
      <p:grpSp>
        <p:nvGrpSpPr>
          <p:cNvPr id="4" name="Group 1"/>
          <p:cNvGrpSpPr>
            <a:grpSpLocks/>
          </p:cNvGrpSpPr>
          <p:nvPr/>
        </p:nvGrpSpPr>
        <p:grpSpPr bwMode="auto">
          <a:xfrm>
            <a:off x="0" y="0"/>
            <a:ext cx="9315450" cy="6848475"/>
            <a:chOff x="0" y="0"/>
            <a:chExt cx="5868" cy="4314"/>
          </a:xfrm>
        </p:grpSpPr>
        <p:grpSp>
          <p:nvGrpSpPr>
            <p:cNvPr id="5" name="Group 2"/>
            <p:cNvGrpSpPr>
              <a:grpSpLocks/>
            </p:cNvGrpSpPr>
            <p:nvPr/>
          </p:nvGrpSpPr>
          <p:grpSpPr bwMode="auto">
            <a:xfrm>
              <a:off x="0" y="0"/>
              <a:ext cx="5868" cy="4314"/>
              <a:chOff x="0" y="0"/>
              <a:chExt cx="5868" cy="4314"/>
            </a:xfrm>
          </p:grpSpPr>
          <p:pic>
            <p:nvPicPr>
              <p:cNvPr id="7" name="Picture 3"/>
              <p:cNvPicPr>
                <a:picLocks noChangeAspect="1" noChangeArrowheads="1"/>
              </p:cNvPicPr>
              <p:nvPr/>
            </p:nvPicPr>
            <p:blipFill>
              <a:blip r:embed="rId2"/>
              <a:srcRect t="18140"/>
              <a:stretch>
                <a:fillRect/>
              </a:stretch>
            </p:blipFill>
            <p:spPr bwMode="auto">
              <a:xfrm>
                <a:off x="0" y="715"/>
                <a:ext cx="5868" cy="3599"/>
              </a:xfrm>
              <a:prstGeom prst="rect">
                <a:avLst/>
              </a:prstGeom>
              <a:noFill/>
              <a:ln w="9525">
                <a:noFill/>
                <a:round/>
                <a:headEnd/>
                <a:tailEnd/>
              </a:ln>
            </p:spPr>
          </p:pic>
          <p:pic>
            <p:nvPicPr>
              <p:cNvPr id="8" name="Picture 4"/>
              <p:cNvPicPr>
                <a:picLocks noChangeAspect="1" noChangeArrowheads="1"/>
              </p:cNvPicPr>
              <p:nvPr/>
            </p:nvPicPr>
            <p:blipFill>
              <a:blip r:embed="rId2"/>
              <a:srcRect t="66171" b="10149"/>
              <a:stretch>
                <a:fillRect/>
              </a:stretch>
            </p:blipFill>
            <p:spPr bwMode="auto">
              <a:xfrm>
                <a:off x="0" y="0"/>
                <a:ext cx="5868" cy="1037"/>
              </a:xfrm>
              <a:prstGeom prst="rect">
                <a:avLst/>
              </a:prstGeom>
              <a:noFill/>
              <a:ln w="9525">
                <a:noFill/>
                <a:round/>
                <a:headEnd/>
                <a:tailEnd/>
              </a:ln>
            </p:spPr>
          </p:pic>
        </p:grpSp>
        <p:pic>
          <p:nvPicPr>
            <p:cNvPr id="6" name="Picture 5"/>
            <p:cNvPicPr>
              <a:picLocks noChangeAspect="1" noChangeArrowheads="1"/>
            </p:cNvPicPr>
            <p:nvPr/>
          </p:nvPicPr>
          <p:blipFill>
            <a:blip r:embed="rId3"/>
            <a:srcRect l="14020" t="24673" r="13416" b="25076"/>
            <a:stretch>
              <a:fillRect/>
            </a:stretch>
          </p:blipFill>
          <p:spPr bwMode="auto">
            <a:xfrm>
              <a:off x="249" y="1616"/>
              <a:ext cx="5392" cy="992"/>
            </a:xfrm>
            <a:prstGeom prst="rect">
              <a:avLst/>
            </a:prstGeom>
            <a:noFill/>
            <a:ln w="9525">
              <a:noFill/>
              <a:round/>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classe Error</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spcBef>
                <a:spcPts val="1800"/>
              </a:spcBef>
            </a:pPr>
            <a:r>
              <a:rPr lang="pt-BR" dirty="0" err="1" smtClean="0">
                <a:latin typeface="Courier New" pitchFamily="49" charset="0"/>
                <a:cs typeface="Courier New" pitchFamily="49" charset="0"/>
              </a:rPr>
              <a:t>ExceptionInitializerError</a:t>
            </a:r>
            <a:r>
              <a:rPr lang="pt-BR" dirty="0" smtClean="0"/>
              <a:t>: lançado pela JVM para reportar falha de inicialização de variável </a:t>
            </a:r>
            <a:r>
              <a:rPr lang="pt-BR" dirty="0" err="1" smtClean="0"/>
              <a:t>static</a:t>
            </a:r>
            <a:r>
              <a:rPr lang="pt-BR" dirty="0" smtClean="0"/>
              <a:t> ou falha em um bloco de inicialização (não confundir com construtor).</a:t>
            </a:r>
          </a:p>
          <a:p>
            <a:pPr algn="just">
              <a:spcBef>
                <a:spcPts val="1800"/>
              </a:spcBef>
            </a:pPr>
            <a:r>
              <a:rPr lang="pt-BR" dirty="0" err="1" smtClean="0">
                <a:latin typeface="Courier New" pitchFamily="49" charset="0"/>
                <a:cs typeface="Courier New" pitchFamily="49" charset="0"/>
              </a:rPr>
              <a:t>StackOverflowError</a:t>
            </a:r>
            <a:r>
              <a:rPr lang="pt-BR" dirty="0" smtClean="0"/>
              <a:t>: lançado pela JVM para reportar o uso excessivo da pilha de métodos devido a alguma recursividade muito profunda (normalmente infinita).</a:t>
            </a:r>
          </a:p>
          <a:p>
            <a:pPr algn="just">
              <a:spcBef>
                <a:spcPts val="1800"/>
              </a:spcBef>
            </a:pPr>
            <a:r>
              <a:rPr lang="pt-BR" dirty="0" err="1" smtClean="0">
                <a:latin typeface="Courier New" pitchFamily="49" charset="0"/>
                <a:cs typeface="Courier New" pitchFamily="49" charset="0"/>
              </a:rPr>
              <a:t>NoClassDefFoundError</a:t>
            </a:r>
            <a:r>
              <a:rPr lang="pt-BR" dirty="0" smtClean="0"/>
              <a:t>: lançado pela JVM para reportar falha de localização de um arquivo .</a:t>
            </a:r>
            <a:r>
              <a:rPr lang="pt-BR" dirty="0" err="1" smtClean="0"/>
              <a:t>class</a:t>
            </a:r>
            <a:r>
              <a:rPr lang="pt-BR" dirty="0" smtClean="0"/>
              <a:t> (normalmente trata-se de um problema na composição do </a:t>
            </a:r>
            <a:r>
              <a:rPr lang="pt-BR" dirty="0" err="1" smtClean="0"/>
              <a:t>classpath</a:t>
            </a:r>
            <a:r>
              <a:rPr lang="pt-BR" dirty="0" smtClean="0"/>
              <a:t>).</a:t>
            </a:r>
          </a:p>
          <a:p>
            <a:pPr algn="just">
              <a:spcBef>
                <a:spcPts val="1800"/>
              </a:spcBef>
            </a:pPr>
            <a:r>
              <a:rPr lang="pt-BR" dirty="0" err="1" smtClean="0">
                <a:latin typeface="Courier New" pitchFamily="49" charset="0"/>
                <a:cs typeface="Courier New" pitchFamily="49" charset="0"/>
              </a:rPr>
              <a:t>AssertionError</a:t>
            </a:r>
            <a:r>
              <a:rPr lang="pt-BR" dirty="0" smtClean="0"/>
              <a:t>: lançado pela JVM para reportar uma condição de assertiva falsa.</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classe Exception</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spcBef>
                <a:spcPts val="1800"/>
              </a:spcBef>
            </a:pPr>
            <a:r>
              <a:rPr lang="pt-BR" dirty="0" smtClean="0"/>
              <a:t>Como classe Exception herda todos os métodos da classe </a:t>
            </a:r>
            <a:r>
              <a:rPr lang="pt-BR" dirty="0" smtClean="0">
                <a:latin typeface="Courier New" pitchFamily="49" charset="0"/>
                <a:cs typeface="Courier New" pitchFamily="49" charset="0"/>
              </a:rPr>
              <a:t>Throwable</a:t>
            </a:r>
            <a:r>
              <a:rPr lang="pt-BR" dirty="0" smtClean="0"/>
              <a:t>, freqüentemente é necessário pesquisar na tabela de métodos herdados de </a:t>
            </a:r>
            <a:r>
              <a:rPr lang="pt-BR" dirty="0" smtClean="0">
                <a:latin typeface="Courier New" pitchFamily="49" charset="0"/>
                <a:cs typeface="Courier New" pitchFamily="49" charset="0"/>
              </a:rPr>
              <a:t>Throwable </a:t>
            </a:r>
            <a:r>
              <a:rPr lang="pt-BR" dirty="0" smtClean="0"/>
              <a:t>no </a:t>
            </a:r>
            <a:r>
              <a:rPr lang="pt-BR" dirty="0" err="1" smtClean="0"/>
              <a:t>Javadoc</a:t>
            </a:r>
            <a:r>
              <a:rPr lang="pt-BR" dirty="0" smtClean="0"/>
              <a:t> para encontrar as informações sobre os métodos que procuramos.</a:t>
            </a:r>
          </a:p>
          <a:p>
            <a:pPr algn="just">
              <a:spcBef>
                <a:spcPts val="1800"/>
              </a:spcBef>
            </a:pPr>
            <a:r>
              <a:rPr lang="pt-BR" dirty="0" smtClean="0"/>
              <a:t>Algumas </a:t>
            </a:r>
            <a:r>
              <a:rPr lang="pt-BR" dirty="0" smtClean="0">
                <a:latin typeface="Courier New" pitchFamily="49" charset="0"/>
                <a:cs typeface="Courier New" pitchFamily="49" charset="0"/>
              </a:rPr>
              <a:t>Exceptions</a:t>
            </a:r>
            <a:r>
              <a:rPr lang="pt-BR" dirty="0" smtClean="0"/>
              <a:t> são denominadas </a:t>
            </a:r>
            <a:r>
              <a:rPr lang="pt-BR" b="1" dirty="0" err="1" smtClean="0"/>
              <a:t>Checked</a:t>
            </a:r>
            <a:r>
              <a:rPr lang="pt-BR" b="1" dirty="0" smtClean="0"/>
              <a:t> Exceptions </a:t>
            </a:r>
            <a:r>
              <a:rPr lang="pt-BR" dirty="0" smtClean="0"/>
              <a:t>e são indicativos de que, em havendo alguma falha dentro deste método, o desenvolvedor deverá executar operações para tratar estes erros.</a:t>
            </a:r>
          </a:p>
          <a:p>
            <a:pPr algn="just">
              <a:spcBef>
                <a:spcPts val="1800"/>
              </a:spcBef>
            </a:pPr>
            <a:r>
              <a:rPr lang="pt-BR" dirty="0" smtClean="0"/>
              <a:t>Um exceção somente não será uma </a:t>
            </a:r>
            <a:r>
              <a:rPr lang="pt-BR" dirty="0" err="1" smtClean="0"/>
              <a:t>checked</a:t>
            </a:r>
            <a:r>
              <a:rPr lang="pt-BR" dirty="0" smtClean="0"/>
              <a:t> Exception se for filha da classe </a:t>
            </a:r>
            <a:r>
              <a:rPr lang="pt-BR" dirty="0" err="1" smtClean="0">
                <a:latin typeface="Courier New" pitchFamily="49" charset="0"/>
                <a:cs typeface="Courier New" pitchFamily="49" charset="0"/>
              </a:rPr>
              <a:t>RuntimeException</a:t>
            </a:r>
            <a:r>
              <a:rPr lang="pt-BR" dirty="0" smtClean="0"/>
              <a:t>, que por sua vez estende </a:t>
            </a:r>
            <a:r>
              <a:rPr lang="pt-BR" dirty="0" smtClean="0">
                <a:latin typeface="Courier New" pitchFamily="49" charset="0"/>
                <a:cs typeface="Courier New" pitchFamily="49" charset="0"/>
              </a:rPr>
              <a:t>Exception</a:t>
            </a:r>
            <a:r>
              <a:rPr lang="pt-BR" dirty="0" smtClean="0"/>
              <a:t>.</a:t>
            </a: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Hierarquia</a:t>
            </a:r>
            <a:endParaRPr lang="en-US" dirty="0"/>
          </a:p>
        </p:txBody>
      </p:sp>
      <p:sp>
        <p:nvSpPr>
          <p:cNvPr id="15" name="Retângulo 3"/>
          <p:cNvSpPr/>
          <p:nvPr/>
        </p:nvSpPr>
        <p:spPr>
          <a:xfrm>
            <a:off x="3165814" y="1981091"/>
            <a:ext cx="2064327" cy="5264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Throwable</a:t>
            </a:r>
            <a:endParaRPr lang="pt-BR" dirty="0">
              <a:latin typeface="Courier New" pitchFamily="49" charset="0"/>
              <a:cs typeface="Courier New" pitchFamily="49" charset="0"/>
            </a:endParaRPr>
          </a:p>
        </p:txBody>
      </p:sp>
      <p:sp>
        <p:nvSpPr>
          <p:cNvPr id="16" name="Retângulo 4"/>
          <p:cNvSpPr/>
          <p:nvPr/>
        </p:nvSpPr>
        <p:spPr>
          <a:xfrm>
            <a:off x="2279123" y="3477382"/>
            <a:ext cx="1496291"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Exception</a:t>
            </a:r>
            <a:endParaRPr lang="pt-BR" dirty="0">
              <a:latin typeface="Courier New" pitchFamily="49" charset="0"/>
              <a:cs typeface="Courier New" pitchFamily="49" charset="0"/>
            </a:endParaRPr>
          </a:p>
        </p:txBody>
      </p:sp>
      <p:sp>
        <p:nvSpPr>
          <p:cNvPr id="17" name="Retângulo 5"/>
          <p:cNvSpPr/>
          <p:nvPr/>
        </p:nvSpPr>
        <p:spPr>
          <a:xfrm>
            <a:off x="4925418" y="3477377"/>
            <a:ext cx="1330036"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Error</a:t>
            </a:r>
            <a:endParaRPr lang="pt-BR" dirty="0">
              <a:latin typeface="Courier New" pitchFamily="49" charset="0"/>
              <a:cs typeface="Courier New" pitchFamily="49" charset="0"/>
            </a:endParaRPr>
          </a:p>
        </p:txBody>
      </p:sp>
      <p:sp>
        <p:nvSpPr>
          <p:cNvPr id="18" name="Retângulo 8"/>
          <p:cNvSpPr/>
          <p:nvPr/>
        </p:nvSpPr>
        <p:spPr>
          <a:xfrm>
            <a:off x="242498" y="5029195"/>
            <a:ext cx="1828800"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err="1" smtClean="0">
                <a:latin typeface="Courier New" pitchFamily="49" charset="0"/>
                <a:cs typeface="Courier New" pitchFamily="49" charset="0"/>
              </a:rPr>
              <a:t>SQLException</a:t>
            </a:r>
            <a:endParaRPr lang="pt-BR" dirty="0">
              <a:latin typeface="Courier New" pitchFamily="49" charset="0"/>
              <a:cs typeface="Courier New" pitchFamily="49" charset="0"/>
            </a:endParaRPr>
          </a:p>
        </p:txBody>
      </p:sp>
      <p:sp>
        <p:nvSpPr>
          <p:cNvPr id="19" name="Retângulo 9"/>
          <p:cNvSpPr/>
          <p:nvPr/>
        </p:nvSpPr>
        <p:spPr>
          <a:xfrm>
            <a:off x="2279109" y="5029195"/>
            <a:ext cx="1773382"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err="1" smtClean="0">
                <a:latin typeface="Courier New" pitchFamily="49" charset="0"/>
                <a:cs typeface="Courier New" pitchFamily="49" charset="0"/>
              </a:rPr>
              <a:t>IOException</a:t>
            </a:r>
            <a:endParaRPr lang="pt-BR" dirty="0">
              <a:latin typeface="Courier New" pitchFamily="49" charset="0"/>
              <a:cs typeface="Courier New" pitchFamily="49" charset="0"/>
            </a:endParaRPr>
          </a:p>
        </p:txBody>
      </p:sp>
      <p:sp>
        <p:nvSpPr>
          <p:cNvPr id="20" name="Retângulo 10"/>
          <p:cNvSpPr/>
          <p:nvPr/>
        </p:nvSpPr>
        <p:spPr>
          <a:xfrm>
            <a:off x="4260377" y="5029195"/>
            <a:ext cx="2119669"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err="1" smtClean="0">
                <a:latin typeface="Courier New" pitchFamily="49" charset="0"/>
                <a:cs typeface="Courier New" pitchFamily="49" charset="0"/>
              </a:rPr>
              <a:t>ParseException</a:t>
            </a:r>
            <a:endParaRPr lang="pt-BR" dirty="0">
              <a:latin typeface="Courier New" pitchFamily="49" charset="0"/>
              <a:cs typeface="Courier New" pitchFamily="49" charset="0"/>
            </a:endParaRPr>
          </a:p>
        </p:txBody>
      </p:sp>
      <p:sp>
        <p:nvSpPr>
          <p:cNvPr id="21" name="Retângulo 11"/>
          <p:cNvSpPr/>
          <p:nvPr/>
        </p:nvSpPr>
        <p:spPr>
          <a:xfrm>
            <a:off x="6574028" y="5029195"/>
            <a:ext cx="2382982"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err="1" smtClean="0">
                <a:latin typeface="Courier New" pitchFamily="49" charset="0"/>
                <a:cs typeface="Courier New" pitchFamily="49" charset="0"/>
              </a:rPr>
              <a:t>RuntimeException</a:t>
            </a:r>
            <a:endParaRPr lang="pt-BR" dirty="0">
              <a:latin typeface="Courier New" pitchFamily="49" charset="0"/>
              <a:cs typeface="Courier New" pitchFamily="49" charset="0"/>
            </a:endParaRPr>
          </a:p>
        </p:txBody>
      </p:sp>
      <p:cxnSp>
        <p:nvCxnSpPr>
          <p:cNvPr id="22" name="Conector de seta reta 13"/>
          <p:cNvCxnSpPr/>
          <p:nvPr/>
        </p:nvCxnSpPr>
        <p:spPr>
          <a:xfrm flipV="1">
            <a:off x="3165814" y="2507564"/>
            <a:ext cx="1094563" cy="96981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ector de seta reta 15"/>
          <p:cNvCxnSpPr>
            <a:stCxn id="17" idx="0"/>
            <a:endCxn id="15" idx="2"/>
          </p:cNvCxnSpPr>
          <p:nvPr/>
        </p:nvCxnSpPr>
        <p:spPr>
          <a:xfrm rot="16200000" flipV="1">
            <a:off x="4409301" y="2296242"/>
            <a:ext cx="969813" cy="139245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Conector de seta reta 17"/>
          <p:cNvCxnSpPr>
            <a:stCxn id="21" idx="0"/>
            <a:endCxn id="16" idx="2"/>
          </p:cNvCxnSpPr>
          <p:nvPr/>
        </p:nvCxnSpPr>
        <p:spPr>
          <a:xfrm rot="16200000" flipV="1">
            <a:off x="4850315" y="2113991"/>
            <a:ext cx="1092159" cy="47382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Conector de seta reta 19"/>
          <p:cNvCxnSpPr>
            <a:stCxn id="20" idx="0"/>
            <a:endCxn id="16" idx="2"/>
          </p:cNvCxnSpPr>
          <p:nvPr/>
        </p:nvCxnSpPr>
        <p:spPr>
          <a:xfrm rot="16200000" flipV="1">
            <a:off x="3627662" y="3336644"/>
            <a:ext cx="1092159" cy="229294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Conector de seta reta 21"/>
          <p:cNvCxnSpPr>
            <a:stCxn id="19" idx="0"/>
            <a:endCxn id="16" idx="2"/>
          </p:cNvCxnSpPr>
          <p:nvPr/>
        </p:nvCxnSpPr>
        <p:spPr>
          <a:xfrm rot="16200000" flipV="1">
            <a:off x="2550456" y="4413850"/>
            <a:ext cx="1092159" cy="13853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Conector de seta reta 23"/>
          <p:cNvCxnSpPr>
            <a:stCxn id="18" idx="0"/>
            <a:endCxn id="16" idx="2"/>
          </p:cNvCxnSpPr>
          <p:nvPr/>
        </p:nvCxnSpPr>
        <p:spPr>
          <a:xfrm rot="5400000" flipH="1" flipV="1">
            <a:off x="1546004" y="3547931"/>
            <a:ext cx="1092159" cy="187037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54734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RuntimeExceptions</a:t>
            </a:r>
            <a:endParaRPr lang="pt-BR" dirty="0"/>
          </a:p>
        </p:txBody>
      </p:sp>
      <p:sp>
        <p:nvSpPr>
          <p:cNvPr id="3" name="Espaço Reservado para Conteúdo 2"/>
          <p:cNvSpPr>
            <a:spLocks noGrp="1"/>
          </p:cNvSpPr>
          <p:nvPr>
            <p:ph idx="1"/>
          </p:nvPr>
        </p:nvSpPr>
        <p:spPr/>
        <p:txBody>
          <a:bodyPr>
            <a:normAutofit fontScale="92500"/>
          </a:bodyPr>
          <a:lstStyle/>
          <a:p>
            <a:pPr>
              <a:spcBef>
                <a:spcPts val="1800"/>
              </a:spcBef>
            </a:pPr>
            <a:r>
              <a:rPr lang="pt-BR" dirty="0" smtClean="0"/>
              <a:t>São exceptions que podem ser lançadas pelas operações realizadas normalmente pela JVM, e não sendo necessário tratá-las.</a:t>
            </a:r>
          </a:p>
          <a:p>
            <a:pPr>
              <a:spcBef>
                <a:spcPts val="1800"/>
              </a:spcBef>
            </a:pPr>
            <a:r>
              <a:rPr lang="pt-BR" dirty="0" smtClean="0"/>
              <a:t>Todas as exceções derivadas da classe </a:t>
            </a:r>
            <a:r>
              <a:rPr lang="pt-BR" dirty="0" err="1" smtClean="0">
                <a:latin typeface="Courier New" pitchFamily="49" charset="0"/>
                <a:cs typeface="Courier New" pitchFamily="49" charset="0"/>
              </a:rPr>
              <a:t>RuntimeExceptions</a:t>
            </a:r>
            <a:r>
              <a:rPr lang="pt-BR" dirty="0" smtClean="0"/>
              <a:t> são chamadas de </a:t>
            </a:r>
            <a:r>
              <a:rPr lang="pt-BR" b="1" dirty="0" err="1" smtClean="0"/>
              <a:t>Unchecked</a:t>
            </a:r>
            <a:r>
              <a:rPr lang="pt-BR" b="1" dirty="0" smtClean="0"/>
              <a:t> Exceptions</a:t>
            </a:r>
            <a:r>
              <a:rPr lang="pt-BR" dirty="0" smtClean="0"/>
              <a:t>.</a:t>
            </a:r>
            <a:br>
              <a:rPr lang="pt-BR" dirty="0" smtClean="0"/>
            </a:br>
            <a:r>
              <a:rPr lang="pt-BR" dirty="0" smtClean="0"/>
              <a:t>Podemos citar alguns exemplos, como observa-se no diagrama de classes a seguir: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Hierarquia</a:t>
            </a:r>
            <a:endParaRPr lang="en-US" dirty="0"/>
          </a:p>
        </p:txBody>
      </p:sp>
      <p:sp>
        <p:nvSpPr>
          <p:cNvPr id="4" name="Retângulo 3"/>
          <p:cNvSpPr/>
          <p:nvPr/>
        </p:nvSpPr>
        <p:spPr>
          <a:xfrm>
            <a:off x="3810000" y="1154401"/>
            <a:ext cx="2064327" cy="5264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Throwable</a:t>
            </a:r>
            <a:endParaRPr lang="pt-BR" dirty="0">
              <a:latin typeface="Courier New" pitchFamily="49" charset="0"/>
              <a:cs typeface="Courier New" pitchFamily="49" charset="0"/>
            </a:endParaRPr>
          </a:p>
        </p:txBody>
      </p:sp>
      <p:sp>
        <p:nvSpPr>
          <p:cNvPr id="5" name="Retângulo 4"/>
          <p:cNvSpPr/>
          <p:nvPr/>
        </p:nvSpPr>
        <p:spPr>
          <a:xfrm>
            <a:off x="2923309" y="2650692"/>
            <a:ext cx="1496291"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Exception</a:t>
            </a:r>
            <a:endParaRPr lang="pt-BR" dirty="0">
              <a:latin typeface="Courier New" pitchFamily="49" charset="0"/>
              <a:cs typeface="Courier New" pitchFamily="49" charset="0"/>
            </a:endParaRPr>
          </a:p>
        </p:txBody>
      </p:sp>
      <p:sp>
        <p:nvSpPr>
          <p:cNvPr id="6" name="Retângulo 5"/>
          <p:cNvSpPr/>
          <p:nvPr/>
        </p:nvSpPr>
        <p:spPr>
          <a:xfrm>
            <a:off x="5569604" y="2650687"/>
            <a:ext cx="1330036"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Error</a:t>
            </a:r>
            <a:endParaRPr lang="pt-BR" dirty="0">
              <a:latin typeface="Courier New" pitchFamily="49" charset="0"/>
              <a:cs typeface="Courier New" pitchFamily="49" charset="0"/>
            </a:endParaRPr>
          </a:p>
        </p:txBody>
      </p:sp>
      <p:sp>
        <p:nvSpPr>
          <p:cNvPr id="7" name="Retângulo 11"/>
          <p:cNvSpPr/>
          <p:nvPr/>
        </p:nvSpPr>
        <p:spPr>
          <a:xfrm>
            <a:off x="2459182" y="4202507"/>
            <a:ext cx="2382982"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err="1" smtClean="0">
                <a:latin typeface="Courier New" pitchFamily="49" charset="0"/>
                <a:cs typeface="Courier New" pitchFamily="49" charset="0"/>
              </a:rPr>
              <a:t>RuntimeException</a:t>
            </a:r>
            <a:endParaRPr lang="pt-BR" dirty="0">
              <a:latin typeface="Courier New" pitchFamily="49" charset="0"/>
              <a:cs typeface="Courier New" pitchFamily="49" charset="0"/>
            </a:endParaRPr>
          </a:p>
        </p:txBody>
      </p:sp>
      <p:cxnSp>
        <p:nvCxnSpPr>
          <p:cNvPr id="8" name="Conector de seta reta 13"/>
          <p:cNvCxnSpPr/>
          <p:nvPr/>
        </p:nvCxnSpPr>
        <p:spPr>
          <a:xfrm flipV="1">
            <a:off x="3810000" y="1680874"/>
            <a:ext cx="1094563" cy="969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Conector de seta reta 15"/>
          <p:cNvCxnSpPr>
            <a:stCxn id="6" idx="0"/>
            <a:endCxn id="4" idx="2"/>
          </p:cNvCxnSpPr>
          <p:nvPr/>
        </p:nvCxnSpPr>
        <p:spPr>
          <a:xfrm rot="16200000" flipV="1">
            <a:off x="5053487" y="1469552"/>
            <a:ext cx="969813" cy="13924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Conector de seta reta 17"/>
          <p:cNvCxnSpPr>
            <a:stCxn id="7" idx="0"/>
            <a:endCxn id="5" idx="2"/>
          </p:cNvCxnSpPr>
          <p:nvPr/>
        </p:nvCxnSpPr>
        <p:spPr>
          <a:xfrm rot="5400000" flipH="1" flipV="1">
            <a:off x="3114984" y="3646036"/>
            <a:ext cx="1092161" cy="207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tângulo 18"/>
          <p:cNvSpPr/>
          <p:nvPr/>
        </p:nvSpPr>
        <p:spPr>
          <a:xfrm>
            <a:off x="865908" y="5269305"/>
            <a:ext cx="2944092"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err="1" smtClean="0">
                <a:latin typeface="Courier New" pitchFamily="49" charset="0"/>
                <a:cs typeface="Courier New" pitchFamily="49" charset="0"/>
              </a:rPr>
              <a:t>NullPointerException</a:t>
            </a:r>
            <a:endParaRPr lang="pt-BR" dirty="0">
              <a:latin typeface="Courier New" pitchFamily="49" charset="0"/>
              <a:cs typeface="Courier New" pitchFamily="49" charset="0"/>
            </a:endParaRPr>
          </a:p>
        </p:txBody>
      </p:sp>
      <p:sp>
        <p:nvSpPr>
          <p:cNvPr id="12" name="Retângulo 20"/>
          <p:cNvSpPr/>
          <p:nvPr/>
        </p:nvSpPr>
        <p:spPr>
          <a:xfrm>
            <a:off x="2673899" y="6308396"/>
            <a:ext cx="4502729"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err="1" smtClean="0">
                <a:latin typeface="Courier New" pitchFamily="49" charset="0"/>
                <a:cs typeface="Courier New" pitchFamily="49" charset="0"/>
              </a:rPr>
              <a:t>ArrayIndexOutOfBoundsException</a:t>
            </a:r>
            <a:endParaRPr lang="pt-BR" dirty="0">
              <a:latin typeface="Courier New" pitchFamily="49" charset="0"/>
              <a:cs typeface="Courier New" pitchFamily="49" charset="0"/>
            </a:endParaRPr>
          </a:p>
        </p:txBody>
      </p:sp>
      <p:cxnSp>
        <p:nvCxnSpPr>
          <p:cNvPr id="13" name="Conector de seta reta 27"/>
          <p:cNvCxnSpPr>
            <a:endCxn id="7" idx="2"/>
          </p:cNvCxnSpPr>
          <p:nvPr/>
        </p:nvCxnSpPr>
        <p:spPr>
          <a:xfrm rot="16200000" flipV="1">
            <a:off x="4819160" y="3493674"/>
            <a:ext cx="607144" cy="2944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Conector de seta reta 29"/>
          <p:cNvCxnSpPr>
            <a:endCxn id="7" idx="2"/>
          </p:cNvCxnSpPr>
          <p:nvPr/>
        </p:nvCxnSpPr>
        <p:spPr>
          <a:xfrm flipV="1">
            <a:off x="2459182" y="4662161"/>
            <a:ext cx="1191491" cy="607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Conector de seta reta 31"/>
          <p:cNvCxnSpPr>
            <a:stCxn id="12" idx="0"/>
          </p:cNvCxnSpPr>
          <p:nvPr/>
        </p:nvCxnSpPr>
        <p:spPr>
          <a:xfrm rot="16200000" flipV="1">
            <a:off x="3464852" y="4847983"/>
            <a:ext cx="1646235" cy="12745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tângulo 11"/>
          <p:cNvSpPr/>
          <p:nvPr/>
        </p:nvSpPr>
        <p:spPr>
          <a:xfrm>
            <a:off x="5403300" y="5269305"/>
            <a:ext cx="2826300"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err="1">
                <a:latin typeface="Courier New" pitchFamily="49" charset="0"/>
                <a:cs typeface="Courier New" pitchFamily="49" charset="0"/>
              </a:rPr>
              <a:t>ArithmeticException</a:t>
            </a:r>
            <a:endParaRPr lang="pt-BR" dirty="0">
              <a:latin typeface="Courier New" pitchFamily="49" charset="0"/>
              <a:cs typeface="Courier New" pitchFamily="49" charset="0"/>
            </a:endParaRPr>
          </a:p>
        </p:txBody>
      </p:sp>
    </p:spTree>
    <p:extLst>
      <p:ext uri="{BB962C8B-B14F-4D97-AF65-F5344CB8AC3E}">
        <p14:creationId xmlns:p14="http://schemas.microsoft.com/office/powerpoint/2010/main" xmlns="" val="4031979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Alguns exemplos de </a:t>
            </a:r>
            <a:r>
              <a:rPr lang="pt-BR" sz="3600" dirty="0" err="1" smtClean="0"/>
              <a:t>RuntimeException</a:t>
            </a:r>
            <a:endParaRPr lang="pt-BR" sz="3600" dirty="0"/>
          </a:p>
        </p:txBody>
      </p:sp>
      <p:sp>
        <p:nvSpPr>
          <p:cNvPr id="3" name="Espaço Reservado para Conteúdo 2"/>
          <p:cNvSpPr>
            <a:spLocks noGrp="1"/>
          </p:cNvSpPr>
          <p:nvPr>
            <p:ph idx="1"/>
          </p:nvPr>
        </p:nvSpPr>
        <p:spPr/>
        <p:txBody>
          <a:bodyPr>
            <a:normAutofit fontScale="70000" lnSpcReduction="20000"/>
          </a:bodyPr>
          <a:lstStyle/>
          <a:p>
            <a:pPr algn="just">
              <a:spcBef>
                <a:spcPts val="1800"/>
              </a:spcBef>
            </a:pPr>
            <a:r>
              <a:rPr lang="pt-BR" dirty="0" err="1" smtClean="0">
                <a:latin typeface="Courier New" pitchFamily="49" charset="0"/>
                <a:cs typeface="Courier New" pitchFamily="49" charset="0"/>
              </a:rPr>
              <a:t>NullPointerException</a:t>
            </a:r>
            <a:r>
              <a:rPr lang="pt-BR" dirty="0" smtClean="0"/>
              <a:t>: é lançado quando tentamos executar um objeto que não tenha sido instanciado(</a:t>
            </a:r>
            <a:r>
              <a:rPr lang="pt-BR" dirty="0" err="1" smtClean="0"/>
              <a:t>null</a:t>
            </a:r>
            <a:r>
              <a:rPr lang="pt-BR" dirty="0" smtClean="0"/>
              <a:t>), e tempo de execução.</a:t>
            </a:r>
          </a:p>
          <a:p>
            <a:pPr algn="just">
              <a:spcBef>
                <a:spcPts val="1800"/>
              </a:spcBef>
            </a:pPr>
            <a:r>
              <a:rPr lang="pt-BR" dirty="0" err="1" smtClean="0">
                <a:latin typeface="Courier New" pitchFamily="49" charset="0"/>
                <a:cs typeface="Courier New" pitchFamily="49" charset="0"/>
              </a:rPr>
              <a:t>ArrayIndexOutOfBoundsException</a:t>
            </a:r>
            <a:r>
              <a:rPr lang="pt-BR" dirty="0" smtClean="0">
                <a:latin typeface="Courier New" pitchFamily="49" charset="0"/>
                <a:cs typeface="Courier New" pitchFamily="49" charset="0"/>
              </a:rPr>
              <a:t>: </a:t>
            </a:r>
            <a:r>
              <a:rPr lang="pt-BR" dirty="0" smtClean="0"/>
              <a:t>ocorre quando se acessa uma posição no </a:t>
            </a:r>
            <a:r>
              <a:rPr lang="pt-BR" dirty="0" err="1" smtClean="0">
                <a:latin typeface="Courier New" pitchFamily="49" charset="0"/>
                <a:cs typeface="Courier New" pitchFamily="49" charset="0"/>
              </a:rPr>
              <a:t>array</a:t>
            </a:r>
            <a:r>
              <a:rPr lang="pt-BR" dirty="0" smtClean="0"/>
              <a:t> que não existe.</a:t>
            </a:r>
            <a:endParaRPr lang="pt-BR" dirty="0" smtClean="0">
              <a:latin typeface="Courier New" pitchFamily="49" charset="0"/>
              <a:cs typeface="Courier New" pitchFamily="49" charset="0"/>
            </a:endParaRPr>
          </a:p>
          <a:p>
            <a:pPr algn="just">
              <a:spcBef>
                <a:spcPts val="1800"/>
              </a:spcBef>
            </a:pPr>
            <a:r>
              <a:rPr lang="pt-BR" dirty="0" err="1" smtClean="0">
                <a:latin typeface="Courier New" pitchFamily="49" charset="0"/>
                <a:cs typeface="Courier New" pitchFamily="49" charset="0"/>
              </a:rPr>
              <a:t>ArithmeticException</a:t>
            </a:r>
            <a:r>
              <a:rPr lang="pt-BR" dirty="0" smtClean="0">
                <a:latin typeface="Courier New" pitchFamily="49" charset="0"/>
                <a:cs typeface="Courier New" pitchFamily="49" charset="0"/>
              </a:rPr>
              <a:t>: </a:t>
            </a:r>
            <a:r>
              <a:rPr lang="pt-BR" dirty="0" smtClean="0"/>
              <a:t>operações matemáticas podem  gerar erros, como ao dividir qualquer números inteiros pelo zero.</a:t>
            </a:r>
          </a:p>
          <a:p>
            <a:pPr algn="just">
              <a:spcBef>
                <a:spcPts val="1800"/>
              </a:spcBef>
            </a:pPr>
            <a:r>
              <a:rPr lang="pt-BR" dirty="0" err="1" smtClean="0">
                <a:latin typeface="Courier New" pitchFamily="49" charset="0"/>
                <a:cs typeface="Courier New" pitchFamily="49" charset="0"/>
              </a:rPr>
              <a:t>ClassCastException</a:t>
            </a:r>
            <a:r>
              <a:rPr lang="pt-BR" dirty="0" smtClean="0"/>
              <a:t>: exception na operação de </a:t>
            </a:r>
            <a:r>
              <a:rPr lang="pt-BR" dirty="0" err="1" smtClean="0"/>
              <a:t>cast</a:t>
            </a:r>
            <a:r>
              <a:rPr lang="pt-BR" dirty="0" smtClean="0"/>
              <a:t>. A operação pode estar inválida não havendo como detectar em tempo de compilação.</a:t>
            </a:r>
          </a:p>
          <a:p>
            <a:pPr algn="just">
              <a:spcBef>
                <a:spcPts val="1800"/>
              </a:spcBef>
            </a:pPr>
            <a:r>
              <a:rPr lang="pt-BR" dirty="0" err="1" smtClean="0">
                <a:latin typeface="Courier New" pitchFamily="49" charset="0"/>
                <a:cs typeface="Courier New" pitchFamily="49" charset="0"/>
              </a:rPr>
              <a:t>NumberFormatException</a:t>
            </a:r>
            <a:r>
              <a:rPr lang="pt-BR" dirty="0" smtClean="0">
                <a:latin typeface="Courier New" pitchFamily="49" charset="0"/>
                <a:cs typeface="Courier New" pitchFamily="49" charset="0"/>
              </a:rPr>
              <a:t>: Exception </a:t>
            </a:r>
            <a:r>
              <a:rPr lang="pt-BR" dirty="0" smtClean="0"/>
              <a:t>gerada na conversão de String para qualquer outro tipo numérico.</a:t>
            </a:r>
          </a:p>
          <a:p>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Checked</a:t>
            </a:r>
            <a:r>
              <a:rPr lang="pt-BR" dirty="0" smtClean="0"/>
              <a:t> Exceptions</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spcBef>
                <a:spcPts val="1800"/>
              </a:spcBef>
            </a:pPr>
            <a:r>
              <a:rPr lang="pt-BR" dirty="0" smtClean="0"/>
              <a:t>Todas as exceções que não são derivadas da classe </a:t>
            </a:r>
            <a:r>
              <a:rPr lang="pt-BR" dirty="0" err="1" smtClean="0">
                <a:latin typeface="Courier New" pitchFamily="49" charset="0"/>
                <a:cs typeface="Courier New" pitchFamily="49" charset="0"/>
              </a:rPr>
              <a:t>RuntimeException</a:t>
            </a:r>
            <a:r>
              <a:rPr lang="pt-BR" dirty="0" smtClean="0"/>
              <a:t> são chamadas de </a:t>
            </a:r>
            <a:r>
              <a:rPr lang="pt-BR" dirty="0" err="1" smtClean="0"/>
              <a:t>checked</a:t>
            </a:r>
            <a:r>
              <a:rPr lang="pt-BR" dirty="0" smtClean="0"/>
              <a:t> Exceptions. Havendo  a possibilidade de ocorrer uma exceção deste tipo, deve existir uma indicação na assinatura do método, forçando o desenvolvedor a realizar alguma operação no caso de erro.</a:t>
            </a:r>
          </a:p>
          <a:p>
            <a:pPr algn="just">
              <a:spcBef>
                <a:spcPts val="1800"/>
              </a:spcBef>
            </a:pPr>
            <a:r>
              <a:rPr lang="pt-BR" dirty="0" smtClean="0"/>
              <a:t>Indicamos que um método poderá efetivamente lançar uma </a:t>
            </a:r>
            <a:r>
              <a:rPr lang="pt-BR" dirty="0" smtClean="0">
                <a:latin typeface="Courier New" pitchFamily="49" charset="0"/>
                <a:cs typeface="Courier New" pitchFamily="49" charset="0"/>
              </a:rPr>
              <a:t>Exception</a:t>
            </a:r>
            <a:r>
              <a:rPr lang="pt-BR" dirty="0" smtClean="0"/>
              <a:t> utilizando-se da cláusula</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throws</a:t>
            </a:r>
            <a:r>
              <a:rPr lang="pt-BR" dirty="0" smtClean="0"/>
              <a:t>.</a:t>
            </a:r>
          </a:p>
          <a:p>
            <a:pPr algn="just">
              <a:spcBef>
                <a:spcPts val="1800"/>
              </a:spcBef>
            </a:pPr>
            <a:r>
              <a:rPr lang="pt-BR" dirty="0" smtClean="0"/>
              <a:t>Para capturar um exceção, isto é, programar uma operação que seja executada caso a execução ocorra utilizamos  a clausula</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try-catch</a:t>
            </a:r>
            <a:r>
              <a:rPr lang="pt-BR" dirty="0" smtClean="0"/>
              <a:t>.</a:t>
            </a:r>
          </a:p>
          <a:p>
            <a:pPr algn="just">
              <a:spcBef>
                <a:spcPts val="1800"/>
              </a:spcBef>
            </a:pPr>
            <a:r>
              <a:rPr lang="pt-BR" dirty="0" smtClean="0"/>
              <a:t>Nos tópicos as seguir iremos estudar cada uma destas cláusulas.</a:t>
            </a:r>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Clausula </a:t>
            </a:r>
            <a:r>
              <a:rPr lang="pt-BR" dirty="0" err="1" smtClean="0"/>
              <a:t>throws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Os erros que devem ser tratados são lançados em métodos ou construtores de classes. Contudo, é necessário sinalizar tal possibilidade para que o desenvolvedor possa se precaver e tratá-los de acordo. A indicação que estas falhas podem acontecer são definidas pela existência da cláusula </a:t>
            </a:r>
            <a:r>
              <a:rPr lang="pt-BR" dirty="0" err="1" smtClean="0">
                <a:latin typeface="Courier New" pitchFamily="49" charset="0"/>
                <a:cs typeface="Courier New" pitchFamily="49" charset="0"/>
              </a:rPr>
              <a:t>throws</a:t>
            </a:r>
            <a:r>
              <a:rPr lang="pt-BR" dirty="0" smtClean="0">
                <a:latin typeface="Courier New" pitchFamily="49" charset="0"/>
                <a:cs typeface="Courier New" pitchFamily="49" charset="0"/>
              </a:rPr>
              <a:t> </a:t>
            </a:r>
            <a:r>
              <a:rPr lang="pt-BR" dirty="0" smtClean="0"/>
              <a:t>do método, conforme a sintaxe a seguir:</a:t>
            </a:r>
          </a:p>
          <a:p>
            <a:endParaRPr lang="pt-BR" dirty="0" smtClean="0"/>
          </a:p>
          <a:p>
            <a:pPr marL="514350" indent="-514350">
              <a:buNone/>
            </a:pPr>
            <a:r>
              <a:rPr lang="pt-BR" dirty="0" err="1" smtClean="0">
                <a:latin typeface="Courier New" pitchFamily="49" charset="0"/>
                <a:cs typeface="Courier New" pitchFamily="49" charset="0"/>
              </a:rPr>
              <a:t>public</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void</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nomeDoMetodo</a:t>
            </a:r>
            <a:r>
              <a:rPr lang="pt-BR" dirty="0" smtClean="0">
                <a:latin typeface="Courier New" pitchFamily="49" charset="0"/>
                <a:cs typeface="Courier New" pitchFamily="49" charset="0"/>
              </a:rPr>
              <a:t>(&lt;</a:t>
            </a:r>
            <a:r>
              <a:rPr lang="pt-BR" dirty="0" err="1" smtClean="0">
                <a:latin typeface="Courier New" pitchFamily="49" charset="0"/>
                <a:cs typeface="Courier New" pitchFamily="49" charset="0"/>
              </a:rPr>
              <a:t>parametros</a:t>
            </a:r>
            <a:r>
              <a:rPr lang="pt-BR" dirty="0" smtClean="0">
                <a:latin typeface="Courier New" pitchFamily="49" charset="0"/>
                <a:cs typeface="Courier New" pitchFamily="49" charset="0"/>
              </a:rPr>
              <a:t>&gt;) </a:t>
            </a:r>
            <a:r>
              <a:rPr lang="pt-BR" dirty="0" err="1" smtClean="0">
                <a:latin typeface="Courier New" pitchFamily="49" charset="0"/>
                <a:cs typeface="Courier New" pitchFamily="49" charset="0"/>
              </a:rPr>
              <a:t>throws</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TipoDaException</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OutraException</a:t>
            </a:r>
            <a:r>
              <a:rPr lang="pt-BR" dirty="0" smtClean="0">
                <a:latin typeface="Courier New" pitchFamily="49" charset="0"/>
                <a:cs typeface="Courier New" pitchFamily="49" charset="0"/>
              </a:rPr>
              <a:t> {</a:t>
            </a:r>
          </a:p>
          <a:p>
            <a:pPr marL="971550" lvl="1" indent="-514350">
              <a:buNone/>
            </a:pPr>
            <a:r>
              <a:rPr lang="pt-BR" dirty="0" smtClean="0">
                <a:latin typeface="Courier New" pitchFamily="49" charset="0"/>
                <a:cs typeface="Courier New" pitchFamily="49" charset="0"/>
              </a:rPr>
              <a:t>//instruções</a:t>
            </a:r>
          </a:p>
          <a:p>
            <a:pPr>
              <a:buNone/>
            </a:pPr>
            <a:r>
              <a:rPr lang="pt-BR" dirty="0" smtClean="0">
                <a:latin typeface="Courier New" pitchFamily="49" charset="0"/>
                <a:cs typeface="Courier New" pitchFamily="49" charset="0"/>
              </a:rPr>
              <a:t>}</a:t>
            </a:r>
            <a:endParaRPr lang="pt-BR"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No exemplo a seguir iremos utilizar a classe </a:t>
            </a:r>
            <a:r>
              <a:rPr lang="pt-BR" dirty="0" smtClean="0">
                <a:latin typeface="Courier New" pitchFamily="49" charset="0"/>
                <a:cs typeface="Courier New" pitchFamily="49" charset="0"/>
              </a:rPr>
              <a:t>File</a:t>
            </a:r>
            <a:r>
              <a:rPr lang="pt-BR" dirty="0" smtClean="0"/>
              <a:t> cujo construtor recebe uma String representando o nome do arquivo, bem como o método </a:t>
            </a:r>
            <a:r>
              <a:rPr lang="pt-BR" dirty="0" err="1" smtClean="0">
                <a:latin typeface="Courier New" pitchFamily="49" charset="0"/>
                <a:cs typeface="Courier New" pitchFamily="49" charset="0"/>
              </a:rPr>
              <a:t>createNewFile</a:t>
            </a:r>
            <a:r>
              <a:rPr lang="pt-BR" dirty="0" smtClean="0">
                <a:latin typeface="Courier New" pitchFamily="49" charset="0"/>
                <a:cs typeface="Courier New" pitchFamily="49" charset="0"/>
              </a:rPr>
              <a:t>() </a:t>
            </a:r>
            <a:r>
              <a:rPr lang="pt-BR" dirty="0" smtClean="0"/>
              <a:t>que irá criá-lo. No entanto, se analisarmos o </a:t>
            </a:r>
            <a:r>
              <a:rPr lang="pt-BR" dirty="0" err="1" smtClean="0"/>
              <a:t>javadoc</a:t>
            </a:r>
            <a:r>
              <a:rPr lang="pt-BR" dirty="0" smtClean="0"/>
              <a:t> da classe </a:t>
            </a:r>
            <a:r>
              <a:rPr lang="pt-BR" dirty="0" smtClean="0">
                <a:latin typeface="Courier New" pitchFamily="49" charset="0"/>
                <a:cs typeface="Courier New" pitchFamily="49" charset="0"/>
              </a:rPr>
              <a:t>File</a:t>
            </a:r>
            <a:r>
              <a:rPr lang="pt-BR" dirty="0" smtClean="0"/>
              <a:t> e o método que iremos utilizar vamos perceber que uma </a:t>
            </a:r>
            <a:r>
              <a:rPr lang="pt-BR" dirty="0" err="1" smtClean="0">
                <a:latin typeface="Courier New" pitchFamily="49" charset="0"/>
                <a:cs typeface="Courier New" pitchFamily="49" charset="0"/>
              </a:rPr>
              <a:t>IOException</a:t>
            </a:r>
            <a:r>
              <a:rPr lang="pt-BR" dirty="0" smtClean="0"/>
              <a:t> poderá ser lançada, esta é uma </a:t>
            </a:r>
            <a:r>
              <a:rPr lang="pt-BR" dirty="0" err="1" smtClean="0"/>
              <a:t>checked</a:t>
            </a:r>
            <a:r>
              <a:rPr lang="pt-BR" dirty="0" smtClean="0"/>
              <a:t> exception e como sabemos teremos que tratar o erro.</a:t>
            </a:r>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Javadoc</a:t>
            </a:r>
            <a:endParaRPr lang="pt-BR" dirty="0"/>
          </a:p>
        </p:txBody>
      </p:sp>
      <p:sp>
        <p:nvSpPr>
          <p:cNvPr id="3" name="Espaço Reservado para Conteúdo 2"/>
          <p:cNvSpPr>
            <a:spLocks noGrp="1"/>
          </p:cNvSpPr>
          <p:nvPr>
            <p:ph idx="1"/>
          </p:nvPr>
        </p:nvSpPr>
        <p:spPr/>
        <p:txBody>
          <a:bodyPr/>
          <a:lstStyle/>
          <a:p>
            <a:endParaRPr lang="pt-BR"/>
          </a:p>
        </p:txBody>
      </p:sp>
      <p:pic>
        <p:nvPicPr>
          <p:cNvPr id="1026" name="Picture 2"/>
          <p:cNvPicPr>
            <a:picLocks noChangeAspect="1" noChangeArrowheads="1"/>
          </p:cNvPicPr>
          <p:nvPr/>
        </p:nvPicPr>
        <p:blipFill>
          <a:blip r:embed="rId2"/>
          <a:srcRect l="21094" t="13313" r="32983" b="42062"/>
          <a:stretch>
            <a:fillRect/>
          </a:stretch>
        </p:blipFill>
        <p:spPr bwMode="auto">
          <a:xfrm>
            <a:off x="385771" y="1600200"/>
            <a:ext cx="8186738" cy="497205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Tratamento de Erros</a:t>
            </a:r>
            <a:endParaRPr lang="pt-BR" dirty="0"/>
          </a:p>
        </p:txBody>
      </p:sp>
      <p:sp>
        <p:nvSpPr>
          <p:cNvPr id="5" name="Subtítulo 4"/>
          <p:cNvSpPr>
            <a:spLocks noGrp="1"/>
          </p:cNvSpPr>
          <p:nvPr>
            <p:ph type="subTitle" idx="1"/>
          </p:nvPr>
        </p:nvSpPr>
        <p:spPr/>
        <p:txBody>
          <a:bodyPr/>
          <a:lstStyle/>
          <a:p>
            <a:r>
              <a:rPr lang="pt-BR" dirty="0" smtClean="0"/>
              <a:t>Artur Todeschini </a:t>
            </a:r>
            <a:r>
              <a:rPr lang="pt-BR" dirty="0" err="1" smtClean="0"/>
              <a:t>Crestani</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Segurança</a:t>
            </a:r>
            <a:endParaRPr lang="pt-BR" dirty="0"/>
          </a:p>
        </p:txBody>
      </p:sp>
      <p:sp>
        <p:nvSpPr>
          <p:cNvPr id="3" name="Espaço Reservado para Conteúdo 2"/>
          <p:cNvSpPr>
            <a:spLocks noGrp="1"/>
          </p:cNvSpPr>
          <p:nvPr>
            <p:ph idx="1"/>
          </p:nvPr>
        </p:nvSpPr>
        <p:spPr/>
        <p:txBody>
          <a:bodyPr>
            <a:normAutofit/>
          </a:bodyPr>
          <a:lstStyle/>
          <a:p>
            <a:pPr>
              <a:spcBef>
                <a:spcPts val="1800"/>
              </a:spcBef>
            </a:pPr>
            <a:r>
              <a:rPr lang="pt-BR" sz="2800" dirty="0" smtClean="0"/>
              <a:t>Percebemos que outro tipo de exceção também pode ser lançada (</a:t>
            </a:r>
            <a:r>
              <a:rPr lang="pt-BR" sz="2800" dirty="0" err="1" smtClean="0"/>
              <a:t>SecurityException</a:t>
            </a:r>
            <a:r>
              <a:rPr lang="pt-BR" sz="2800" dirty="0" smtClean="0"/>
              <a:t>), no entanto, está é um </a:t>
            </a:r>
            <a:r>
              <a:rPr lang="pt-BR" sz="2800" dirty="0" err="1" smtClean="0"/>
              <a:t>RuntimeException</a:t>
            </a:r>
            <a:r>
              <a:rPr lang="pt-BR" sz="2800" dirty="0" smtClean="0"/>
              <a:t> e não precisa estar declarada na assinatura do método.</a:t>
            </a:r>
          </a:p>
          <a:p>
            <a:pPr>
              <a:spcBef>
                <a:spcPts val="1800"/>
              </a:spcBef>
            </a:pPr>
            <a:r>
              <a:rPr lang="pt-BR" sz="2800" dirty="0" smtClean="0"/>
              <a:t>Vamos tentar sem nos preocuparmos em tratar o erro e compilar a classe pra entender melhor o problema.</a:t>
            </a:r>
          </a:p>
          <a:p>
            <a:pPr>
              <a:spcBef>
                <a:spcPts val="1800"/>
              </a:spcBef>
            </a:pPr>
            <a:r>
              <a:rPr lang="pt-BR" sz="2800" dirty="0" err="1" smtClean="0"/>
              <a:t>CriadorArquivos</a:t>
            </a:r>
            <a:r>
              <a:rPr lang="pt-BR" sz="2800" dirty="0" smtClean="0"/>
              <a:t>.</a:t>
            </a:r>
            <a:r>
              <a:rPr lang="pt-BR" sz="2800" dirty="0" err="1" smtClean="0"/>
              <a:t>java</a:t>
            </a:r>
            <a:endParaRPr lang="pt-BR"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Segurança</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Este erro indica que a exceção </a:t>
            </a:r>
            <a:r>
              <a:rPr lang="pt-BR" dirty="0" err="1" smtClean="0">
                <a:latin typeface="Courier New" pitchFamily="49" charset="0"/>
                <a:cs typeface="Courier New" pitchFamily="49" charset="0"/>
              </a:rPr>
              <a:t>IOException</a:t>
            </a:r>
            <a:r>
              <a:rPr lang="pt-BR" dirty="0" smtClean="0"/>
              <a:t> que pode ser lançada na execução do método </a:t>
            </a:r>
            <a:r>
              <a:rPr lang="pt-BR" dirty="0" err="1" smtClean="0">
                <a:latin typeface="Courier New" pitchFamily="49" charset="0"/>
                <a:cs typeface="Courier New" pitchFamily="49" charset="0"/>
              </a:rPr>
              <a:t>createNewFile</a:t>
            </a:r>
            <a:r>
              <a:rPr lang="pt-BR" dirty="0" smtClean="0"/>
              <a:t> deverá ser tratada (</a:t>
            </a:r>
            <a:r>
              <a:rPr lang="pt-BR" dirty="0" err="1" smtClean="0">
                <a:latin typeface="Courier New" pitchFamily="49" charset="0"/>
                <a:cs typeface="Courier New" pitchFamily="49" charset="0"/>
              </a:rPr>
              <a:t>try-cath</a:t>
            </a:r>
            <a:r>
              <a:rPr lang="pt-BR" dirty="0" smtClean="0"/>
              <a:t>), ou então, declarada para relançá-la.</a:t>
            </a:r>
          </a:p>
          <a:p>
            <a:r>
              <a:rPr lang="pt-BR" dirty="0" smtClean="0"/>
              <a:t>Para corrigir este problema podemos declarar na assinatura do método que, caso a exceção ocorra, ela deverá ser relançada para o método que chamou o método </a:t>
            </a:r>
            <a:r>
              <a:rPr lang="pt-BR" dirty="0" err="1" smtClean="0">
                <a:latin typeface="Courier New" pitchFamily="49" charset="0"/>
                <a:cs typeface="Courier New" pitchFamily="49" charset="0"/>
              </a:rPr>
              <a:t>createNewFile</a:t>
            </a:r>
            <a:r>
              <a:rPr lang="pt-BR" dirty="0" smtClean="0"/>
              <a:t>, ou então colocar o pedaço de código que poderá gerar erro dentro da cláusula </a:t>
            </a:r>
            <a:r>
              <a:rPr lang="pt-BR" dirty="0" err="1" smtClean="0">
                <a:latin typeface="Courier New" pitchFamily="49" charset="0"/>
                <a:cs typeface="Courier New" pitchFamily="49" charset="0"/>
              </a:rPr>
              <a:t>tray</a:t>
            </a:r>
            <a:r>
              <a:rPr lang="pt-BR" dirty="0" smtClean="0">
                <a:latin typeface="Courier New" pitchFamily="49" charset="0"/>
                <a:cs typeface="Courier New" pitchFamily="49" charset="0"/>
              </a:rPr>
              <a:t>-catch</a:t>
            </a:r>
            <a:r>
              <a:rPr lang="pt-BR" dirty="0" smtClean="0"/>
              <a:t>  apropriada.</a:t>
            </a:r>
          </a:p>
          <a:p>
            <a:r>
              <a:rPr lang="pt-BR" dirty="0" smtClean="0"/>
              <a:t>Veremos, primeiramente, como indicar que a exceção deverá ser relançada com a utilização da cláusula </a:t>
            </a:r>
            <a:r>
              <a:rPr lang="pt-BR" dirty="0" err="1" smtClean="0">
                <a:latin typeface="Courier New" pitchFamily="49" charset="0"/>
                <a:cs typeface="Courier New" pitchFamily="49" charset="0"/>
              </a:rPr>
              <a:t>throws</a:t>
            </a:r>
            <a:r>
              <a:rPr lang="pt-BR" dirty="0" smtClean="0"/>
              <a:t>.</a:t>
            </a:r>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Segurança</a:t>
            </a:r>
            <a:endParaRPr lang="pt-BR" dirty="0"/>
          </a:p>
        </p:txBody>
      </p:sp>
      <p:sp>
        <p:nvSpPr>
          <p:cNvPr id="3" name="Espaço Reservado para Conteúdo 2"/>
          <p:cNvSpPr>
            <a:spLocks noGrp="1"/>
          </p:cNvSpPr>
          <p:nvPr>
            <p:ph idx="1"/>
          </p:nvPr>
        </p:nvSpPr>
        <p:spPr/>
        <p:txBody>
          <a:bodyPr>
            <a:normAutofit fontScale="77500" lnSpcReduction="20000"/>
          </a:bodyPr>
          <a:lstStyle/>
          <a:p>
            <a:pPr>
              <a:spcBef>
                <a:spcPts val="2400"/>
              </a:spcBef>
            </a:pPr>
            <a:r>
              <a:rPr lang="pt-BR" dirty="0" smtClean="0"/>
              <a:t>CriadorArquivos1.</a:t>
            </a:r>
            <a:r>
              <a:rPr lang="pt-BR" dirty="0" err="1" smtClean="0"/>
              <a:t>java</a:t>
            </a:r>
            <a:endParaRPr lang="pt-BR" dirty="0" smtClean="0"/>
          </a:p>
          <a:p>
            <a:pPr>
              <a:spcBef>
                <a:spcPts val="2400"/>
              </a:spcBef>
            </a:pPr>
            <a:r>
              <a:rPr lang="pt-BR" dirty="0" smtClean="0"/>
              <a:t>Neste caso, estamos “jogando a batata quente” para o método que chamou, ou seja, se o erro acontecer, não iremos tratá-lo, mas simplesmente relançá-lo para a classe que chama este método que, por sua vez, irá enfrentar o mesmo problema. Vejamos o exemplo:</a:t>
            </a:r>
          </a:p>
          <a:p>
            <a:pPr>
              <a:spcBef>
                <a:spcPts val="2400"/>
              </a:spcBef>
            </a:pPr>
            <a:r>
              <a:rPr lang="pt-BR" dirty="0" err="1" smtClean="0"/>
              <a:t>TesteCriadorArquivos</a:t>
            </a:r>
            <a:r>
              <a:rPr lang="pt-BR" dirty="0" smtClean="0"/>
              <a:t>.</a:t>
            </a:r>
            <a:r>
              <a:rPr lang="pt-BR" dirty="0" err="1" smtClean="0"/>
              <a:t>java</a:t>
            </a:r>
            <a:endParaRPr lang="pt-BR" dirty="0" smtClean="0"/>
          </a:p>
          <a:p>
            <a:pPr>
              <a:spcBef>
                <a:spcPts val="2400"/>
              </a:spcBef>
            </a:pPr>
            <a:r>
              <a:rPr lang="pt-BR" dirty="0" smtClean="0"/>
              <a:t>A mensagem é clara, desta vez, não adiantará simplesmente relançar o erro para quem chamou o método </a:t>
            </a:r>
            <a:r>
              <a:rPr lang="pt-BR" dirty="0" err="1" smtClean="0">
                <a:latin typeface="Courier New" pitchFamily="49" charset="0"/>
                <a:cs typeface="Courier New" pitchFamily="49" charset="0"/>
              </a:rPr>
              <a:t>main</a:t>
            </a:r>
            <a:r>
              <a:rPr lang="pt-BR" dirty="0" smtClean="0"/>
              <a:t> (a JVM). Portanto precisamos então tratar o erro.</a:t>
            </a:r>
          </a:p>
          <a:p>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try</a:t>
            </a:r>
            <a:r>
              <a:rPr lang="pt-BR" dirty="0" smtClean="0"/>
              <a:t> / catch</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Quando falamos em programar uma determinada operação para ser executada em decorrência de uma </a:t>
            </a:r>
            <a:r>
              <a:rPr lang="pt-BR" dirty="0" smtClean="0">
                <a:latin typeface="Courier New" pitchFamily="49" charset="0"/>
                <a:cs typeface="Courier New" pitchFamily="49" charset="0"/>
              </a:rPr>
              <a:t>Exception</a:t>
            </a:r>
            <a:r>
              <a:rPr lang="pt-BR" dirty="0" smtClean="0"/>
              <a:t>, estamos nos referindo em capturar a </a:t>
            </a:r>
            <a:r>
              <a:rPr lang="pt-BR" dirty="0" smtClean="0">
                <a:latin typeface="Courier New" pitchFamily="49" charset="0"/>
                <a:cs typeface="Courier New" pitchFamily="49" charset="0"/>
              </a:rPr>
              <a:t>Exception</a:t>
            </a:r>
            <a:r>
              <a:rPr lang="pt-BR" dirty="0" smtClean="0"/>
              <a:t> e criar um bloco de código com as instruções que queremos executar.</a:t>
            </a:r>
          </a:p>
          <a:p>
            <a:r>
              <a:rPr lang="pt-BR" dirty="0" smtClean="0"/>
              <a:t>Para isto, colocamos as operações passíveis de erros dentro de um bloco </a:t>
            </a:r>
            <a:r>
              <a:rPr lang="pt-BR" dirty="0" err="1" smtClean="0">
                <a:latin typeface="Courier New" pitchFamily="49" charset="0"/>
                <a:cs typeface="Courier New" pitchFamily="49" charset="0"/>
              </a:rPr>
              <a:t>try</a:t>
            </a:r>
            <a:r>
              <a:rPr lang="pt-BR" dirty="0" smtClean="0"/>
              <a:t> e as instruções correspondente ao “tratamento” dentro de um bloco </a:t>
            </a:r>
            <a:r>
              <a:rPr lang="pt-BR" dirty="0" smtClean="0">
                <a:latin typeface="Courier New" pitchFamily="49" charset="0"/>
                <a:cs typeface="Courier New" pitchFamily="49" charset="0"/>
              </a:rPr>
              <a:t>catch</a:t>
            </a:r>
            <a:r>
              <a:rPr lang="pt-BR" dirty="0" smtClean="0"/>
              <a:t>, o qual deverá, obrigatoriamente, aparecer após o bloco </a:t>
            </a:r>
            <a:r>
              <a:rPr lang="pt-BR" dirty="0" err="1" smtClean="0">
                <a:latin typeface="Courier New" pitchFamily="49" charset="0"/>
                <a:cs typeface="Courier New" pitchFamily="49" charset="0"/>
              </a:rPr>
              <a:t>try</a:t>
            </a:r>
            <a:endParaRPr lang="pt-BR"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estrutura </a:t>
            </a:r>
            <a:r>
              <a:rPr lang="pt-BR" dirty="0" err="1"/>
              <a:t>try</a:t>
            </a:r>
            <a:r>
              <a:rPr lang="pt-BR" dirty="0"/>
              <a:t> / catch</a:t>
            </a:r>
          </a:p>
        </p:txBody>
      </p:sp>
      <p:sp>
        <p:nvSpPr>
          <p:cNvPr id="3" name="Espaço Reservado para Conteúdo 2"/>
          <p:cNvSpPr>
            <a:spLocks noGrp="1"/>
          </p:cNvSpPr>
          <p:nvPr>
            <p:ph idx="1"/>
          </p:nvPr>
        </p:nvSpPr>
        <p:spPr/>
        <p:txBody>
          <a:bodyPr>
            <a:normAutofit/>
          </a:bodyPr>
          <a:lstStyle/>
          <a:p>
            <a:pPr marL="0" indent="0">
              <a:buNone/>
            </a:pPr>
            <a:r>
              <a:rPr lang="pt-BR" sz="2200" b="1" dirty="0" err="1" smtClean="0">
                <a:latin typeface="Courier New" pitchFamily="49" charset="0"/>
                <a:cs typeface="Courier New" pitchFamily="49" charset="0"/>
              </a:rPr>
              <a:t>try</a:t>
            </a:r>
            <a:r>
              <a:rPr lang="pt-BR" sz="2200" dirty="0" smtClean="0">
                <a:latin typeface="Courier New" pitchFamily="49" charset="0"/>
                <a:cs typeface="Courier New" pitchFamily="49" charset="0"/>
              </a:rPr>
              <a:t>{</a:t>
            </a:r>
          </a:p>
          <a:p>
            <a:pPr marL="0" indent="0">
              <a:buNone/>
            </a:pPr>
            <a:r>
              <a:rPr lang="pt-BR" sz="2200" dirty="0" smtClean="0">
                <a:latin typeface="Courier New" pitchFamily="49" charset="0"/>
                <a:cs typeface="Courier New" pitchFamily="49" charset="0"/>
              </a:rPr>
              <a:t>	//instruções que podem gerar/lançar exceptions</a:t>
            </a:r>
          </a:p>
          <a:p>
            <a:pPr marL="0" indent="0">
              <a:buNone/>
            </a:pPr>
            <a:r>
              <a:rPr lang="pt-BR" sz="2200" dirty="0" smtClean="0">
                <a:latin typeface="Courier New" pitchFamily="49" charset="0"/>
                <a:cs typeface="Courier New" pitchFamily="49" charset="0"/>
              </a:rPr>
              <a:t>} </a:t>
            </a:r>
            <a:r>
              <a:rPr lang="pt-BR" sz="2200" b="1" dirty="0" smtClean="0">
                <a:latin typeface="Courier New" pitchFamily="49" charset="0"/>
                <a:cs typeface="Courier New" pitchFamily="49" charset="0"/>
              </a:rPr>
              <a:t>catch</a:t>
            </a:r>
            <a:r>
              <a:rPr lang="pt-BR" sz="2200" dirty="0" smtClean="0">
                <a:latin typeface="Courier New" pitchFamily="49" charset="0"/>
                <a:cs typeface="Courier New" pitchFamily="49" charset="0"/>
              </a:rPr>
              <a:t> (</a:t>
            </a:r>
            <a:r>
              <a:rPr lang="pt-BR" sz="2200" dirty="0" err="1" smtClean="0">
                <a:latin typeface="Courier New" pitchFamily="49" charset="0"/>
                <a:cs typeface="Courier New" pitchFamily="49" charset="0"/>
              </a:rPr>
              <a:t>TipoException</a:t>
            </a:r>
            <a:r>
              <a:rPr lang="pt-BR" sz="2200" dirty="0" smtClean="0">
                <a:latin typeface="Courier New" pitchFamily="49" charset="0"/>
                <a:cs typeface="Courier New" pitchFamily="49" charset="0"/>
              </a:rPr>
              <a:t> e){</a:t>
            </a:r>
          </a:p>
          <a:p>
            <a:pPr marL="0" indent="0">
              <a:buNone/>
            </a:pPr>
            <a:r>
              <a:rPr lang="pt-BR" sz="2200" dirty="0" smtClean="0">
                <a:latin typeface="Courier New" pitchFamily="49" charset="0"/>
                <a:cs typeface="Courier New" pitchFamily="49" charset="0"/>
              </a:rPr>
              <a:t>	//código que deverá ser executado caso uma Exception seja lançada.</a:t>
            </a:r>
          </a:p>
          <a:p>
            <a:pPr marL="0" indent="0">
              <a:buNone/>
            </a:pPr>
            <a:r>
              <a:rPr lang="pt-BR" sz="2200" dirty="0" smtClean="0">
                <a:latin typeface="Courier New" pitchFamily="49" charset="0"/>
                <a:cs typeface="Courier New" pitchFamily="49" charset="0"/>
              </a:rPr>
              <a:t>}</a:t>
            </a:r>
          </a:p>
          <a:p>
            <a:pPr marL="0" indent="0">
              <a:buNone/>
            </a:pPr>
            <a:endParaRPr lang="pt-BR" sz="2200" dirty="0" smtClean="0">
              <a:latin typeface="Courier New" pitchFamily="49" charset="0"/>
              <a:cs typeface="Courier New" pitchFamily="49" charset="0"/>
            </a:endParaRPr>
          </a:p>
          <a:p>
            <a:pPr marL="0" indent="0">
              <a:buNone/>
            </a:pPr>
            <a:r>
              <a:rPr lang="pt-BR" sz="2200" dirty="0" smtClean="0"/>
              <a:t>Qualquer tipo de </a:t>
            </a:r>
            <a:r>
              <a:rPr lang="pt-BR" sz="2200" dirty="0" smtClean="0">
                <a:latin typeface="Courier New" pitchFamily="49" charset="0"/>
                <a:cs typeface="Courier New" pitchFamily="49" charset="0"/>
              </a:rPr>
              <a:t>Exception</a:t>
            </a:r>
            <a:r>
              <a:rPr lang="pt-BR" sz="2200" dirty="0" smtClean="0"/>
              <a:t> pode ser capturada utilizando a cláusula catch, não importando se é ou não uma </a:t>
            </a:r>
            <a:r>
              <a:rPr lang="pt-BR" sz="2200" dirty="0" err="1" smtClean="0">
                <a:latin typeface="Courier New" pitchFamily="49" charset="0"/>
                <a:cs typeface="Courier New" pitchFamily="49" charset="0"/>
              </a:rPr>
              <a:t>RuntimeException</a:t>
            </a:r>
            <a:r>
              <a:rPr lang="pt-BR" sz="2200" dirty="0" smtClean="0"/>
              <a:t>.</a:t>
            </a:r>
            <a:endParaRPr lang="pt-BR" sz="2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estrutura </a:t>
            </a:r>
            <a:r>
              <a:rPr lang="pt-BR" dirty="0" err="1"/>
              <a:t>try</a:t>
            </a:r>
            <a:r>
              <a:rPr lang="pt-BR" dirty="0"/>
              <a:t> / catch</a:t>
            </a:r>
          </a:p>
        </p:txBody>
      </p:sp>
      <p:sp>
        <p:nvSpPr>
          <p:cNvPr id="3" name="Espaço Reservado para Conteúdo 2"/>
          <p:cNvSpPr>
            <a:spLocks noGrp="1"/>
          </p:cNvSpPr>
          <p:nvPr>
            <p:ph idx="1"/>
          </p:nvPr>
        </p:nvSpPr>
        <p:spPr/>
        <p:txBody>
          <a:bodyPr>
            <a:normAutofit fontScale="85000" lnSpcReduction="10000"/>
          </a:bodyPr>
          <a:lstStyle/>
          <a:p>
            <a:r>
              <a:rPr lang="pt-BR" dirty="0" smtClean="0"/>
              <a:t>Qualquer tipo de </a:t>
            </a:r>
            <a:r>
              <a:rPr lang="pt-BR" dirty="0" smtClean="0">
                <a:latin typeface="Courier New" pitchFamily="49" charset="0"/>
                <a:cs typeface="Courier New" pitchFamily="49" charset="0"/>
              </a:rPr>
              <a:t>Exception</a:t>
            </a:r>
            <a:r>
              <a:rPr lang="pt-BR" dirty="0" smtClean="0"/>
              <a:t> pode ser capturada utilizando a cláusula catch, não importando se é ou não uma </a:t>
            </a:r>
            <a:r>
              <a:rPr lang="pt-BR" dirty="0" err="1" smtClean="0">
                <a:latin typeface="Courier New" pitchFamily="49" charset="0"/>
                <a:cs typeface="Courier New" pitchFamily="49" charset="0"/>
              </a:rPr>
              <a:t>RuntimeException</a:t>
            </a:r>
            <a:r>
              <a:rPr lang="pt-BR" dirty="0" smtClean="0"/>
              <a:t>.</a:t>
            </a:r>
          </a:p>
          <a:p>
            <a:r>
              <a:rPr lang="pt-BR" dirty="0" smtClean="0"/>
              <a:t>Se qualquer parte do código dentro do bloco </a:t>
            </a:r>
            <a:r>
              <a:rPr lang="pt-BR" dirty="0" err="1" smtClean="0">
                <a:latin typeface="Courier New" pitchFamily="49" charset="0"/>
                <a:cs typeface="Courier New" pitchFamily="49" charset="0"/>
              </a:rPr>
              <a:t>try</a:t>
            </a:r>
            <a:r>
              <a:rPr lang="pt-BR" dirty="0" smtClean="0">
                <a:latin typeface="Courier New" pitchFamily="49" charset="0"/>
                <a:cs typeface="Courier New" pitchFamily="49" charset="0"/>
              </a:rPr>
              <a:t> </a:t>
            </a:r>
            <a:r>
              <a:rPr lang="pt-BR" dirty="0" smtClean="0"/>
              <a:t>lançar uma exceção da classe especificada, ou derivada da classe específica, então:</a:t>
            </a:r>
          </a:p>
          <a:p>
            <a:pPr lvl="1"/>
            <a:r>
              <a:rPr lang="pt-BR" dirty="0" smtClean="0"/>
              <a:t>O programa não executará o restante do código no bloco </a:t>
            </a:r>
            <a:r>
              <a:rPr lang="pt-BR" dirty="0" err="1" smtClean="0">
                <a:latin typeface="Courier New" pitchFamily="49" charset="0"/>
                <a:cs typeface="Courier New" pitchFamily="49" charset="0"/>
              </a:rPr>
              <a:t>try</a:t>
            </a:r>
            <a:r>
              <a:rPr lang="pt-BR" dirty="0" smtClean="0"/>
              <a:t>.</a:t>
            </a:r>
          </a:p>
          <a:p>
            <a:pPr lvl="1"/>
            <a:r>
              <a:rPr lang="pt-BR" dirty="0" smtClean="0"/>
              <a:t>O programa executa o código de manipulação de exceptions dentro da clausula </a:t>
            </a:r>
            <a:r>
              <a:rPr lang="pt-BR" dirty="0" smtClean="0">
                <a:latin typeface="Courier New" pitchFamily="49" charset="0"/>
                <a:cs typeface="Courier New" pitchFamily="49" charset="0"/>
              </a:rPr>
              <a:t>catch</a:t>
            </a:r>
            <a:r>
              <a:rPr lang="pt-BR" dirty="0" smtClean="0"/>
              <a:t>.</a:t>
            </a:r>
          </a:p>
          <a:p>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estrutura </a:t>
            </a:r>
            <a:r>
              <a:rPr lang="pt-BR" dirty="0" err="1"/>
              <a:t>try</a:t>
            </a:r>
            <a:r>
              <a:rPr lang="pt-BR" dirty="0"/>
              <a:t> / catch</a:t>
            </a:r>
          </a:p>
        </p:txBody>
      </p:sp>
      <p:sp>
        <p:nvSpPr>
          <p:cNvPr id="3" name="Espaço Reservado para Conteúdo 2"/>
          <p:cNvSpPr>
            <a:spLocks noGrp="1"/>
          </p:cNvSpPr>
          <p:nvPr>
            <p:ph idx="1"/>
          </p:nvPr>
        </p:nvSpPr>
        <p:spPr/>
        <p:txBody>
          <a:bodyPr>
            <a:normAutofit fontScale="70000" lnSpcReduction="20000"/>
          </a:bodyPr>
          <a:lstStyle/>
          <a:p>
            <a:pPr>
              <a:spcBef>
                <a:spcPts val="1800"/>
              </a:spcBef>
            </a:pPr>
            <a:r>
              <a:rPr lang="pt-BR" dirty="0" smtClean="0"/>
              <a:t>Se o programa não causar uma exceção dentro do bloco </a:t>
            </a:r>
            <a:r>
              <a:rPr lang="pt-BR" dirty="0" err="1" smtClean="0">
                <a:latin typeface="Courier New" pitchFamily="49" charset="0"/>
                <a:cs typeface="Courier New" pitchFamily="49" charset="0"/>
              </a:rPr>
              <a:t>try</a:t>
            </a:r>
            <a:r>
              <a:rPr lang="pt-BR" dirty="0" smtClean="0"/>
              <a:t>, então o código na cláusula </a:t>
            </a:r>
            <a:r>
              <a:rPr lang="pt-BR" dirty="0" smtClean="0">
                <a:latin typeface="Courier New" pitchFamily="49" charset="0"/>
                <a:cs typeface="Courier New" pitchFamily="49" charset="0"/>
              </a:rPr>
              <a:t>catch</a:t>
            </a:r>
            <a:r>
              <a:rPr lang="pt-BR" dirty="0" smtClean="0"/>
              <a:t> não será executada.</a:t>
            </a:r>
          </a:p>
          <a:p>
            <a:pPr>
              <a:spcBef>
                <a:spcPts val="1800"/>
              </a:spcBef>
            </a:pPr>
            <a:r>
              <a:rPr lang="pt-BR" dirty="0" smtClean="0"/>
              <a:t>Se o código dentro do </a:t>
            </a:r>
            <a:r>
              <a:rPr lang="pt-BR" dirty="0" err="1" smtClean="0">
                <a:latin typeface="Courier New" pitchFamily="49" charset="0"/>
                <a:cs typeface="Courier New" pitchFamily="49" charset="0"/>
              </a:rPr>
              <a:t>try</a:t>
            </a:r>
            <a:r>
              <a:rPr lang="pt-BR" dirty="0" smtClean="0"/>
              <a:t> gerar um </a:t>
            </a:r>
            <a:r>
              <a:rPr lang="pt-BR" dirty="0" smtClean="0">
                <a:latin typeface="Courier New" pitchFamily="49" charset="0"/>
                <a:cs typeface="Courier New" pitchFamily="49" charset="0"/>
              </a:rPr>
              <a:t>Exception</a:t>
            </a:r>
            <a:r>
              <a:rPr lang="pt-BR" dirty="0" smtClean="0"/>
              <a:t> diferente da especificada na clausula </a:t>
            </a:r>
            <a:r>
              <a:rPr lang="pt-BR" dirty="0" smtClean="0">
                <a:latin typeface="Courier New" pitchFamily="49" charset="0"/>
                <a:cs typeface="Courier New" pitchFamily="49" charset="0"/>
              </a:rPr>
              <a:t>catch, </a:t>
            </a:r>
            <a:r>
              <a:rPr lang="pt-BR" dirty="0" smtClean="0"/>
              <a:t>então o método é finalizado imediatamente. Com sorte, o chamador terá uma clausula </a:t>
            </a:r>
            <a:r>
              <a:rPr lang="pt-BR" dirty="0" smtClean="0">
                <a:latin typeface="Courier New" pitchFamily="49" charset="0"/>
                <a:cs typeface="Courier New" pitchFamily="49" charset="0"/>
              </a:rPr>
              <a:t>catch </a:t>
            </a:r>
            <a:r>
              <a:rPr lang="pt-BR" dirty="0" smtClean="0"/>
              <a:t>capaz de capturar o tipo de exceção gerada.</a:t>
            </a:r>
          </a:p>
          <a:p>
            <a:pPr>
              <a:spcBef>
                <a:spcPts val="1800"/>
              </a:spcBef>
            </a:pPr>
            <a:r>
              <a:rPr lang="pt-BR" dirty="0" smtClean="0"/>
              <a:t>Vamos agora corrigir o problema que encontramos no exemplo da classe </a:t>
            </a:r>
            <a:r>
              <a:rPr lang="pt-BR" dirty="0" err="1" smtClean="0">
                <a:latin typeface="Courier New" pitchFamily="49" charset="0"/>
                <a:cs typeface="Courier New" pitchFamily="49" charset="0"/>
              </a:rPr>
              <a:t>CriadorArquivos</a:t>
            </a:r>
            <a:r>
              <a:rPr lang="pt-BR" dirty="0" smtClean="0"/>
              <a:t> e </a:t>
            </a:r>
            <a:r>
              <a:rPr lang="pt-BR" dirty="0" err="1" smtClean="0">
                <a:latin typeface="Courier New" pitchFamily="49" charset="0"/>
                <a:cs typeface="Courier New" pitchFamily="49" charset="0"/>
              </a:rPr>
              <a:t>TesteCriadorArquivos</a:t>
            </a:r>
            <a:r>
              <a:rPr lang="pt-BR" dirty="0" smtClean="0"/>
              <a:t>, mas tratando a </a:t>
            </a:r>
            <a:r>
              <a:rPr lang="pt-BR" dirty="0" err="1" smtClean="0">
                <a:latin typeface="Courier New" pitchFamily="49" charset="0"/>
                <a:cs typeface="Courier New" pitchFamily="49" charset="0"/>
              </a:rPr>
              <a:t>IOException</a:t>
            </a:r>
            <a:r>
              <a:rPr lang="pt-BR" dirty="0" smtClean="0"/>
              <a:t> na classe </a:t>
            </a:r>
            <a:r>
              <a:rPr lang="pt-BR" dirty="0" err="1" smtClean="0">
                <a:latin typeface="Courier New" pitchFamily="49" charset="0"/>
                <a:cs typeface="Courier New" pitchFamily="49" charset="0"/>
              </a:rPr>
              <a:t>TesteCriadorArquivos</a:t>
            </a:r>
            <a:r>
              <a:rPr lang="pt-BR" dirty="0" smtClean="0">
                <a:latin typeface="Courier New" pitchFamily="49" charset="0"/>
                <a:cs typeface="Courier New" pitchFamily="49" charset="0"/>
              </a:rPr>
              <a:t>.</a:t>
            </a:r>
          </a:p>
          <a:p>
            <a:r>
              <a:rPr lang="pt-BR" dirty="0" smtClean="0"/>
              <a:t> </a:t>
            </a:r>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finally</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Quando um código lança uma exceção, ele interrope o fluxo de execução. Contudo, isso é um problema quando o código utiliza recursos que precisam ser descartados, como, por exemplo, conexões com o banco de dados.</a:t>
            </a:r>
          </a:p>
        </p:txBody>
      </p:sp>
    </p:spTree>
    <p:extLst>
      <p:ext uri="{BB962C8B-B14F-4D97-AF65-F5344CB8AC3E}">
        <p14:creationId xmlns:p14="http://schemas.microsoft.com/office/powerpoint/2010/main" xmlns="" val="1514255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finally</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Quando um código lança uma exceção, ele interrope o fluxo de execução. Contudo, isso é um problema quando o código utiliza recursos que precisam ser descartados, como, por exemplo, conexões com o banco de dados.</a:t>
            </a:r>
          </a:p>
        </p:txBody>
      </p:sp>
    </p:spTree>
    <p:extLst>
      <p:ext uri="{BB962C8B-B14F-4D97-AF65-F5344CB8AC3E}">
        <p14:creationId xmlns:p14="http://schemas.microsoft.com/office/powerpoint/2010/main" xmlns="" val="391228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finally</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Para evitar repetição de código na estrutura </a:t>
            </a:r>
            <a:r>
              <a:rPr lang="fi-FI" b="1" dirty="0" smtClean="0">
                <a:latin typeface="Arial"/>
                <a:cs typeface="Arial"/>
              </a:rPr>
              <a:t>try</a:t>
            </a:r>
            <a:r>
              <a:rPr lang="fi-FI" dirty="0" smtClean="0">
                <a:latin typeface="Arial"/>
                <a:cs typeface="Arial"/>
              </a:rPr>
              <a:t> / </a:t>
            </a:r>
            <a:r>
              <a:rPr lang="fi-FI" b="1" dirty="0" smtClean="0">
                <a:latin typeface="Arial"/>
                <a:cs typeface="Arial"/>
              </a:rPr>
              <a:t>catch</a:t>
            </a:r>
            <a:r>
              <a:rPr lang="fi-FI" dirty="0" smtClean="0">
                <a:latin typeface="Arial"/>
                <a:cs typeface="Arial"/>
              </a:rPr>
              <a:t>, temos a estrutura </a:t>
            </a:r>
            <a:r>
              <a:rPr lang="fi-FI" b="1" dirty="0" smtClean="0">
                <a:latin typeface="Arial"/>
                <a:cs typeface="Arial"/>
              </a:rPr>
              <a:t>finally</a:t>
            </a:r>
            <a:r>
              <a:rPr lang="fi-FI" dirty="0" smtClean="0">
                <a:latin typeface="Arial"/>
                <a:cs typeface="Arial"/>
              </a:rPr>
              <a:t>, que será executada sempre, independente se o método gerou uma exceção ou não.</a:t>
            </a:r>
          </a:p>
        </p:txBody>
      </p:sp>
    </p:spTree>
    <p:extLst>
      <p:ext uri="{BB962C8B-B14F-4D97-AF65-F5344CB8AC3E}">
        <p14:creationId xmlns:p14="http://schemas.microsoft.com/office/powerpoint/2010/main" xmlns="" val="3822864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Tratamentos de erros</a:t>
            </a:r>
            <a:endParaRPr lang="pt-BR" dirty="0"/>
          </a:p>
        </p:txBody>
      </p:sp>
      <p:sp>
        <p:nvSpPr>
          <p:cNvPr id="3" name="Espaço Reservado para Conteúdo 2"/>
          <p:cNvSpPr>
            <a:spLocks noGrp="1"/>
          </p:cNvSpPr>
          <p:nvPr>
            <p:ph idx="1"/>
          </p:nvPr>
        </p:nvSpPr>
        <p:spPr/>
        <p:txBody>
          <a:bodyPr>
            <a:normAutofit fontScale="77500" lnSpcReduction="20000"/>
          </a:bodyPr>
          <a:lstStyle/>
          <a:p>
            <a:pPr marL="0" indent="0" algn="just">
              <a:spcBef>
                <a:spcPts val="0"/>
              </a:spcBef>
              <a:spcAft>
                <a:spcPts val="1800"/>
              </a:spcAft>
              <a:buNone/>
            </a:pPr>
            <a:r>
              <a:rPr lang="pt-BR" dirty="0" smtClean="0">
                <a:latin typeface="Arial"/>
                <a:cs typeface="Arial"/>
              </a:rPr>
              <a:t>O tratamento de erros é uma característica fundamental, pois é praticamente impossível criar uma aplicação totalmente livre de erros.</a:t>
            </a:r>
          </a:p>
          <a:p>
            <a:pPr marL="0" indent="0" algn="just">
              <a:spcBef>
                <a:spcPts val="0"/>
              </a:spcBef>
              <a:spcAft>
                <a:spcPts val="1800"/>
              </a:spcAft>
              <a:buNone/>
            </a:pPr>
            <a:r>
              <a:rPr lang="pt-BR" dirty="0" smtClean="0">
                <a:latin typeface="Arial"/>
                <a:cs typeface="Arial"/>
              </a:rPr>
              <a:t>Erros não são necessariamente causados por falhas no desenvolvimento. Por exemplo, em uma aplicação que se comunica com banco de dados, este poderá ficar fora do ar em determinada situação, ou então, um arquivo de configuração ter sido removido acidentalmente, ou ainda o usuário ter digitado um valor não aceitável.</a:t>
            </a:r>
          </a:p>
          <a:p>
            <a:pPr marL="0" indent="0" algn="just">
              <a:spcBef>
                <a:spcPts val="0"/>
              </a:spcBef>
              <a:spcAft>
                <a:spcPts val="1800"/>
              </a:spcAft>
              <a:buNone/>
            </a:pPr>
            <a:r>
              <a:rPr lang="pt-BR" dirty="0" smtClean="0">
                <a:latin typeface="Arial"/>
                <a:cs typeface="Arial"/>
              </a:rPr>
              <a:t>Não tratar os erros oriundos destas situações previsíveis é considerado uma falha no desenvolvimento do software, portanto, é necessário “preparar alguma resposta” nessas situações.</a:t>
            </a:r>
            <a:endParaRPr lang="fi-FI" dirty="0" smtClean="0">
              <a:latin typeface="Arial"/>
              <a:cs typeface="Arial"/>
            </a:endParaRPr>
          </a:p>
        </p:txBody>
      </p:sp>
    </p:spTree>
    <p:extLst>
      <p:ext uri="{BB962C8B-B14F-4D97-AF65-F5344CB8AC3E}">
        <p14:creationId xmlns:p14="http://schemas.microsoft.com/office/powerpoint/2010/main" xmlns="" val="1514255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finally</a:t>
            </a:r>
            <a:endParaRPr lang="pt-BR" dirty="0"/>
          </a:p>
        </p:txBody>
      </p:sp>
      <p:sp>
        <p:nvSpPr>
          <p:cNvPr id="3" name="Espaço Reservado para Conteúdo 2"/>
          <p:cNvSpPr>
            <a:spLocks noGrp="1"/>
          </p:cNvSpPr>
          <p:nvPr>
            <p:ph idx="1"/>
          </p:nvPr>
        </p:nvSpPr>
        <p:spPr/>
        <p:txBody>
          <a:bodyPr>
            <a:normAutofit fontScale="77500" lnSpcReduction="20000"/>
          </a:bodyPr>
          <a:lstStyle/>
          <a:p>
            <a:pPr marL="0" indent="0" algn="just">
              <a:spcBef>
                <a:spcPts val="0"/>
              </a:spcBef>
              <a:spcAft>
                <a:spcPts val="1800"/>
              </a:spcAft>
              <a:buNone/>
            </a:pPr>
            <a:r>
              <a:rPr lang="fi-FI" b="1" dirty="0" smtClean="0">
                <a:latin typeface="Arial"/>
                <a:cs typeface="Arial"/>
              </a:rPr>
              <a:t>Sintaxe:</a:t>
            </a:r>
          </a:p>
          <a:p>
            <a:pPr marL="0" indent="0" algn="just">
              <a:spcBef>
                <a:spcPts val="0"/>
              </a:spcBef>
              <a:spcAft>
                <a:spcPts val="1800"/>
              </a:spcAft>
              <a:buNone/>
            </a:pPr>
            <a:r>
              <a:rPr lang="fi-FI" dirty="0" smtClean="0">
                <a:latin typeface="Courier"/>
                <a:cs typeface="Courier"/>
              </a:rPr>
              <a:t>try {</a:t>
            </a:r>
          </a:p>
          <a:p>
            <a:pPr marL="0" indent="0" algn="just">
              <a:spcBef>
                <a:spcPts val="0"/>
              </a:spcBef>
              <a:spcAft>
                <a:spcPts val="1800"/>
              </a:spcAft>
              <a:buNone/>
            </a:pPr>
            <a:r>
              <a:rPr lang="fi-FI" dirty="0">
                <a:solidFill>
                  <a:srgbClr val="00B050"/>
                </a:solidFill>
                <a:latin typeface="Courier"/>
                <a:cs typeface="Courier"/>
              </a:rPr>
              <a:t>	</a:t>
            </a:r>
            <a:r>
              <a:rPr lang="fi-FI" dirty="0" smtClean="0">
                <a:solidFill>
                  <a:srgbClr val="00B050"/>
                </a:solidFill>
                <a:latin typeface="Courier"/>
                <a:cs typeface="Courier"/>
              </a:rPr>
              <a:t>/* bloco de código perigosos podem lançar erros; */</a:t>
            </a:r>
          </a:p>
          <a:p>
            <a:pPr marL="0" indent="0" algn="just">
              <a:spcBef>
                <a:spcPts val="0"/>
              </a:spcBef>
              <a:spcAft>
                <a:spcPts val="1800"/>
              </a:spcAft>
              <a:buNone/>
            </a:pPr>
            <a:r>
              <a:rPr lang="fi-FI" dirty="0" smtClean="0">
                <a:latin typeface="Courier"/>
                <a:cs typeface="Courier"/>
              </a:rPr>
              <a:t>} catch (TipoExcecao e) {</a:t>
            </a:r>
          </a:p>
          <a:p>
            <a:pPr marL="0" indent="0" algn="just">
              <a:spcBef>
                <a:spcPts val="0"/>
              </a:spcBef>
              <a:spcAft>
                <a:spcPts val="1800"/>
              </a:spcAft>
              <a:buNone/>
            </a:pPr>
            <a:r>
              <a:rPr lang="fi-FI" dirty="0">
                <a:solidFill>
                  <a:srgbClr val="00B050"/>
                </a:solidFill>
                <a:latin typeface="Courier"/>
                <a:cs typeface="Courier"/>
              </a:rPr>
              <a:t>	</a:t>
            </a:r>
            <a:r>
              <a:rPr lang="fi-FI" dirty="0" smtClean="0">
                <a:solidFill>
                  <a:srgbClr val="00B050"/>
                </a:solidFill>
                <a:latin typeface="Courier"/>
                <a:cs typeface="Courier"/>
              </a:rPr>
              <a:t>/* log de erro código */</a:t>
            </a:r>
          </a:p>
          <a:p>
            <a:pPr marL="0" indent="0" algn="just">
              <a:spcBef>
                <a:spcPts val="0"/>
              </a:spcBef>
              <a:spcAft>
                <a:spcPts val="1800"/>
              </a:spcAft>
              <a:buNone/>
            </a:pPr>
            <a:r>
              <a:rPr lang="fi-FI" dirty="0" smtClean="0">
                <a:latin typeface="Courier"/>
                <a:cs typeface="Courier"/>
              </a:rPr>
              <a:t>} finally {</a:t>
            </a:r>
          </a:p>
          <a:p>
            <a:pPr marL="0" indent="0" algn="just">
              <a:spcBef>
                <a:spcPts val="0"/>
              </a:spcBef>
              <a:spcAft>
                <a:spcPts val="1800"/>
              </a:spcAft>
              <a:buNone/>
            </a:pPr>
            <a:r>
              <a:rPr lang="fi-FI" dirty="0">
                <a:solidFill>
                  <a:srgbClr val="00B050"/>
                </a:solidFill>
                <a:latin typeface="Courier"/>
                <a:cs typeface="Courier"/>
              </a:rPr>
              <a:t>	</a:t>
            </a:r>
            <a:r>
              <a:rPr lang="fi-FI" dirty="0" smtClean="0">
                <a:solidFill>
                  <a:srgbClr val="00B050"/>
                </a:solidFill>
                <a:latin typeface="Courier"/>
                <a:cs typeface="Courier"/>
              </a:rPr>
              <a:t>/* liberação de recursos, log e outros */</a:t>
            </a:r>
          </a:p>
          <a:p>
            <a:pPr marL="0" indent="0" algn="just">
              <a:spcBef>
                <a:spcPts val="0"/>
              </a:spcBef>
              <a:spcAft>
                <a:spcPts val="1800"/>
              </a:spcAft>
              <a:buNone/>
            </a:pPr>
            <a:r>
              <a:rPr lang="fi-FI" dirty="0">
                <a:latin typeface="Courier"/>
                <a:cs typeface="Courier"/>
              </a:rPr>
              <a:t>}</a:t>
            </a:r>
            <a:endParaRPr lang="fi-FI" dirty="0" smtClean="0">
              <a:latin typeface="Courier"/>
              <a:cs typeface="Courier"/>
            </a:endParaRPr>
          </a:p>
        </p:txBody>
      </p:sp>
    </p:spTree>
    <p:extLst>
      <p:ext uri="{BB962C8B-B14F-4D97-AF65-F5344CB8AC3E}">
        <p14:creationId xmlns:p14="http://schemas.microsoft.com/office/powerpoint/2010/main" xmlns="" val="305875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finally</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Quando o código declarado no bloco </a:t>
            </a:r>
            <a:r>
              <a:rPr lang="fi-FI" b="1" dirty="0" smtClean="0">
                <a:latin typeface="Arial"/>
                <a:cs typeface="Arial"/>
              </a:rPr>
              <a:t>catch</a:t>
            </a:r>
            <a:r>
              <a:rPr lang="fi-FI" dirty="0" smtClean="0">
                <a:latin typeface="Arial"/>
                <a:cs typeface="Arial"/>
              </a:rPr>
              <a:t> não lança nenhuma </a:t>
            </a:r>
            <a:r>
              <a:rPr lang="fi-FI" b="1" dirty="0" smtClean="0">
                <a:latin typeface="Arial"/>
                <a:cs typeface="Arial"/>
              </a:rPr>
              <a:t>Exception</a:t>
            </a:r>
            <a:r>
              <a:rPr lang="fi-FI" dirty="0" smtClean="0">
                <a:latin typeface="Arial"/>
                <a:cs typeface="Arial"/>
              </a:rPr>
              <a:t>:</a:t>
            </a:r>
          </a:p>
          <a:p>
            <a:pPr algn="just">
              <a:spcBef>
                <a:spcPts val="0"/>
              </a:spcBef>
              <a:spcAft>
                <a:spcPts val="1800"/>
              </a:spcAft>
              <a:buFont typeface="Wingdings" pitchFamily="2" charset="2"/>
              <a:buChar char="ü"/>
            </a:pPr>
            <a:r>
              <a:rPr lang="fi-FI" dirty="0" smtClean="0">
                <a:latin typeface="Arial"/>
                <a:cs typeface="Arial"/>
              </a:rPr>
              <a:t>O bloco </a:t>
            </a:r>
            <a:r>
              <a:rPr lang="fi-FI" b="1" dirty="0" smtClean="0">
                <a:latin typeface="Arial"/>
                <a:cs typeface="Arial"/>
              </a:rPr>
              <a:t>try</a:t>
            </a:r>
            <a:r>
              <a:rPr lang="fi-FI" dirty="0" smtClean="0">
                <a:latin typeface="Arial"/>
                <a:cs typeface="Arial"/>
              </a:rPr>
              <a:t> é executado normalmente;</a:t>
            </a:r>
          </a:p>
          <a:p>
            <a:pPr algn="just">
              <a:spcBef>
                <a:spcPts val="0"/>
              </a:spcBef>
              <a:spcAft>
                <a:spcPts val="1800"/>
              </a:spcAft>
              <a:buFont typeface="Wingdings" pitchFamily="2" charset="2"/>
              <a:buChar char="ü"/>
            </a:pPr>
            <a:r>
              <a:rPr lang="fi-FI" dirty="0" smtClean="0">
                <a:latin typeface="Arial"/>
                <a:cs typeface="Arial"/>
              </a:rPr>
              <a:t>O bloco </a:t>
            </a:r>
            <a:r>
              <a:rPr lang="fi-FI" b="1" dirty="0" smtClean="0">
                <a:latin typeface="Arial"/>
                <a:cs typeface="Arial"/>
              </a:rPr>
              <a:t>finally</a:t>
            </a:r>
            <a:r>
              <a:rPr lang="fi-FI" dirty="0" smtClean="0">
                <a:latin typeface="Arial"/>
                <a:cs typeface="Arial"/>
              </a:rPr>
              <a:t> é executado em seguida;</a:t>
            </a:r>
          </a:p>
        </p:txBody>
      </p:sp>
    </p:spTree>
    <p:extLst>
      <p:ext uri="{BB962C8B-B14F-4D97-AF65-F5344CB8AC3E}">
        <p14:creationId xmlns:p14="http://schemas.microsoft.com/office/powerpoint/2010/main" xmlns="" val="3789006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finally</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Quando o código  lança uma exceção que é declarada na estrutura </a:t>
            </a:r>
            <a:r>
              <a:rPr lang="fi-FI" b="1" dirty="0" smtClean="0">
                <a:latin typeface="Arial"/>
                <a:cs typeface="Arial"/>
              </a:rPr>
              <a:t>catch</a:t>
            </a:r>
            <a:r>
              <a:rPr lang="fi-FI" dirty="0" smtClean="0">
                <a:latin typeface="Arial"/>
                <a:cs typeface="Arial"/>
              </a:rPr>
              <a:t>:</a:t>
            </a:r>
          </a:p>
          <a:p>
            <a:pPr algn="just">
              <a:spcBef>
                <a:spcPts val="0"/>
              </a:spcBef>
              <a:spcAft>
                <a:spcPts val="1800"/>
              </a:spcAft>
              <a:buFont typeface="Wingdings" pitchFamily="2" charset="2"/>
              <a:buChar char="ü"/>
            </a:pPr>
            <a:r>
              <a:rPr lang="fi-FI" dirty="0" smtClean="0">
                <a:latin typeface="Arial"/>
                <a:cs typeface="Arial"/>
              </a:rPr>
              <a:t>O código do bloco </a:t>
            </a:r>
            <a:r>
              <a:rPr lang="fi-FI" b="1" dirty="0" smtClean="0">
                <a:latin typeface="Arial"/>
                <a:cs typeface="Arial"/>
              </a:rPr>
              <a:t>try</a:t>
            </a:r>
            <a:r>
              <a:rPr lang="fi-FI" dirty="0" smtClean="0">
                <a:latin typeface="Arial"/>
                <a:cs typeface="Arial"/>
              </a:rPr>
              <a:t> é executado até a execução seja disparada;</a:t>
            </a:r>
          </a:p>
          <a:p>
            <a:pPr algn="just">
              <a:spcBef>
                <a:spcPts val="0"/>
              </a:spcBef>
              <a:spcAft>
                <a:spcPts val="1800"/>
              </a:spcAft>
              <a:buFont typeface="Wingdings" pitchFamily="2" charset="2"/>
              <a:buChar char="ü"/>
            </a:pPr>
            <a:r>
              <a:rPr lang="fi-FI" dirty="0" smtClean="0">
                <a:latin typeface="Arial"/>
                <a:cs typeface="Arial"/>
              </a:rPr>
              <a:t>A execução do bloco </a:t>
            </a:r>
            <a:r>
              <a:rPr lang="fi-FI" b="1" dirty="0" smtClean="0">
                <a:latin typeface="Arial"/>
                <a:cs typeface="Arial"/>
              </a:rPr>
              <a:t>try</a:t>
            </a:r>
            <a:r>
              <a:rPr lang="fi-FI" dirty="0" smtClean="0">
                <a:latin typeface="Arial"/>
                <a:cs typeface="Arial"/>
              </a:rPr>
              <a:t> é interropida;</a:t>
            </a:r>
          </a:p>
          <a:p>
            <a:pPr algn="just">
              <a:spcBef>
                <a:spcPts val="0"/>
              </a:spcBef>
              <a:spcAft>
                <a:spcPts val="1800"/>
              </a:spcAft>
              <a:buFont typeface="Wingdings" pitchFamily="2" charset="2"/>
              <a:buChar char="ü"/>
            </a:pPr>
            <a:r>
              <a:rPr lang="fi-FI" dirty="0" smtClean="0">
                <a:latin typeface="Arial"/>
                <a:cs typeface="Arial"/>
              </a:rPr>
              <a:t>A execução do código da cláusula </a:t>
            </a:r>
            <a:r>
              <a:rPr lang="fi-FI" b="1" dirty="0" smtClean="0">
                <a:latin typeface="Arial"/>
                <a:cs typeface="Arial"/>
              </a:rPr>
              <a:t>catch</a:t>
            </a:r>
            <a:r>
              <a:rPr lang="fi-FI" dirty="0" smtClean="0">
                <a:latin typeface="Arial"/>
                <a:cs typeface="Arial"/>
              </a:rPr>
              <a:t>;</a:t>
            </a:r>
          </a:p>
          <a:p>
            <a:pPr algn="just">
              <a:spcBef>
                <a:spcPts val="0"/>
              </a:spcBef>
              <a:spcAft>
                <a:spcPts val="1800"/>
              </a:spcAft>
              <a:buFont typeface="Wingdings" pitchFamily="2" charset="2"/>
              <a:buChar char="ü"/>
            </a:pPr>
            <a:r>
              <a:rPr lang="fi-FI" dirty="0" smtClean="0">
                <a:latin typeface="Arial"/>
                <a:cs typeface="Arial"/>
              </a:rPr>
              <a:t>O código da cláusula </a:t>
            </a:r>
            <a:r>
              <a:rPr lang="fi-FI" b="1" dirty="0" smtClean="0">
                <a:latin typeface="Arial"/>
                <a:cs typeface="Arial"/>
              </a:rPr>
              <a:t>finally</a:t>
            </a:r>
            <a:r>
              <a:rPr lang="fi-FI" dirty="0" smtClean="0">
                <a:latin typeface="Arial"/>
                <a:cs typeface="Arial"/>
              </a:rPr>
              <a:t> é executado.</a:t>
            </a:r>
          </a:p>
        </p:txBody>
      </p:sp>
    </p:spTree>
    <p:extLst>
      <p:ext uri="{BB962C8B-B14F-4D97-AF65-F5344CB8AC3E}">
        <p14:creationId xmlns:p14="http://schemas.microsoft.com/office/powerpoint/2010/main" xmlns="" val="1972560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finally</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Quando o código  lança uma exceção que não é capturada por nenhuma </a:t>
            </a:r>
            <a:r>
              <a:rPr lang="fi-FI" b="1" dirty="0" smtClean="0">
                <a:latin typeface="Arial"/>
                <a:cs typeface="Arial"/>
              </a:rPr>
              <a:t>catch</a:t>
            </a:r>
            <a:r>
              <a:rPr lang="fi-FI" dirty="0" smtClean="0">
                <a:latin typeface="Arial"/>
                <a:cs typeface="Arial"/>
              </a:rPr>
              <a:t>:</a:t>
            </a:r>
          </a:p>
          <a:p>
            <a:pPr algn="just">
              <a:spcBef>
                <a:spcPts val="0"/>
              </a:spcBef>
              <a:spcAft>
                <a:spcPts val="1800"/>
              </a:spcAft>
              <a:buFont typeface="Wingdings" pitchFamily="2" charset="2"/>
              <a:buChar char="ü"/>
            </a:pPr>
            <a:r>
              <a:rPr lang="fi-FI" dirty="0" smtClean="0">
                <a:latin typeface="Arial"/>
                <a:cs typeface="Arial"/>
              </a:rPr>
              <a:t>O código do bloco </a:t>
            </a:r>
            <a:r>
              <a:rPr lang="fi-FI" b="1" dirty="0" smtClean="0">
                <a:latin typeface="Arial"/>
                <a:cs typeface="Arial"/>
              </a:rPr>
              <a:t>try</a:t>
            </a:r>
            <a:r>
              <a:rPr lang="fi-FI" dirty="0" smtClean="0">
                <a:latin typeface="Arial"/>
                <a:cs typeface="Arial"/>
              </a:rPr>
              <a:t> é executado até a execução seja disparada;</a:t>
            </a:r>
          </a:p>
          <a:p>
            <a:pPr algn="just">
              <a:spcBef>
                <a:spcPts val="0"/>
              </a:spcBef>
              <a:spcAft>
                <a:spcPts val="1800"/>
              </a:spcAft>
              <a:buFont typeface="Wingdings" pitchFamily="2" charset="2"/>
              <a:buChar char="ü"/>
            </a:pPr>
            <a:r>
              <a:rPr lang="fi-FI" dirty="0" smtClean="0">
                <a:latin typeface="Arial"/>
                <a:cs typeface="Arial"/>
              </a:rPr>
              <a:t>A execução do bloco </a:t>
            </a:r>
            <a:r>
              <a:rPr lang="fi-FI" b="1" dirty="0" smtClean="0">
                <a:latin typeface="Arial"/>
                <a:cs typeface="Arial"/>
              </a:rPr>
              <a:t>try</a:t>
            </a:r>
            <a:r>
              <a:rPr lang="fi-FI" dirty="0" smtClean="0">
                <a:latin typeface="Arial"/>
                <a:cs typeface="Arial"/>
              </a:rPr>
              <a:t> é interrompida;</a:t>
            </a:r>
          </a:p>
          <a:p>
            <a:pPr algn="just">
              <a:spcBef>
                <a:spcPts val="0"/>
              </a:spcBef>
              <a:spcAft>
                <a:spcPts val="1800"/>
              </a:spcAft>
              <a:buFont typeface="Wingdings" pitchFamily="2" charset="2"/>
              <a:buChar char="ü"/>
            </a:pPr>
            <a:r>
              <a:rPr lang="fi-FI" dirty="0" smtClean="0">
                <a:latin typeface="Arial"/>
                <a:cs typeface="Arial"/>
              </a:rPr>
              <a:t>O código da cláusula </a:t>
            </a:r>
            <a:r>
              <a:rPr lang="fi-FI" b="1" dirty="0" smtClean="0">
                <a:latin typeface="Arial"/>
                <a:cs typeface="Arial"/>
              </a:rPr>
              <a:t>finally</a:t>
            </a:r>
            <a:r>
              <a:rPr lang="fi-FI" dirty="0" smtClean="0">
                <a:latin typeface="Arial"/>
                <a:cs typeface="Arial"/>
              </a:rPr>
              <a:t> é executado.</a:t>
            </a:r>
          </a:p>
        </p:txBody>
      </p:sp>
    </p:spTree>
    <p:extLst>
      <p:ext uri="{BB962C8B-B14F-4D97-AF65-F5344CB8AC3E}">
        <p14:creationId xmlns:p14="http://schemas.microsoft.com/office/powerpoint/2010/main" xmlns="" val="2859305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estrutura </a:t>
            </a:r>
            <a:r>
              <a:rPr lang="pt-BR" dirty="0" err="1" smtClean="0"/>
              <a:t>finally</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b="1" dirty="0" smtClean="0">
                <a:latin typeface="Arial"/>
                <a:cs typeface="Arial"/>
              </a:rPr>
              <a:t>Ver exemplo:</a:t>
            </a:r>
          </a:p>
          <a:p>
            <a:pPr marL="0" indent="0" algn="just">
              <a:spcBef>
                <a:spcPts val="0"/>
              </a:spcBef>
              <a:spcAft>
                <a:spcPts val="1800"/>
              </a:spcAft>
              <a:buNone/>
            </a:pPr>
            <a:r>
              <a:rPr lang="fi-FI" dirty="0" smtClean="0">
                <a:latin typeface="Arial"/>
                <a:cs typeface="Arial"/>
              </a:rPr>
              <a:t>TesteRuntime1.java</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p14="http://schemas.microsoft.com/office/powerpoint/2010/main" xmlns="" val="1742205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Capturando múltiplas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É comum trechos de códigos que podem gerar diferentes tipos de exceptions.</a:t>
            </a:r>
          </a:p>
          <a:p>
            <a:pPr marL="0" indent="0" algn="just">
              <a:spcBef>
                <a:spcPts val="0"/>
              </a:spcBef>
              <a:spcAft>
                <a:spcPts val="1800"/>
              </a:spcAft>
              <a:buNone/>
            </a:pPr>
            <a:r>
              <a:rPr lang="fi-FI" dirty="0" smtClean="0">
                <a:latin typeface="Arial"/>
                <a:cs typeface="Arial"/>
              </a:rPr>
              <a:t>Poderiamos tratar </a:t>
            </a:r>
            <a:r>
              <a:rPr lang="fi-FI" b="1" dirty="0" smtClean="0">
                <a:latin typeface="Arial"/>
                <a:cs typeface="Arial"/>
              </a:rPr>
              <a:t>TODAS</a:t>
            </a:r>
            <a:r>
              <a:rPr lang="fi-FI" dirty="0" smtClean="0">
                <a:latin typeface="Arial"/>
                <a:cs typeface="Arial"/>
              </a:rPr>
              <a:t> as </a:t>
            </a:r>
            <a:r>
              <a:rPr lang="fi-FI" b="1" dirty="0" smtClean="0">
                <a:latin typeface="Arial"/>
                <a:cs typeface="Arial"/>
              </a:rPr>
              <a:t>Exception</a:t>
            </a:r>
            <a:r>
              <a:rPr lang="fi-FI" dirty="0" smtClean="0">
                <a:latin typeface="Arial"/>
                <a:cs typeface="Arial"/>
              </a:rPr>
              <a:t>s de uma única vez, fazendo catch da classe </a:t>
            </a:r>
            <a:r>
              <a:rPr lang="fi-FI" b="1" dirty="0" smtClean="0">
                <a:latin typeface="Arial"/>
                <a:cs typeface="Arial"/>
              </a:rPr>
              <a:t>Exception</a:t>
            </a:r>
            <a:r>
              <a:rPr lang="fi-FI" dirty="0" smtClean="0">
                <a:latin typeface="Arial"/>
                <a:cs typeface="Arial"/>
              </a:rPr>
              <a:t>, que é a super classe de todas.</a:t>
            </a:r>
          </a:p>
        </p:txBody>
      </p:sp>
    </p:spTree>
    <p:extLst>
      <p:ext uri="{BB962C8B-B14F-4D97-AF65-F5344CB8AC3E}">
        <p14:creationId xmlns:p14="http://schemas.microsoft.com/office/powerpoint/2010/main" xmlns="" val="1631997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Capturando múltiplas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Com isso, não precisamos nos preocupar com o tipo de </a:t>
            </a:r>
            <a:r>
              <a:rPr lang="fi-FI" b="1" dirty="0" smtClean="0">
                <a:latin typeface="Arial"/>
                <a:cs typeface="Arial"/>
              </a:rPr>
              <a:t>Exception</a:t>
            </a:r>
            <a:r>
              <a:rPr lang="fi-FI" dirty="0" smtClean="0">
                <a:latin typeface="Arial"/>
                <a:cs typeface="Arial"/>
              </a:rPr>
              <a:t> que está sendo lançada por cada método.</a:t>
            </a:r>
            <a:endParaRPr lang="fi-FI" dirty="0">
              <a:latin typeface="Arial"/>
              <a:cs typeface="Arial"/>
            </a:endParaRPr>
          </a:p>
          <a:p>
            <a:pPr marL="0" indent="0" algn="just">
              <a:spcBef>
                <a:spcPts val="0"/>
              </a:spcBef>
              <a:spcAft>
                <a:spcPts val="1800"/>
              </a:spcAft>
              <a:buNone/>
            </a:pPr>
            <a:r>
              <a:rPr lang="fi-FI" dirty="0" smtClean="0">
                <a:latin typeface="Arial"/>
                <a:cs typeface="Arial"/>
              </a:rPr>
              <a:t>No entanto, esta prática não é recomendada, pois qualquer tipo de erro deve ser direcionado com o devido controle sobre a reação do programa quando cada tipo de </a:t>
            </a:r>
            <a:r>
              <a:rPr lang="fi-FI" b="1" dirty="0" smtClean="0">
                <a:latin typeface="Arial"/>
                <a:cs typeface="Arial"/>
              </a:rPr>
              <a:t>Exception</a:t>
            </a:r>
            <a:r>
              <a:rPr lang="fi-FI" dirty="0" smtClean="0">
                <a:latin typeface="Arial"/>
                <a:cs typeface="Arial"/>
              </a:rPr>
              <a:t> ocorrer.</a:t>
            </a:r>
          </a:p>
        </p:txBody>
      </p:sp>
    </p:spTree>
    <p:extLst>
      <p:ext uri="{BB962C8B-B14F-4D97-AF65-F5344CB8AC3E}">
        <p14:creationId xmlns:p14="http://schemas.microsoft.com/office/powerpoint/2010/main" xmlns="" val="3270942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Capturando múltiplas </a:t>
            </a:r>
            <a:r>
              <a:rPr lang="pt-BR" dirty="0" err="1"/>
              <a:t>Exceptions</a:t>
            </a:r>
            <a:endParaRPr lang="pt-BR" dirty="0"/>
          </a:p>
        </p:txBody>
      </p:sp>
      <p:sp>
        <p:nvSpPr>
          <p:cNvPr id="3" name="Espaço Reservado para Conteúdo 2"/>
          <p:cNvSpPr>
            <a:spLocks noGrp="1"/>
          </p:cNvSpPr>
          <p:nvPr>
            <p:ph idx="1"/>
          </p:nvPr>
        </p:nvSpPr>
        <p:spPr/>
        <p:txBody>
          <a:bodyPr>
            <a:normAutofit fontScale="77500" lnSpcReduction="20000"/>
          </a:bodyPr>
          <a:lstStyle/>
          <a:p>
            <a:pPr marL="0" indent="0" algn="just">
              <a:spcBef>
                <a:spcPts val="0"/>
              </a:spcBef>
              <a:spcAft>
                <a:spcPts val="1800"/>
              </a:spcAft>
              <a:buNone/>
            </a:pPr>
            <a:r>
              <a:rPr lang="fi-FI" b="1" dirty="0" smtClean="0">
                <a:latin typeface="Arial"/>
                <a:cs typeface="Arial"/>
              </a:rPr>
              <a:t>Sintaxe:</a:t>
            </a:r>
          </a:p>
          <a:p>
            <a:pPr marL="0" indent="0" algn="just">
              <a:spcBef>
                <a:spcPts val="0"/>
              </a:spcBef>
              <a:spcAft>
                <a:spcPts val="1800"/>
              </a:spcAft>
              <a:buNone/>
            </a:pPr>
            <a:r>
              <a:rPr lang="fi-FI" dirty="0" smtClean="0">
                <a:latin typeface="Courier"/>
                <a:cs typeface="Courier"/>
              </a:rPr>
              <a:t>try {</a:t>
            </a:r>
          </a:p>
          <a:p>
            <a:pPr marL="0" indent="0" algn="just">
              <a:spcBef>
                <a:spcPts val="0"/>
              </a:spcBef>
              <a:spcAft>
                <a:spcPts val="1800"/>
              </a:spcAft>
              <a:buNone/>
            </a:pPr>
            <a:r>
              <a:rPr lang="fi-FI" dirty="0">
                <a:solidFill>
                  <a:srgbClr val="00B050"/>
                </a:solidFill>
                <a:latin typeface="Courier"/>
                <a:cs typeface="Courier"/>
              </a:rPr>
              <a:t>	</a:t>
            </a:r>
            <a:r>
              <a:rPr lang="fi-FI" dirty="0" smtClean="0">
                <a:solidFill>
                  <a:srgbClr val="00B050"/>
                </a:solidFill>
                <a:latin typeface="Courier"/>
                <a:cs typeface="Courier"/>
              </a:rPr>
              <a:t>/* bloco de código perigosos podem lançar erros; */</a:t>
            </a:r>
          </a:p>
          <a:p>
            <a:pPr marL="0" indent="0" algn="just">
              <a:spcBef>
                <a:spcPts val="0"/>
              </a:spcBef>
              <a:spcAft>
                <a:spcPts val="1800"/>
              </a:spcAft>
              <a:buNone/>
            </a:pPr>
            <a:r>
              <a:rPr lang="fi-FI" dirty="0" smtClean="0">
                <a:latin typeface="Courier"/>
                <a:cs typeface="Courier"/>
              </a:rPr>
              <a:t>} catch (TipoExcecao e) {</a:t>
            </a:r>
          </a:p>
          <a:p>
            <a:pPr marL="0" indent="0" algn="just">
              <a:spcBef>
                <a:spcPts val="0"/>
              </a:spcBef>
              <a:spcAft>
                <a:spcPts val="1800"/>
              </a:spcAft>
              <a:buNone/>
            </a:pPr>
            <a:r>
              <a:rPr lang="fi-FI" dirty="0">
                <a:solidFill>
                  <a:srgbClr val="00B050"/>
                </a:solidFill>
                <a:latin typeface="Courier"/>
                <a:cs typeface="Courier"/>
              </a:rPr>
              <a:t>	</a:t>
            </a:r>
            <a:r>
              <a:rPr lang="fi-FI" dirty="0" smtClean="0">
                <a:solidFill>
                  <a:srgbClr val="00B050"/>
                </a:solidFill>
                <a:latin typeface="Courier"/>
                <a:cs typeface="Courier"/>
              </a:rPr>
              <a:t>/* log de erro código */</a:t>
            </a:r>
          </a:p>
          <a:p>
            <a:pPr marL="0" indent="0" algn="just">
              <a:spcBef>
                <a:spcPts val="0"/>
              </a:spcBef>
              <a:spcAft>
                <a:spcPts val="1800"/>
              </a:spcAft>
              <a:buNone/>
            </a:pPr>
            <a:r>
              <a:rPr lang="fi-FI" dirty="0" smtClean="0">
                <a:latin typeface="Courier"/>
                <a:cs typeface="Courier"/>
              </a:rPr>
              <a:t>} finally {</a:t>
            </a:r>
          </a:p>
          <a:p>
            <a:pPr marL="0" indent="0" algn="just">
              <a:spcBef>
                <a:spcPts val="0"/>
              </a:spcBef>
              <a:spcAft>
                <a:spcPts val="1800"/>
              </a:spcAft>
              <a:buNone/>
            </a:pPr>
            <a:r>
              <a:rPr lang="fi-FI" dirty="0">
                <a:solidFill>
                  <a:srgbClr val="00B050"/>
                </a:solidFill>
                <a:latin typeface="Courier"/>
                <a:cs typeface="Courier"/>
              </a:rPr>
              <a:t>	</a:t>
            </a:r>
            <a:r>
              <a:rPr lang="fi-FI" dirty="0" smtClean="0">
                <a:solidFill>
                  <a:srgbClr val="00B050"/>
                </a:solidFill>
                <a:latin typeface="Courier"/>
                <a:cs typeface="Courier"/>
              </a:rPr>
              <a:t>/* liberação de recursos, log e outros */</a:t>
            </a:r>
          </a:p>
          <a:p>
            <a:pPr marL="0" indent="0" algn="just">
              <a:spcBef>
                <a:spcPts val="0"/>
              </a:spcBef>
              <a:spcAft>
                <a:spcPts val="1800"/>
              </a:spcAft>
              <a:buNone/>
            </a:pPr>
            <a:r>
              <a:rPr lang="fi-FI" dirty="0">
                <a:latin typeface="Courier"/>
                <a:cs typeface="Courier"/>
              </a:rPr>
              <a:t>}</a:t>
            </a:r>
            <a:endParaRPr lang="fi-FI" dirty="0" smtClean="0">
              <a:latin typeface="Courier"/>
              <a:cs typeface="Courier"/>
            </a:endParaRPr>
          </a:p>
        </p:txBody>
      </p:sp>
    </p:spTree>
    <p:extLst>
      <p:ext uri="{BB962C8B-B14F-4D97-AF65-F5344CB8AC3E}">
        <p14:creationId xmlns:p14="http://schemas.microsoft.com/office/powerpoint/2010/main" xmlns="" val="1942135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Capturando múltiplas </a:t>
            </a:r>
            <a:r>
              <a:rPr lang="pt-BR" dirty="0" err="1" smtClean="0"/>
              <a:t>Exceptions</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fi-FI" dirty="0" smtClean="0">
                <a:latin typeface="Arial"/>
                <a:cs typeface="Arial"/>
              </a:rPr>
              <a:t>Podemos colocar quantas estruturas </a:t>
            </a:r>
            <a:r>
              <a:rPr lang="fi-FI" b="1" dirty="0" smtClean="0">
                <a:latin typeface="Arial"/>
                <a:cs typeface="Arial"/>
              </a:rPr>
              <a:t>catch</a:t>
            </a:r>
            <a:r>
              <a:rPr lang="fi-FI" dirty="0" smtClean="0">
                <a:latin typeface="Arial"/>
                <a:cs typeface="Arial"/>
              </a:rPr>
              <a:t> forem necessárias, no entanto existem duas condições para organizá-las:</a:t>
            </a:r>
          </a:p>
          <a:p>
            <a:pPr algn="just">
              <a:spcBef>
                <a:spcPts val="0"/>
              </a:spcBef>
              <a:spcAft>
                <a:spcPts val="1800"/>
              </a:spcAft>
              <a:buFont typeface="Wingdings" pitchFamily="2" charset="2"/>
              <a:buChar char="ü"/>
            </a:pPr>
            <a:r>
              <a:rPr lang="fi-FI" dirty="0" smtClean="0">
                <a:latin typeface="Arial"/>
                <a:cs typeface="Arial"/>
              </a:rPr>
              <a:t>Não é permitido </a:t>
            </a:r>
            <a:r>
              <a:rPr lang="fi-FI" b="1" dirty="0" smtClean="0">
                <a:latin typeface="Arial"/>
                <a:cs typeface="Arial"/>
              </a:rPr>
              <a:t>catch</a:t>
            </a:r>
            <a:r>
              <a:rPr lang="fi-FI" dirty="0" smtClean="0">
                <a:latin typeface="Arial"/>
                <a:cs typeface="Arial"/>
              </a:rPr>
              <a:t> para </a:t>
            </a:r>
            <a:r>
              <a:rPr lang="fi-FI" b="1" dirty="0" smtClean="0">
                <a:latin typeface="Arial"/>
                <a:cs typeface="Arial"/>
              </a:rPr>
              <a:t>checked Exceptions</a:t>
            </a:r>
            <a:r>
              <a:rPr lang="fi-FI" dirty="0" smtClean="0">
                <a:latin typeface="Arial"/>
                <a:cs typeface="Arial"/>
              </a:rPr>
              <a:t> que não tem possibilidade de ser lançada, ou seja, não foram declaradas por nenhum método.</a:t>
            </a:r>
          </a:p>
          <a:p>
            <a:pPr algn="just">
              <a:spcBef>
                <a:spcPts val="0"/>
              </a:spcBef>
              <a:spcAft>
                <a:spcPts val="1800"/>
              </a:spcAft>
              <a:buFont typeface="Wingdings" pitchFamily="2" charset="2"/>
              <a:buChar char="ü"/>
            </a:pPr>
            <a:r>
              <a:rPr lang="fi-FI" dirty="0" smtClean="0">
                <a:latin typeface="Arial"/>
                <a:cs typeface="Arial"/>
              </a:rPr>
              <a:t>Devemos declarar primeiramente as </a:t>
            </a:r>
            <a:r>
              <a:rPr lang="fi-FI" b="1" dirty="0" smtClean="0">
                <a:latin typeface="Arial"/>
                <a:cs typeface="Arial"/>
              </a:rPr>
              <a:t>Exceptions mais especificas</a:t>
            </a:r>
            <a:r>
              <a:rPr lang="fi-FI" dirty="0" smtClean="0">
                <a:latin typeface="Arial"/>
                <a:cs typeface="Arial"/>
              </a:rPr>
              <a:t>, ou seja, as classe filhas e depois, as mais genéricas.</a:t>
            </a:r>
          </a:p>
        </p:txBody>
      </p:sp>
    </p:spTree>
    <p:extLst>
      <p:ext uri="{BB962C8B-B14F-4D97-AF65-F5344CB8AC3E}">
        <p14:creationId xmlns:p14="http://schemas.microsoft.com/office/powerpoint/2010/main" xmlns="" val="1330812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Criando suas próprias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Existem diversas situações em que uma execução não acontece pelas regras da linguagem, mas de acordo com as regras de negócios da nossa aplicação, uma Exeception deveria ocorrer.</a:t>
            </a:r>
          </a:p>
        </p:txBody>
      </p:sp>
    </p:spTree>
    <p:extLst>
      <p:ext uri="{BB962C8B-B14F-4D97-AF65-F5344CB8AC3E}">
        <p14:creationId xmlns:p14="http://schemas.microsoft.com/office/powerpoint/2010/main" xmlns="" val="3829869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66748"/>
            <a:ext cx="8229600" cy="1143000"/>
          </a:xfrm>
        </p:spPr>
        <p:txBody>
          <a:bodyPr>
            <a:noAutofit/>
          </a:bodyPr>
          <a:lstStyle/>
          <a:p>
            <a:r>
              <a:rPr lang="pt-BR" sz="3600" dirty="0" smtClean="0"/>
              <a:t/>
            </a:r>
            <a:br>
              <a:rPr lang="pt-BR" sz="3600" dirty="0" smtClean="0"/>
            </a:br>
            <a:r>
              <a:rPr lang="pt-BR" sz="3600" dirty="0" smtClean="0"/>
              <a:t>Se o banco de dados estiver fora do ar, o que deve ser feito?</a:t>
            </a:r>
            <a:endParaRPr lang="pt-BR" sz="3600" dirty="0"/>
          </a:p>
        </p:txBody>
      </p:sp>
      <p:sp>
        <p:nvSpPr>
          <p:cNvPr id="3" name="Espaço Reservado para Conteúdo 2"/>
          <p:cNvSpPr>
            <a:spLocks noGrp="1"/>
          </p:cNvSpPr>
          <p:nvPr>
            <p:ph idx="1"/>
          </p:nvPr>
        </p:nvSpPr>
        <p:spPr>
          <a:xfrm>
            <a:off x="457200" y="1697185"/>
            <a:ext cx="8229600" cy="4525963"/>
          </a:xfrm>
        </p:spPr>
        <p:txBody>
          <a:bodyPr>
            <a:noAutofit/>
          </a:bodyPr>
          <a:lstStyle/>
          <a:p>
            <a:pPr marL="0" indent="0" algn="just">
              <a:spcBef>
                <a:spcPts val="0"/>
              </a:spcBef>
              <a:spcAft>
                <a:spcPts val="1800"/>
              </a:spcAft>
              <a:buNone/>
            </a:pPr>
            <a:r>
              <a:rPr lang="pt-BR" sz="2200" dirty="0" smtClean="0">
                <a:latin typeface="Arial"/>
                <a:cs typeface="Arial"/>
              </a:rPr>
              <a:t/>
            </a:r>
            <a:br>
              <a:rPr lang="pt-BR" sz="2200" dirty="0" smtClean="0">
                <a:latin typeface="Arial"/>
                <a:cs typeface="Arial"/>
              </a:rPr>
            </a:br>
            <a:r>
              <a:rPr lang="pt-BR" sz="2200" dirty="0" smtClean="0">
                <a:latin typeface="Arial"/>
                <a:cs typeface="Arial"/>
              </a:rPr>
              <a:t>[  </a:t>
            </a:r>
            <a:r>
              <a:rPr lang="pt-BR" sz="2200" dirty="0">
                <a:latin typeface="Arial"/>
                <a:cs typeface="Arial"/>
              </a:rPr>
              <a:t>] A mensagem de erro deve ser </a:t>
            </a:r>
            <a:r>
              <a:rPr lang="pt-BR" sz="2200" dirty="0" smtClean="0">
                <a:latin typeface="Arial"/>
                <a:cs typeface="Arial"/>
              </a:rPr>
              <a:t>exibida </a:t>
            </a:r>
            <a:r>
              <a:rPr lang="pt-BR" sz="2200" dirty="0">
                <a:latin typeface="Arial"/>
                <a:cs typeface="Arial"/>
              </a:rPr>
              <a:t>na console;</a:t>
            </a:r>
          </a:p>
          <a:p>
            <a:pPr marL="0" indent="0" algn="just">
              <a:spcBef>
                <a:spcPts val="0"/>
              </a:spcBef>
              <a:spcAft>
                <a:spcPts val="1800"/>
              </a:spcAft>
              <a:buNone/>
            </a:pPr>
            <a:r>
              <a:rPr lang="pt-BR" sz="2200" dirty="0">
                <a:latin typeface="Arial"/>
                <a:cs typeface="Arial"/>
              </a:rPr>
              <a:t>[  ] A mensagem de erro deve ser </a:t>
            </a:r>
            <a:r>
              <a:rPr lang="pt-BR" sz="2200" dirty="0" smtClean="0">
                <a:latin typeface="Arial"/>
                <a:cs typeface="Arial"/>
              </a:rPr>
              <a:t>exibida em </a:t>
            </a:r>
            <a:r>
              <a:rPr lang="pt-BR" sz="2200" dirty="0">
                <a:latin typeface="Arial"/>
                <a:cs typeface="Arial"/>
              </a:rPr>
              <a:t>uma área visível pelo usuário (interface gráfica, Aplicações web, etc..);</a:t>
            </a:r>
          </a:p>
          <a:p>
            <a:pPr marL="0" indent="0" algn="just">
              <a:spcBef>
                <a:spcPts val="0"/>
              </a:spcBef>
              <a:spcAft>
                <a:spcPts val="1800"/>
              </a:spcAft>
              <a:buNone/>
            </a:pPr>
            <a:r>
              <a:rPr lang="pt-BR" sz="2200" dirty="0">
                <a:latin typeface="Arial"/>
                <a:cs typeface="Arial"/>
              </a:rPr>
              <a:t>[ ] Um e-mail dever ser enviado para o administrador do banco de dados;</a:t>
            </a:r>
          </a:p>
          <a:p>
            <a:pPr marL="0" indent="0" algn="just">
              <a:spcBef>
                <a:spcPts val="0"/>
              </a:spcBef>
              <a:spcAft>
                <a:spcPts val="1800"/>
              </a:spcAft>
              <a:buNone/>
            </a:pPr>
            <a:r>
              <a:rPr lang="pt-BR" sz="2200" dirty="0">
                <a:latin typeface="Arial"/>
                <a:cs typeface="Arial"/>
              </a:rPr>
              <a:t>[  ] A operação deve ser registrada em arquivo;</a:t>
            </a:r>
          </a:p>
          <a:p>
            <a:pPr marL="0" indent="0" algn="just">
              <a:spcBef>
                <a:spcPts val="0"/>
              </a:spcBef>
              <a:spcAft>
                <a:spcPts val="1800"/>
              </a:spcAft>
              <a:buNone/>
            </a:pPr>
            <a:r>
              <a:rPr lang="pt-BR" sz="2200" dirty="0">
                <a:latin typeface="Arial"/>
                <a:cs typeface="Arial"/>
              </a:rPr>
              <a:t>[  ] Dados do usuário devem ser temporariamente </a:t>
            </a:r>
            <a:r>
              <a:rPr lang="pt-BR" sz="2200" dirty="0" smtClean="0">
                <a:latin typeface="Arial"/>
                <a:cs typeface="Arial"/>
              </a:rPr>
              <a:t>salvo </a:t>
            </a:r>
            <a:r>
              <a:rPr lang="pt-BR" sz="2200" dirty="0">
                <a:latin typeface="Arial"/>
                <a:cs typeface="Arial"/>
              </a:rPr>
              <a:t>em arquivo;</a:t>
            </a:r>
          </a:p>
          <a:p>
            <a:pPr marL="0" indent="0" algn="just">
              <a:spcBef>
                <a:spcPts val="0"/>
              </a:spcBef>
              <a:spcAft>
                <a:spcPts val="1800"/>
              </a:spcAft>
              <a:buNone/>
            </a:pPr>
            <a:r>
              <a:rPr lang="pt-BR" sz="2200" dirty="0">
                <a:latin typeface="Arial"/>
                <a:cs typeface="Arial"/>
              </a:rPr>
              <a:t>[  ] Outras:_____________________________________</a:t>
            </a:r>
            <a:endParaRPr lang="fi-FI" sz="2200" dirty="0">
              <a:latin typeface="Arial"/>
              <a:cs typeface="Arial"/>
            </a:endParaRPr>
          </a:p>
        </p:txBody>
      </p:sp>
    </p:spTree>
    <p:extLst>
      <p:ext uri="{BB962C8B-B14F-4D97-AF65-F5344CB8AC3E}">
        <p14:creationId xmlns:p14="http://schemas.microsoft.com/office/powerpoint/2010/main" xmlns="" val="1514255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Criando suas próprias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Por exemplo, estamos esperando que o usuário entre com uma idade válida, no entanto recebemos o número 1000.</a:t>
            </a:r>
          </a:p>
          <a:p>
            <a:pPr marL="0" indent="0" algn="just">
              <a:spcBef>
                <a:spcPts val="0"/>
              </a:spcBef>
              <a:spcAft>
                <a:spcPts val="1800"/>
              </a:spcAft>
              <a:buNone/>
            </a:pPr>
            <a:r>
              <a:rPr lang="fi-FI" dirty="0" smtClean="0">
                <a:latin typeface="Arial"/>
                <a:cs typeface="Arial"/>
              </a:rPr>
              <a:t> Poderiamos criar uma exception </a:t>
            </a:r>
            <a:r>
              <a:rPr lang="fi-FI" b="1" dirty="0" smtClean="0">
                <a:latin typeface="Arial"/>
                <a:cs typeface="Arial"/>
              </a:rPr>
              <a:t>DadosInvalidosException</a:t>
            </a:r>
            <a:r>
              <a:rPr lang="fi-FI" dirty="0" smtClean="0">
                <a:latin typeface="Arial"/>
                <a:cs typeface="Arial"/>
              </a:rPr>
              <a:t> que seria lançada sempre o usuário fornecesse dados inválidos.</a:t>
            </a:r>
          </a:p>
        </p:txBody>
      </p:sp>
    </p:spTree>
    <p:extLst>
      <p:ext uri="{BB962C8B-B14F-4D97-AF65-F5344CB8AC3E}">
        <p14:creationId xmlns:p14="http://schemas.microsoft.com/office/powerpoint/2010/main" xmlns="" val="3486941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Criando suas próprias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Quando criamos nossa próprias Exceptions é importante considerar qual é o nível de criaticidade. Se relacionada a banco de dados pode ser necessário enviarmos um e-mail, no entanto, no caso de um correntista tentar fazer um saque e não ter saldo sufuciente, não é preciso nenhuma atitude drástica, bastando notificar o usuário de uma maneira polida.</a:t>
            </a:r>
          </a:p>
        </p:txBody>
      </p:sp>
    </p:spTree>
    <p:extLst>
      <p:ext uri="{BB962C8B-B14F-4D97-AF65-F5344CB8AC3E}">
        <p14:creationId xmlns:p14="http://schemas.microsoft.com/office/powerpoint/2010/main" xmlns="" val="232238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Criando suas próprias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Quando criamos nossa próprias Exceptions é importante considerar qual é o nível de criaticidade. Se relacionada a banco de dados pode ser necessário enviarmos um e-mail, no entanto, no caso de um correntista tentar fazer um saque e não ter saldo sufuciente, não é preciso nenhuma atitude drástica, bastando notificar o usuário de uma maneira polida.</a:t>
            </a:r>
          </a:p>
        </p:txBody>
      </p:sp>
    </p:spTree>
    <p:extLst>
      <p:ext uri="{BB962C8B-B14F-4D97-AF65-F5344CB8AC3E}">
        <p14:creationId xmlns:p14="http://schemas.microsoft.com/office/powerpoint/2010/main" xmlns="" val="37957683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Criando suas próprias </a:t>
            </a:r>
            <a:r>
              <a:rPr lang="pt-BR" dirty="0" err="1" smtClean="0"/>
              <a:t>Exceptions</a:t>
            </a:r>
            <a:endParaRPr lang="pt-BR" dirty="0"/>
          </a:p>
        </p:txBody>
      </p:sp>
      <p:sp>
        <p:nvSpPr>
          <p:cNvPr id="3" name="Espaço Reservado para Conteúdo 2"/>
          <p:cNvSpPr>
            <a:spLocks noGrp="1"/>
          </p:cNvSpPr>
          <p:nvPr>
            <p:ph idx="1"/>
          </p:nvPr>
        </p:nvSpPr>
        <p:spPr>
          <a:xfrm>
            <a:off x="457199" y="1600200"/>
            <a:ext cx="8471647" cy="4525963"/>
          </a:xfrm>
        </p:spPr>
        <p:txBody>
          <a:bodyPr>
            <a:normAutofit/>
          </a:bodyPr>
          <a:lstStyle/>
          <a:p>
            <a:pPr marL="0" indent="0" algn="just">
              <a:spcBef>
                <a:spcPts val="0"/>
              </a:spcBef>
              <a:spcAft>
                <a:spcPts val="1800"/>
              </a:spcAft>
              <a:buNone/>
            </a:pPr>
            <a:r>
              <a:rPr lang="fi-FI" dirty="0" smtClean="0">
                <a:latin typeface="Arial"/>
                <a:cs typeface="Arial"/>
              </a:rPr>
              <a:t>Exemplo:</a:t>
            </a:r>
          </a:p>
          <a:p>
            <a:pPr marL="0" indent="0">
              <a:buNone/>
            </a:pPr>
            <a:r>
              <a:rPr lang="pt-BR" sz="2800" dirty="0" err="1" smtClean="0"/>
              <a:t>class</a:t>
            </a:r>
            <a:r>
              <a:rPr lang="pt-BR" sz="2800" dirty="0" smtClean="0"/>
              <a:t> </a:t>
            </a:r>
            <a:r>
              <a:rPr lang="pt-BR" sz="2800" dirty="0" err="1"/>
              <a:t>NumeroInvalidoException</a:t>
            </a:r>
            <a:r>
              <a:rPr lang="pt-BR" sz="2800" dirty="0"/>
              <a:t> </a:t>
            </a:r>
            <a:r>
              <a:rPr lang="pt-BR" sz="2800" dirty="0" err="1" smtClean="0"/>
              <a:t>extends</a:t>
            </a:r>
            <a:r>
              <a:rPr lang="pt-BR" sz="2800" dirty="0" smtClean="0"/>
              <a:t> </a:t>
            </a:r>
            <a:r>
              <a:rPr lang="pt-BR" sz="2800" dirty="0" err="1" smtClean="0"/>
              <a:t>Exception</a:t>
            </a:r>
            <a:r>
              <a:rPr lang="pt-BR" sz="2800" dirty="0" smtClean="0"/>
              <a:t> </a:t>
            </a:r>
            <a:r>
              <a:rPr lang="pt-BR" sz="2800" dirty="0"/>
              <a:t>{</a:t>
            </a:r>
          </a:p>
          <a:p>
            <a:pPr marL="0" indent="0">
              <a:buNone/>
            </a:pPr>
            <a:r>
              <a:rPr lang="pt-BR" sz="2800" dirty="0" smtClean="0"/>
              <a:t>}</a:t>
            </a:r>
            <a:endParaRPr lang="fi-FI" sz="2800" dirty="0" smtClean="0">
              <a:latin typeface="Courier"/>
              <a:cs typeface="Courier"/>
            </a:endParaRPr>
          </a:p>
        </p:txBody>
      </p:sp>
    </p:spTree>
    <p:extLst>
      <p:ext uri="{BB962C8B-B14F-4D97-AF65-F5344CB8AC3E}">
        <p14:creationId xmlns:p14="http://schemas.microsoft.com/office/powerpoint/2010/main" xmlns="" val="4027568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Criando suas próprias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b="1" dirty="0" smtClean="0">
                <a:latin typeface="Arial"/>
                <a:cs typeface="Arial"/>
              </a:rPr>
              <a:t>Construtores:</a:t>
            </a:r>
          </a:p>
          <a:p>
            <a:pPr marL="0" indent="0" algn="just">
              <a:spcBef>
                <a:spcPts val="0"/>
              </a:spcBef>
              <a:spcAft>
                <a:spcPts val="1800"/>
              </a:spcAft>
              <a:buNone/>
            </a:pPr>
            <a:r>
              <a:rPr lang="fi-FI" dirty="0" smtClean="0">
                <a:latin typeface="Arial"/>
                <a:cs typeface="Arial"/>
              </a:rPr>
              <a:t>Não existem métodos para informarmos a mensagem de erro para uma </a:t>
            </a:r>
            <a:r>
              <a:rPr lang="fi-FI" b="1" dirty="0" smtClean="0">
                <a:latin typeface="Arial"/>
                <a:cs typeface="Arial"/>
              </a:rPr>
              <a:t>Exception</a:t>
            </a:r>
            <a:r>
              <a:rPr lang="fi-FI" dirty="0" smtClean="0">
                <a:latin typeface="Arial"/>
                <a:cs typeface="Arial"/>
              </a:rPr>
              <a:t>. Então, quando criamos uma exception personalizada, como iremos indicar qual a mensagem de erro deverá ser retornada quando chamarmos o método </a:t>
            </a:r>
            <a:r>
              <a:rPr lang="fi-FI" b="1" dirty="0" smtClean="0">
                <a:latin typeface="Arial"/>
                <a:cs typeface="Arial"/>
              </a:rPr>
              <a:t>getMessage</a:t>
            </a:r>
            <a:r>
              <a:rPr lang="fi-FI" dirty="0" smtClean="0">
                <a:latin typeface="Arial"/>
                <a:cs typeface="Arial"/>
              </a:rPr>
              <a:t>:</a:t>
            </a:r>
          </a:p>
        </p:txBody>
      </p:sp>
    </p:spTree>
    <p:extLst>
      <p:ext uri="{BB962C8B-B14F-4D97-AF65-F5344CB8AC3E}">
        <p14:creationId xmlns:p14="http://schemas.microsoft.com/office/powerpoint/2010/main" xmlns="" val="2884795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Criando suas próprias </a:t>
            </a:r>
            <a:r>
              <a:rPr lang="pt-BR" dirty="0" err="1" smtClean="0"/>
              <a:t>Exceptions</a:t>
            </a:r>
            <a:endParaRPr lang="pt-BR" dirty="0"/>
          </a:p>
        </p:txBody>
      </p:sp>
      <p:sp>
        <p:nvSpPr>
          <p:cNvPr id="3" name="Espaço Reservado para Conteúdo 2"/>
          <p:cNvSpPr>
            <a:spLocks noGrp="1"/>
          </p:cNvSpPr>
          <p:nvPr>
            <p:ph idx="1"/>
          </p:nvPr>
        </p:nvSpPr>
        <p:spPr>
          <a:xfrm>
            <a:off x="295835" y="1600200"/>
            <a:ext cx="8700247" cy="4525963"/>
          </a:xfrm>
        </p:spPr>
        <p:txBody>
          <a:bodyPr>
            <a:normAutofit fontScale="92500"/>
          </a:bodyPr>
          <a:lstStyle/>
          <a:p>
            <a:pPr marL="0" indent="0" algn="just">
              <a:spcBef>
                <a:spcPts val="0"/>
              </a:spcBef>
              <a:spcAft>
                <a:spcPts val="1800"/>
              </a:spcAft>
              <a:buNone/>
            </a:pPr>
            <a:r>
              <a:rPr lang="fi-FI" dirty="0" smtClean="0">
                <a:latin typeface="Arial"/>
                <a:cs typeface="Arial"/>
              </a:rPr>
              <a:t>Exemplo:</a:t>
            </a:r>
          </a:p>
          <a:p>
            <a:pPr marL="0" indent="0">
              <a:buNone/>
            </a:pPr>
            <a:r>
              <a:rPr lang="pt-BR" sz="3000" dirty="0" err="1" smtClean="0"/>
              <a:t>class</a:t>
            </a:r>
            <a:r>
              <a:rPr lang="pt-BR" sz="3000" dirty="0" smtClean="0"/>
              <a:t> </a:t>
            </a:r>
            <a:r>
              <a:rPr lang="pt-BR" sz="3000" dirty="0"/>
              <a:t>NumeroInvalidoException1 </a:t>
            </a:r>
            <a:r>
              <a:rPr lang="pt-BR" sz="3000" dirty="0" err="1" smtClean="0"/>
              <a:t>extends</a:t>
            </a:r>
            <a:r>
              <a:rPr lang="pt-BR" sz="3000" dirty="0"/>
              <a:t> </a:t>
            </a:r>
            <a:r>
              <a:rPr lang="pt-BR" sz="3000" dirty="0" err="1" smtClean="0"/>
              <a:t>Exception</a:t>
            </a:r>
            <a:r>
              <a:rPr lang="pt-BR" sz="3000" dirty="0" smtClean="0"/>
              <a:t> {</a:t>
            </a:r>
            <a:endParaRPr lang="pt-BR" sz="3000" dirty="0"/>
          </a:p>
          <a:p>
            <a:endParaRPr lang="pt-BR" sz="3000" dirty="0"/>
          </a:p>
          <a:p>
            <a:pPr marL="0" indent="0">
              <a:buNone/>
            </a:pPr>
            <a:endParaRPr lang="pt-BR" sz="3000" dirty="0"/>
          </a:p>
          <a:p>
            <a:pPr marL="0" indent="0">
              <a:buNone/>
            </a:pPr>
            <a:r>
              <a:rPr lang="pt-BR" sz="3000" dirty="0" smtClean="0"/>
              <a:t>	NumeroInvalidoException1(</a:t>
            </a:r>
            <a:r>
              <a:rPr lang="pt-BR" sz="3000" dirty="0" err="1" smtClean="0"/>
              <a:t>String</a:t>
            </a:r>
            <a:r>
              <a:rPr lang="pt-BR" sz="3000" dirty="0" smtClean="0"/>
              <a:t> </a:t>
            </a:r>
            <a:r>
              <a:rPr lang="pt-BR" sz="3000" dirty="0"/>
              <a:t>m) {</a:t>
            </a:r>
          </a:p>
          <a:p>
            <a:pPr marL="0" indent="0">
              <a:buNone/>
            </a:pPr>
            <a:r>
              <a:rPr lang="pt-BR" sz="3000" dirty="0" smtClean="0"/>
              <a:t>		</a:t>
            </a:r>
            <a:r>
              <a:rPr lang="pt-BR" sz="3000" dirty="0" err="1" smtClean="0"/>
              <a:t>super</a:t>
            </a:r>
            <a:r>
              <a:rPr lang="pt-BR" sz="3000" dirty="0" smtClean="0"/>
              <a:t>(m</a:t>
            </a:r>
            <a:r>
              <a:rPr lang="pt-BR" sz="3000" dirty="0"/>
              <a:t>);</a:t>
            </a:r>
          </a:p>
          <a:p>
            <a:pPr marL="0" indent="0">
              <a:buNone/>
            </a:pPr>
            <a:r>
              <a:rPr lang="pt-BR" sz="3000" dirty="0" smtClean="0"/>
              <a:t>	}</a:t>
            </a:r>
            <a:endParaRPr lang="pt-BR" sz="3000" dirty="0"/>
          </a:p>
          <a:p>
            <a:pPr marL="0" indent="0">
              <a:buNone/>
            </a:pPr>
            <a:r>
              <a:rPr lang="pt-BR" sz="3000" dirty="0"/>
              <a:t>}</a:t>
            </a:r>
            <a:endParaRPr lang="fi-FI" sz="3000" dirty="0" smtClean="0">
              <a:latin typeface="Courier"/>
              <a:cs typeface="Courier"/>
            </a:endParaRPr>
          </a:p>
        </p:txBody>
      </p:sp>
    </p:spTree>
    <p:extLst>
      <p:ext uri="{BB962C8B-B14F-4D97-AF65-F5344CB8AC3E}">
        <p14:creationId xmlns:p14="http://schemas.microsoft.com/office/powerpoint/2010/main" xmlns="" val="32914423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Criando suas próprias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Agora que já temos nossas própria classe representando uma execução, é importante estar consciente de como lançar efetivamente uma exceção.</a:t>
            </a:r>
          </a:p>
        </p:txBody>
      </p:sp>
    </p:spTree>
    <p:extLst>
      <p:ext uri="{BB962C8B-B14F-4D97-AF65-F5344CB8AC3E}">
        <p14:creationId xmlns:p14="http://schemas.microsoft.com/office/powerpoint/2010/main" xmlns="" val="24271973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 instrução </a:t>
            </a:r>
            <a:r>
              <a:rPr lang="pt-BR" dirty="0" err="1" smtClean="0"/>
              <a:t>throw</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Para lançar efetivamente um a </a:t>
            </a:r>
            <a:r>
              <a:rPr lang="fi-FI" b="1" dirty="0" smtClean="0">
                <a:latin typeface="Arial"/>
                <a:cs typeface="Arial"/>
              </a:rPr>
              <a:t>Exception</a:t>
            </a:r>
            <a:r>
              <a:rPr lang="fi-FI" dirty="0" smtClean="0">
                <a:latin typeface="Arial"/>
                <a:cs typeface="Arial"/>
              </a:rPr>
              <a:t> utilizamos a instrução </a:t>
            </a:r>
            <a:r>
              <a:rPr lang="fi-FI" b="1" dirty="0" smtClean="0">
                <a:latin typeface="Arial"/>
                <a:cs typeface="Arial"/>
              </a:rPr>
              <a:t>throw</a:t>
            </a:r>
            <a:r>
              <a:rPr lang="fi-FI" dirty="0" smtClean="0">
                <a:latin typeface="Arial"/>
                <a:cs typeface="Arial"/>
              </a:rPr>
              <a:t>, seguida do objeto que representa a </a:t>
            </a:r>
            <a:r>
              <a:rPr lang="fi-FI" b="1" dirty="0" smtClean="0">
                <a:latin typeface="Arial"/>
                <a:cs typeface="Arial"/>
              </a:rPr>
              <a:t>Excpetion</a:t>
            </a:r>
            <a:r>
              <a:rPr lang="fi-FI" dirty="0" smtClean="0">
                <a:latin typeface="Arial"/>
                <a:cs typeface="Arial"/>
              </a:rPr>
              <a:t>.</a:t>
            </a:r>
          </a:p>
          <a:p>
            <a:pPr marL="0" indent="0" algn="just">
              <a:spcBef>
                <a:spcPts val="0"/>
              </a:spcBef>
              <a:spcAft>
                <a:spcPts val="1800"/>
              </a:spcAft>
              <a:buNone/>
            </a:pPr>
            <a:r>
              <a:rPr lang="fi-FI" b="1" dirty="0" smtClean="0">
                <a:latin typeface="Arial"/>
                <a:cs typeface="Arial"/>
              </a:rPr>
              <a:t>Sintase:</a:t>
            </a:r>
          </a:p>
          <a:p>
            <a:pPr marL="0" indent="0" algn="just">
              <a:spcBef>
                <a:spcPts val="0"/>
              </a:spcBef>
              <a:spcAft>
                <a:spcPts val="1800"/>
              </a:spcAft>
              <a:buNone/>
            </a:pPr>
            <a:r>
              <a:rPr lang="fi-FI" dirty="0" smtClean="0">
                <a:latin typeface="Arial"/>
                <a:cs typeface="Arial"/>
              </a:rPr>
              <a:t>throw TipoException(...)</a:t>
            </a:r>
          </a:p>
        </p:txBody>
      </p:sp>
    </p:spTree>
    <p:extLst>
      <p:ext uri="{BB962C8B-B14F-4D97-AF65-F5344CB8AC3E}">
        <p14:creationId xmlns:p14="http://schemas.microsoft.com/office/powerpoint/2010/main" xmlns="" val="24934676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 instrução </a:t>
            </a:r>
            <a:r>
              <a:rPr lang="pt-BR" dirty="0" err="1" smtClean="0"/>
              <a:t>throw</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É importante lembrar que, se o  </a:t>
            </a:r>
            <a:r>
              <a:rPr lang="fi-FI" b="1" dirty="0" smtClean="0">
                <a:latin typeface="Arial"/>
                <a:cs typeface="Arial"/>
              </a:rPr>
              <a:t>TipoException</a:t>
            </a:r>
            <a:r>
              <a:rPr lang="fi-FI" dirty="0" smtClean="0">
                <a:latin typeface="Arial"/>
                <a:cs typeface="Arial"/>
              </a:rPr>
              <a:t> não for uma </a:t>
            </a:r>
            <a:r>
              <a:rPr lang="fi-FI" b="1" dirty="0" smtClean="0">
                <a:latin typeface="Arial"/>
                <a:cs typeface="Arial"/>
              </a:rPr>
              <a:t>RuntimeException</a:t>
            </a:r>
            <a:r>
              <a:rPr lang="fi-FI" dirty="0" smtClean="0">
                <a:latin typeface="Arial"/>
                <a:cs typeface="Arial"/>
              </a:rPr>
              <a:t>, será necessário declará-lo na assinatura do método. Caso não o seja, um erro será gerado ao compilarmos, indicando que deveremos fazer o tratamento ou declará-lo na assinatura do método.</a:t>
            </a:r>
          </a:p>
        </p:txBody>
      </p:sp>
    </p:spTree>
    <p:extLst>
      <p:ext uri="{BB962C8B-B14F-4D97-AF65-F5344CB8AC3E}">
        <p14:creationId xmlns:p14="http://schemas.microsoft.com/office/powerpoint/2010/main" xmlns="" val="3808991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 instrução </a:t>
            </a:r>
            <a:r>
              <a:rPr lang="pt-BR" dirty="0" err="1" smtClean="0"/>
              <a:t>throw</a:t>
            </a:r>
            <a:endParaRPr lang="pt-BR" dirty="0"/>
          </a:p>
        </p:txBody>
      </p:sp>
      <p:sp>
        <p:nvSpPr>
          <p:cNvPr id="3" name="Espaço Reservado para Conteúdo 2"/>
          <p:cNvSpPr>
            <a:spLocks noGrp="1"/>
          </p:cNvSpPr>
          <p:nvPr>
            <p:ph idx="1"/>
          </p:nvPr>
        </p:nvSpPr>
        <p:spPr/>
        <p:txBody>
          <a:bodyPr>
            <a:normAutofit/>
          </a:bodyPr>
          <a:lstStyle/>
          <a:p>
            <a:pPr marL="0" indent="0">
              <a:spcBef>
                <a:spcPts val="0"/>
              </a:spcBef>
              <a:spcAft>
                <a:spcPts val="1800"/>
              </a:spcAft>
              <a:buNone/>
            </a:pPr>
            <a:r>
              <a:rPr lang="fi-FI" dirty="0" smtClean="0">
                <a:latin typeface="Arial"/>
                <a:cs typeface="Arial"/>
              </a:rPr>
              <a:t>Vejamos a classe </a:t>
            </a:r>
            <a:r>
              <a:rPr lang="fi-FI" b="1" dirty="0" smtClean="0">
                <a:latin typeface="Arial"/>
                <a:cs typeface="Arial"/>
              </a:rPr>
              <a:t>Endereco</a:t>
            </a:r>
            <a:r>
              <a:rPr lang="fi-FI" dirty="0" smtClean="0">
                <a:latin typeface="Arial"/>
                <a:cs typeface="Arial"/>
              </a:rPr>
              <a:t> apresentada a seguir; neste exemplo, estamos validando o número da rua e, para que ele seja considerado válido deverá ser maior do que zero, caso contrário o método lançará uma </a:t>
            </a:r>
            <a:r>
              <a:rPr lang="fi-FI" b="1" dirty="0" smtClean="0">
                <a:latin typeface="Arial"/>
                <a:cs typeface="Arial"/>
              </a:rPr>
              <a:t>Exception</a:t>
            </a:r>
            <a:r>
              <a:rPr lang="fi-FI" dirty="0" smtClean="0">
                <a:latin typeface="Arial"/>
                <a:cs typeface="Arial"/>
              </a:rPr>
              <a:t> chamada </a:t>
            </a:r>
            <a:r>
              <a:rPr lang="fi-FI" b="1" dirty="0" smtClean="0">
                <a:latin typeface="Arial"/>
                <a:cs typeface="Arial"/>
              </a:rPr>
              <a:t>NumeroInvalidoException</a:t>
            </a:r>
            <a:r>
              <a:rPr lang="fi-FI" dirty="0" smtClean="0">
                <a:latin typeface="Arial"/>
                <a:cs typeface="Arial"/>
              </a:rPr>
              <a:t>.</a:t>
            </a:r>
          </a:p>
        </p:txBody>
      </p:sp>
    </p:spTree>
    <p:extLst>
      <p:ext uri="{BB962C8B-B14F-4D97-AF65-F5344CB8AC3E}">
        <p14:creationId xmlns:p14="http://schemas.microsoft.com/office/powerpoint/2010/main" xmlns="" val="3129727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Tratamento de erros</a:t>
            </a:r>
            <a:endParaRPr lang="pt-BR" dirty="0"/>
          </a:p>
        </p:txBody>
      </p:sp>
      <p:sp>
        <p:nvSpPr>
          <p:cNvPr id="3" name="Espaço Reservado para Conteúdo 2"/>
          <p:cNvSpPr>
            <a:spLocks noGrp="1"/>
          </p:cNvSpPr>
          <p:nvPr>
            <p:ph idx="1"/>
          </p:nvPr>
        </p:nvSpPr>
        <p:spPr/>
        <p:txBody>
          <a:bodyPr>
            <a:normAutofit fontScale="92500"/>
          </a:bodyPr>
          <a:lstStyle/>
          <a:p>
            <a:pPr algn="just"/>
            <a:r>
              <a:rPr lang="pt-BR" sz="2600" dirty="0" smtClean="0"/>
              <a:t>Não existe uma única resposta para esta pergunta, pois simplesmente depende da situação, tudo que sabemos é que não podemos apenas ignorar o erro, e exibir uma mensagem dizendo: sua operação foi concluída com sucesso, ou simplesmente, desconsiderar todos os dados do usuário.</a:t>
            </a:r>
          </a:p>
          <a:p>
            <a:pPr algn="just"/>
            <a:endParaRPr lang="pt-BR" sz="2600" dirty="0" smtClean="0"/>
          </a:p>
          <a:p>
            <a:pPr algn="just"/>
            <a:r>
              <a:rPr lang="pt-BR" sz="2600" dirty="0" smtClean="0"/>
              <a:t>Normalmente não é dada a devida atenção ao tratamento de erros em aplicações. Por isso, reforçamos aqui a necessidade de planejamento no tratamento de erros.</a:t>
            </a:r>
            <a:endParaRPr lang="pt-BR" sz="26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 instrução </a:t>
            </a:r>
            <a:r>
              <a:rPr lang="pt-BR" dirty="0" err="1" smtClean="0"/>
              <a:t>throw</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b="1" dirty="0" smtClean="0">
                <a:latin typeface="Arial"/>
                <a:cs typeface="Arial"/>
              </a:rPr>
              <a:t>Ver exemplo:</a:t>
            </a:r>
            <a:r>
              <a:rPr lang="fi-FI" dirty="0" smtClean="0">
                <a:latin typeface="Arial"/>
                <a:cs typeface="Arial"/>
              </a:rPr>
              <a:t> Endereco.java.</a:t>
            </a:r>
          </a:p>
        </p:txBody>
      </p:sp>
    </p:spTree>
    <p:extLst>
      <p:ext uri="{BB962C8B-B14F-4D97-AF65-F5344CB8AC3E}">
        <p14:creationId xmlns:p14="http://schemas.microsoft.com/office/powerpoint/2010/main" xmlns="" val="22714826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 instrução </a:t>
            </a:r>
            <a:r>
              <a:rPr lang="pt-BR" dirty="0" err="1" smtClean="0"/>
              <a:t>throw</a:t>
            </a:r>
            <a:endParaRPr lang="pt-BR" dirty="0"/>
          </a:p>
        </p:txBody>
      </p:sp>
      <p:sp>
        <p:nvSpPr>
          <p:cNvPr id="3" name="Espaço Reservado para Conteúdo 2"/>
          <p:cNvSpPr>
            <a:spLocks noGrp="1"/>
          </p:cNvSpPr>
          <p:nvPr>
            <p:ph idx="1"/>
          </p:nvPr>
        </p:nvSpPr>
        <p:spPr/>
        <p:txBody>
          <a:bodyPr>
            <a:normAutofit/>
          </a:bodyPr>
          <a:lstStyle/>
          <a:p>
            <a:pPr marL="0" indent="0">
              <a:spcBef>
                <a:spcPts val="0"/>
              </a:spcBef>
              <a:spcAft>
                <a:spcPts val="1800"/>
              </a:spcAft>
              <a:buNone/>
            </a:pPr>
            <a:r>
              <a:rPr lang="fi-FI" dirty="0" smtClean="0">
                <a:latin typeface="Arial"/>
                <a:cs typeface="Arial"/>
              </a:rPr>
              <a:t>Todos métodos ou construtores que utilizarem o método </a:t>
            </a:r>
            <a:r>
              <a:rPr lang="fi-FI" b="1" dirty="0" smtClean="0">
                <a:latin typeface="Arial"/>
                <a:cs typeface="Arial"/>
              </a:rPr>
              <a:t>setNumero,</a:t>
            </a:r>
            <a:r>
              <a:rPr lang="fi-FI" dirty="0" smtClean="0">
                <a:latin typeface="Arial"/>
                <a:cs typeface="Arial"/>
              </a:rPr>
              <a:t> neste caso o construtor da classe </a:t>
            </a:r>
            <a:r>
              <a:rPr lang="fi-FI" b="1" dirty="0" smtClean="0">
                <a:latin typeface="Arial"/>
                <a:cs typeface="Arial"/>
              </a:rPr>
              <a:t>Endereco</a:t>
            </a:r>
            <a:r>
              <a:rPr lang="fi-FI" dirty="0" smtClean="0">
                <a:latin typeface="Arial"/>
                <a:cs typeface="Arial"/>
              </a:rPr>
              <a:t> deverá tratar a exception </a:t>
            </a:r>
            <a:r>
              <a:rPr lang="fi-FI" b="1" dirty="0" smtClean="0">
                <a:latin typeface="Arial"/>
                <a:cs typeface="Arial"/>
              </a:rPr>
              <a:t>NumeroInvalidoException1</a:t>
            </a:r>
            <a:r>
              <a:rPr lang="fi-FI" dirty="0" smtClean="0">
                <a:latin typeface="Arial"/>
                <a:cs typeface="Arial"/>
              </a:rPr>
              <a:t> ou então declará-la na assinatura do método para que o caso a exception aconteça, ela seja relançada.</a:t>
            </a:r>
          </a:p>
        </p:txBody>
      </p:sp>
    </p:spTree>
    <p:extLst>
      <p:ext uri="{BB962C8B-B14F-4D97-AF65-F5344CB8AC3E}">
        <p14:creationId xmlns:p14="http://schemas.microsoft.com/office/powerpoint/2010/main" xmlns="" val="26867829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Relançando </a:t>
            </a:r>
            <a:r>
              <a:rPr lang="pt-BR" dirty="0" err="1" smtClean="0"/>
              <a:t>Exceptions</a:t>
            </a:r>
            <a:endParaRPr lang="pt-BR" dirty="0"/>
          </a:p>
        </p:txBody>
      </p:sp>
      <p:sp>
        <p:nvSpPr>
          <p:cNvPr id="3" name="Espaço Reservado para Conteúdo 2"/>
          <p:cNvSpPr>
            <a:spLocks noGrp="1"/>
          </p:cNvSpPr>
          <p:nvPr>
            <p:ph idx="1"/>
          </p:nvPr>
        </p:nvSpPr>
        <p:spPr/>
        <p:txBody>
          <a:bodyPr>
            <a:normAutofit fontScale="85000" lnSpcReduction="10000"/>
          </a:bodyPr>
          <a:lstStyle/>
          <a:p>
            <a:pPr marL="0" indent="0" algn="just">
              <a:spcBef>
                <a:spcPts val="0"/>
              </a:spcBef>
              <a:spcAft>
                <a:spcPts val="1800"/>
              </a:spcAft>
              <a:buNone/>
            </a:pPr>
            <a:r>
              <a:rPr lang="fi-FI" dirty="0" smtClean="0">
                <a:latin typeface="Arial"/>
                <a:cs typeface="Arial"/>
              </a:rPr>
              <a:t>Depois de capturamos uma exception podemos relança-las, mas por que fariamos isso?</a:t>
            </a:r>
          </a:p>
          <a:p>
            <a:pPr algn="just">
              <a:spcBef>
                <a:spcPts val="0"/>
              </a:spcBef>
              <a:spcAft>
                <a:spcPts val="1800"/>
              </a:spcAft>
              <a:buFont typeface="Wingdings" pitchFamily="2" charset="2"/>
              <a:buChar char="ü"/>
            </a:pPr>
            <a:r>
              <a:rPr lang="fi-FI" dirty="0" smtClean="0">
                <a:latin typeface="Arial"/>
                <a:cs typeface="Arial"/>
              </a:rPr>
              <a:t>Poderiamos capturá-la, fazer um log ou enviar um e-mail e depois relançar a Exception.</a:t>
            </a:r>
          </a:p>
          <a:p>
            <a:pPr algn="just">
              <a:spcBef>
                <a:spcPts val="0"/>
              </a:spcBef>
              <a:spcAft>
                <a:spcPts val="1800"/>
              </a:spcAft>
              <a:buFont typeface="Wingdings" pitchFamily="2" charset="2"/>
              <a:buChar char="ü"/>
            </a:pPr>
            <a:r>
              <a:rPr lang="fi-FI" dirty="0" smtClean="0">
                <a:latin typeface="Arial"/>
                <a:cs typeface="Arial"/>
              </a:rPr>
              <a:t>Poderiamos calturar uma </a:t>
            </a:r>
            <a:r>
              <a:rPr lang="fi-FI" b="1" dirty="0" smtClean="0">
                <a:latin typeface="Arial"/>
                <a:cs typeface="Arial"/>
              </a:rPr>
              <a:t>Exceptions</a:t>
            </a:r>
            <a:r>
              <a:rPr lang="fi-FI" dirty="0" smtClean="0">
                <a:latin typeface="Arial"/>
                <a:cs typeface="Arial"/>
              </a:rPr>
              <a:t> técnica, definida em uma das API da linguagem como, por exemplo </a:t>
            </a:r>
            <a:r>
              <a:rPr lang="fi-FI" b="1" dirty="0" smtClean="0">
                <a:latin typeface="Arial"/>
                <a:cs typeface="Arial"/>
              </a:rPr>
              <a:t>NullPointerException</a:t>
            </a:r>
            <a:r>
              <a:rPr lang="fi-FI" dirty="0" smtClean="0">
                <a:latin typeface="Arial"/>
                <a:cs typeface="Arial"/>
              </a:rPr>
              <a:t> e transformá-la numa exception de negócios, relevante para nossa aplicação.</a:t>
            </a:r>
          </a:p>
        </p:txBody>
      </p:sp>
    </p:spTree>
    <p:extLst>
      <p:ext uri="{BB962C8B-B14F-4D97-AF65-F5344CB8AC3E}">
        <p14:creationId xmlns:p14="http://schemas.microsoft.com/office/powerpoint/2010/main" xmlns="" val="7483499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Relançando </a:t>
            </a:r>
            <a:r>
              <a:rPr lang="pt-BR" dirty="0" err="1" smtClean="0"/>
              <a:t>Exceptions</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spcBef>
                <a:spcPts val="0"/>
              </a:spcBef>
              <a:spcAft>
                <a:spcPts val="1800"/>
              </a:spcAft>
              <a:buNone/>
            </a:pPr>
            <a:r>
              <a:rPr lang="fi-FI" dirty="0" smtClean="0">
                <a:latin typeface="Arial"/>
                <a:cs typeface="Arial"/>
              </a:rPr>
              <a:t>No exemplo abaixo, iremos encapsular as exceptions geradas nas classe </a:t>
            </a:r>
            <a:r>
              <a:rPr lang="fi-FI" b="1" dirty="0" smtClean="0">
                <a:latin typeface="Arial"/>
                <a:cs typeface="Arial"/>
              </a:rPr>
              <a:t>BussinesException</a:t>
            </a:r>
            <a:r>
              <a:rPr lang="fi-FI" dirty="0" smtClean="0">
                <a:latin typeface="Arial"/>
                <a:cs typeface="Arial"/>
              </a:rPr>
              <a:t> que hipoteticamente, tem a habilidade de enviar mensagems de e-mail sempre que for construida; então, relançamos a </a:t>
            </a:r>
            <a:r>
              <a:rPr lang="fi-FI" b="1" dirty="0" smtClean="0">
                <a:latin typeface="Arial"/>
                <a:cs typeface="Arial"/>
              </a:rPr>
              <a:t>BussinesExcpetion1</a:t>
            </a:r>
            <a:r>
              <a:rPr lang="fi-FI" dirty="0" smtClean="0">
                <a:latin typeface="Arial"/>
                <a:cs typeface="Arial"/>
              </a:rPr>
              <a:t>, que também recebe uma </a:t>
            </a:r>
            <a:r>
              <a:rPr lang="fi-FI" b="1" dirty="0" smtClean="0">
                <a:latin typeface="Arial"/>
                <a:cs typeface="Arial"/>
              </a:rPr>
              <a:t>Exception</a:t>
            </a:r>
            <a:r>
              <a:rPr lang="fi-FI" dirty="0" smtClean="0">
                <a:latin typeface="Arial"/>
                <a:cs typeface="Arial"/>
              </a:rPr>
              <a:t> e uma mensagem e novamente chamar o construtor da super classe, passando os dois parâmetros necessários.</a:t>
            </a:r>
          </a:p>
        </p:txBody>
      </p:sp>
    </p:spTree>
    <p:extLst>
      <p:ext uri="{BB962C8B-B14F-4D97-AF65-F5344CB8AC3E}">
        <p14:creationId xmlns:p14="http://schemas.microsoft.com/office/powerpoint/2010/main" xmlns="" val="6617007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Relançando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b="1" dirty="0" smtClean="0">
                <a:latin typeface="Arial"/>
                <a:cs typeface="Arial"/>
              </a:rPr>
              <a:t>Ver exemplo:</a:t>
            </a:r>
            <a:r>
              <a:rPr lang="fi-FI" dirty="0" smtClean="0">
                <a:latin typeface="Arial"/>
                <a:cs typeface="Arial"/>
              </a:rPr>
              <a:t> </a:t>
            </a:r>
            <a:r>
              <a:rPr lang="pt-BR" dirty="0" smtClean="0"/>
              <a:t>BussinesException.java</a:t>
            </a:r>
            <a:endParaRPr lang="fi-FI" dirty="0" smtClean="0">
              <a:latin typeface="Courier"/>
              <a:cs typeface="Courier"/>
            </a:endParaRPr>
          </a:p>
        </p:txBody>
      </p:sp>
    </p:spTree>
    <p:extLst>
      <p:ext uri="{BB962C8B-B14F-4D97-AF65-F5344CB8AC3E}">
        <p14:creationId xmlns:p14="http://schemas.microsoft.com/office/powerpoint/2010/main" xmlns="" val="36112165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Relançando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latin typeface="Arial"/>
                <a:cs typeface="Arial"/>
              </a:rPr>
              <a:t>Voltamos a classe que cria arquivos que originalmente lançava uma </a:t>
            </a:r>
            <a:r>
              <a:rPr lang="pt-BR" b="1" dirty="0" err="1" smtClean="0">
                <a:latin typeface="Arial"/>
                <a:cs typeface="Arial"/>
              </a:rPr>
              <a:t>IOExcpetion</a:t>
            </a:r>
            <a:r>
              <a:rPr lang="pt-BR" dirty="0" smtClean="0">
                <a:latin typeface="Arial"/>
                <a:cs typeface="Arial"/>
              </a:rPr>
              <a:t>, iremos alterá-la para que lance uma </a:t>
            </a:r>
            <a:r>
              <a:rPr lang="pt-BR" b="1" dirty="0" err="1" smtClean="0">
                <a:latin typeface="Arial"/>
                <a:cs typeface="Arial"/>
              </a:rPr>
              <a:t>BussinesException</a:t>
            </a:r>
            <a:r>
              <a:rPr lang="pt-BR" dirty="0" smtClean="0">
                <a:latin typeface="Arial"/>
                <a:cs typeface="Arial"/>
              </a:rPr>
              <a:t>, encapsulando uma </a:t>
            </a:r>
            <a:r>
              <a:rPr lang="pt-BR" b="1" dirty="0" err="1" smtClean="0">
                <a:latin typeface="Arial"/>
                <a:cs typeface="Arial"/>
              </a:rPr>
              <a:t>IOExepction</a:t>
            </a:r>
            <a:r>
              <a:rPr lang="pt-BR" dirty="0" smtClean="0">
                <a:latin typeface="Arial"/>
                <a:cs typeface="Arial"/>
              </a:rPr>
              <a:t>.</a:t>
            </a:r>
            <a:endParaRPr lang="fi-FI" dirty="0" smtClean="0">
              <a:latin typeface="Arial"/>
              <a:cs typeface="Arial"/>
            </a:endParaRPr>
          </a:p>
        </p:txBody>
      </p:sp>
    </p:spTree>
    <p:extLst>
      <p:ext uri="{BB962C8B-B14F-4D97-AF65-F5344CB8AC3E}">
        <p14:creationId xmlns:p14="http://schemas.microsoft.com/office/powerpoint/2010/main" xmlns="" val="40615076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Relançando </a:t>
            </a:r>
            <a:r>
              <a:rPr lang="pt-BR" dirty="0" err="1" smtClean="0"/>
              <a:t>Exceptions</a:t>
            </a:r>
            <a:endParaRPr lang="pt-BR" dirty="0"/>
          </a:p>
        </p:txBody>
      </p:sp>
      <p:sp>
        <p:nvSpPr>
          <p:cNvPr id="3" name="Espaço Reservado para Conteúdo 2"/>
          <p:cNvSpPr>
            <a:spLocks noGrp="1"/>
          </p:cNvSpPr>
          <p:nvPr>
            <p:ph idx="1"/>
          </p:nvPr>
        </p:nvSpPr>
        <p:spPr/>
        <p:txBody>
          <a:bodyPr>
            <a:normAutofit/>
          </a:bodyPr>
          <a:lstStyle/>
          <a:p>
            <a:pPr marL="0" indent="0">
              <a:spcBef>
                <a:spcPts val="0"/>
              </a:spcBef>
              <a:spcAft>
                <a:spcPts val="1800"/>
              </a:spcAft>
              <a:buNone/>
            </a:pPr>
            <a:r>
              <a:rPr lang="pt-BR" dirty="0" smtClean="0">
                <a:latin typeface="Arial"/>
                <a:cs typeface="Arial"/>
              </a:rPr>
              <a:t>Precisamos alterar a classe </a:t>
            </a:r>
            <a:r>
              <a:rPr lang="pt-BR" b="1" dirty="0" smtClean="0">
                <a:latin typeface="Arial"/>
                <a:cs typeface="Arial"/>
              </a:rPr>
              <a:t>CriadorArquivos2</a:t>
            </a:r>
            <a:r>
              <a:rPr lang="pt-BR" dirty="0" smtClean="0">
                <a:latin typeface="Arial"/>
                <a:cs typeface="Arial"/>
              </a:rPr>
              <a:t> para que, ao invés de capturar um </a:t>
            </a:r>
            <a:r>
              <a:rPr lang="pt-BR" b="1" dirty="0" err="1" smtClean="0">
                <a:latin typeface="Arial"/>
                <a:cs typeface="Arial"/>
              </a:rPr>
              <a:t>IOExcpetion</a:t>
            </a:r>
            <a:r>
              <a:rPr lang="pt-BR" dirty="0" smtClean="0">
                <a:latin typeface="Arial"/>
                <a:cs typeface="Arial"/>
              </a:rPr>
              <a:t>, capture uma </a:t>
            </a:r>
            <a:r>
              <a:rPr lang="pt-BR" b="1" dirty="0" err="1" smtClean="0">
                <a:latin typeface="Arial"/>
                <a:cs typeface="Arial"/>
              </a:rPr>
              <a:t>BussinessExcpetion</a:t>
            </a:r>
            <a:r>
              <a:rPr lang="pt-BR" b="1" dirty="0" smtClean="0">
                <a:latin typeface="Arial"/>
                <a:cs typeface="Arial"/>
              </a:rPr>
              <a:t>.</a:t>
            </a:r>
          </a:p>
          <a:p>
            <a:pPr marL="0" indent="0" algn="just">
              <a:spcBef>
                <a:spcPts val="0"/>
              </a:spcBef>
              <a:spcAft>
                <a:spcPts val="1800"/>
              </a:spcAft>
              <a:buNone/>
            </a:pPr>
            <a:r>
              <a:rPr lang="pt-BR" b="1" dirty="0" smtClean="0">
                <a:latin typeface="Arial"/>
                <a:cs typeface="Arial"/>
              </a:rPr>
              <a:t>Ver exemplo: </a:t>
            </a:r>
            <a:r>
              <a:rPr lang="pt-BR" dirty="0" smtClean="0">
                <a:latin typeface="Arial"/>
                <a:cs typeface="Arial"/>
              </a:rPr>
              <a:t>TesteCriadorArquivos2.java</a:t>
            </a:r>
            <a:endParaRPr lang="fi-FI" b="1" dirty="0" smtClean="0">
              <a:latin typeface="Arial"/>
              <a:cs typeface="Arial"/>
            </a:endParaRPr>
          </a:p>
        </p:txBody>
      </p:sp>
    </p:spTree>
    <p:extLst>
      <p:ext uri="{BB962C8B-B14F-4D97-AF65-F5344CB8AC3E}">
        <p14:creationId xmlns:p14="http://schemas.microsoft.com/office/powerpoint/2010/main" xmlns="" val="23564825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Piores práticas</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fi-FI" dirty="0" smtClean="0">
                <a:latin typeface="Arial"/>
                <a:cs typeface="Arial"/>
              </a:rPr>
              <a:t>Classes de execeção server par modelar a representação de problemas que ocorrem na execução de aplicações Java.</a:t>
            </a:r>
          </a:p>
          <a:p>
            <a:pPr marL="0" indent="0" algn="just">
              <a:spcBef>
                <a:spcPts val="0"/>
              </a:spcBef>
              <a:spcAft>
                <a:spcPts val="1800"/>
              </a:spcAft>
              <a:buNone/>
            </a:pPr>
            <a:r>
              <a:rPr lang="fi-FI" dirty="0" smtClean="0">
                <a:latin typeface="Arial"/>
                <a:cs typeface="Arial"/>
              </a:rPr>
              <a:t>Não devemos incluir na classe de exceção nenhum rotina de tratamento de erros pois:</a:t>
            </a:r>
          </a:p>
          <a:p>
            <a:pPr algn="just">
              <a:spcBef>
                <a:spcPts val="0"/>
              </a:spcBef>
              <a:spcAft>
                <a:spcPts val="1800"/>
              </a:spcAft>
              <a:buFont typeface="Wingdings" pitchFamily="2" charset="2"/>
              <a:buChar char="ü"/>
            </a:pPr>
            <a:r>
              <a:rPr lang="fi-FI" dirty="0" smtClean="0">
                <a:latin typeface="Arial"/>
                <a:cs typeface="Arial"/>
              </a:rPr>
              <a:t>Durante o ciclo de vida de um projeto a politica de tratamento de erros pode mudar.</a:t>
            </a:r>
          </a:p>
          <a:p>
            <a:pPr algn="just">
              <a:spcBef>
                <a:spcPts val="0"/>
              </a:spcBef>
              <a:spcAft>
                <a:spcPts val="1800"/>
              </a:spcAft>
              <a:buFont typeface="Wingdings" pitchFamily="2" charset="2"/>
              <a:buChar char="ü"/>
            </a:pPr>
            <a:r>
              <a:rPr lang="fi-FI" dirty="0" smtClean="0">
                <a:latin typeface="Arial"/>
                <a:cs typeface="Arial"/>
              </a:rPr>
              <a:t>Uma mesma classe de execução pode ser aproveitada em vários projetos, cada um com sua politica de tratamento de erros.</a:t>
            </a:r>
          </a:p>
        </p:txBody>
      </p:sp>
    </p:spTree>
    <p:extLst>
      <p:ext uri="{BB962C8B-B14F-4D97-AF65-F5344CB8AC3E}">
        <p14:creationId xmlns:p14="http://schemas.microsoft.com/office/powerpoint/2010/main" xmlns="" val="32668053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Piores práticas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O tratamento de erros sempre deve ser programado em blocos </a:t>
            </a:r>
            <a:r>
              <a:rPr lang="fi-FI" b="1" dirty="0" smtClean="0">
                <a:latin typeface="Arial"/>
                <a:cs typeface="Arial"/>
              </a:rPr>
              <a:t>try-catch</a:t>
            </a:r>
            <a:r>
              <a:rPr lang="fi-FI" dirty="0" smtClean="0">
                <a:latin typeface="Arial"/>
                <a:cs typeface="Arial"/>
              </a:rPr>
              <a:t>.</a:t>
            </a:r>
          </a:p>
          <a:p>
            <a:pPr marL="0" indent="0" algn="just">
              <a:spcBef>
                <a:spcPts val="0"/>
              </a:spcBef>
              <a:spcAft>
                <a:spcPts val="1800"/>
              </a:spcAft>
              <a:buNone/>
            </a:pPr>
            <a:r>
              <a:rPr lang="fi-FI" b="1" dirty="0" smtClean="0">
                <a:latin typeface="Arial"/>
                <a:cs typeface="Arial"/>
              </a:rPr>
              <a:t>Ver Exemplo:</a:t>
            </a:r>
          </a:p>
          <a:p>
            <a:pPr marL="0" indent="0" algn="just">
              <a:spcBef>
                <a:spcPts val="0"/>
              </a:spcBef>
              <a:spcAft>
                <a:spcPts val="1800"/>
              </a:spcAft>
              <a:buNone/>
            </a:pPr>
            <a:r>
              <a:rPr lang="fi-FI" dirty="0" smtClean="0">
                <a:latin typeface="Arial"/>
                <a:cs typeface="Arial"/>
              </a:rPr>
              <a:t>BussinesException1.java</a:t>
            </a:r>
          </a:p>
        </p:txBody>
      </p:sp>
    </p:spTree>
    <p:extLst>
      <p:ext uri="{BB962C8B-B14F-4D97-AF65-F5344CB8AC3E}">
        <p14:creationId xmlns:p14="http://schemas.microsoft.com/office/powerpoint/2010/main" xmlns="" val="5719506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Override</a:t>
            </a:r>
            <a:r>
              <a:rPr lang="pt-BR" dirty="0" smtClean="0"/>
              <a:t>, abstract e interfaces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dirty="0" smtClean="0">
                <a:latin typeface="Arial"/>
                <a:cs typeface="Arial"/>
              </a:rPr>
              <a:t>Quando implementamos métodos de interfaces, classes abstratas ou fazemos override (sobrescrita de métodos) é importante lembrar das seguintes regras relativa a </a:t>
            </a:r>
            <a:r>
              <a:rPr lang="fi-FI" b="1" dirty="0" smtClean="0">
                <a:latin typeface="Arial"/>
                <a:cs typeface="Arial"/>
              </a:rPr>
              <a:t>Exceptions</a:t>
            </a:r>
            <a:r>
              <a:rPr lang="fi-FI" dirty="0" smtClean="0">
                <a:latin typeface="Arial"/>
                <a:cs typeface="Arial"/>
              </a:rPr>
              <a:t>:</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p14="http://schemas.microsoft.com/office/powerpoint/2010/main" xmlns="" val="3424606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Exceptions</a:t>
            </a:r>
            <a:endParaRPr lang="pt-BR" dirty="0"/>
          </a:p>
        </p:txBody>
      </p:sp>
      <p:sp>
        <p:nvSpPr>
          <p:cNvPr id="3" name="Espaço Reservado para Conteúdo 2"/>
          <p:cNvSpPr>
            <a:spLocks noGrp="1"/>
          </p:cNvSpPr>
          <p:nvPr>
            <p:ph idx="1"/>
          </p:nvPr>
        </p:nvSpPr>
        <p:spPr/>
        <p:txBody>
          <a:bodyPr>
            <a:normAutofit fontScale="62500" lnSpcReduction="20000"/>
          </a:bodyPr>
          <a:lstStyle/>
          <a:p>
            <a:pPr algn="just">
              <a:spcBef>
                <a:spcPts val="1200"/>
              </a:spcBef>
            </a:pPr>
            <a:r>
              <a:rPr lang="pt-BR" dirty="0" smtClean="0"/>
              <a:t>Chamamos de </a:t>
            </a:r>
            <a:r>
              <a:rPr lang="pt-BR" dirty="0" smtClean="0">
                <a:latin typeface="Courier New" pitchFamily="49" charset="0"/>
                <a:cs typeface="Courier New" pitchFamily="49" charset="0"/>
              </a:rPr>
              <a:t>Exceptions</a:t>
            </a:r>
            <a:r>
              <a:rPr lang="pt-BR" dirty="0" smtClean="0"/>
              <a:t> o mecanismo de sinalização de erros na plataforma Java. Uma </a:t>
            </a:r>
            <a:r>
              <a:rPr lang="pt-BR" dirty="0" smtClean="0">
                <a:latin typeface="Courier New" pitchFamily="49" charset="0"/>
                <a:cs typeface="Courier New" pitchFamily="49" charset="0"/>
              </a:rPr>
              <a:t>Exception</a:t>
            </a:r>
            <a:r>
              <a:rPr lang="pt-BR" dirty="0" smtClean="0"/>
              <a:t> é a indicação de que algum problema ocorreu durante a execução do programa.</a:t>
            </a:r>
          </a:p>
          <a:p>
            <a:pPr algn="just">
              <a:spcBef>
                <a:spcPts val="1200"/>
              </a:spcBef>
            </a:pPr>
            <a:r>
              <a:rPr lang="pt-BR" dirty="0" smtClean="0">
                <a:latin typeface="Courier New" pitchFamily="49" charset="0"/>
                <a:cs typeface="Courier New" pitchFamily="49" charset="0"/>
              </a:rPr>
              <a:t>Exceptions </a:t>
            </a:r>
            <a:r>
              <a:rPr lang="pt-BR" dirty="0" smtClean="0"/>
              <a:t>são classes comuns em Java e devem tratar os erros passiveis de ocorrer. Como ter uma única </a:t>
            </a:r>
            <a:r>
              <a:rPr lang="pt-BR" dirty="0" smtClean="0">
                <a:latin typeface="Courier New" pitchFamily="49" charset="0"/>
                <a:cs typeface="Courier New" pitchFamily="49" charset="0"/>
              </a:rPr>
              <a:t>Exception </a:t>
            </a:r>
            <a:r>
              <a:rPr lang="pt-BR" dirty="0" smtClean="0"/>
              <a:t>seria uma saída míope para resolve-los, existem muito tipos nativos da linguagem, cada um tratando um conjunto específico de problemas. Tais exceções usualmente são definidas dentro de cada um dos pacotes, podendo serem subdivididas em diversos conjuntos de </a:t>
            </a:r>
            <a:r>
              <a:rPr lang="pt-BR" dirty="0" smtClean="0">
                <a:latin typeface="Courier New" pitchFamily="49" charset="0"/>
                <a:cs typeface="Courier New" pitchFamily="49" charset="0"/>
              </a:rPr>
              <a:t>Exceptions. </a:t>
            </a:r>
          </a:p>
          <a:p>
            <a:pPr algn="just">
              <a:spcBef>
                <a:spcPts val="1200"/>
              </a:spcBef>
            </a:pPr>
            <a:r>
              <a:rPr lang="pt-BR" dirty="0" smtClean="0"/>
              <a:t>O pacote </a:t>
            </a:r>
            <a:r>
              <a:rPr lang="pt-BR" dirty="0" err="1" smtClean="0">
                <a:latin typeface="Courier New" pitchFamily="49" charset="0"/>
                <a:cs typeface="Courier New" pitchFamily="49" charset="0"/>
              </a:rPr>
              <a:t>java</a:t>
            </a:r>
            <a:r>
              <a:rPr lang="pt-BR" dirty="0" smtClean="0">
                <a:latin typeface="Courier New" pitchFamily="49" charset="0"/>
                <a:cs typeface="Courier New" pitchFamily="49" charset="0"/>
              </a:rPr>
              <a:t>.</a:t>
            </a:r>
            <a:r>
              <a:rPr lang="pt-BR" dirty="0" err="1" smtClean="0">
                <a:latin typeface="Courier New" pitchFamily="49" charset="0"/>
                <a:cs typeface="Courier New" pitchFamily="49" charset="0"/>
              </a:rPr>
              <a:t>io</a:t>
            </a:r>
            <a:r>
              <a:rPr lang="pt-BR" dirty="0" smtClean="0"/>
              <a:t>, por exemplo, possui uma família de Exceptions derivadas de </a:t>
            </a:r>
            <a:r>
              <a:rPr lang="pt-BR" dirty="0" err="1" smtClean="0">
                <a:latin typeface="Courier New" pitchFamily="49" charset="0"/>
                <a:cs typeface="Courier New" pitchFamily="49" charset="0"/>
              </a:rPr>
              <a:t>IOException</a:t>
            </a:r>
            <a:r>
              <a:rPr lang="pt-BR" dirty="0" smtClean="0"/>
              <a:t> e o pacote</a:t>
            </a:r>
            <a:r>
              <a:rPr lang="pt-BR" dirty="0" smtClean="0">
                <a:latin typeface="Courier New" pitchFamily="49" charset="0"/>
                <a:cs typeface="Courier New" pitchFamily="49" charset="0"/>
              </a:rPr>
              <a:t> </a:t>
            </a:r>
            <a:r>
              <a:rPr lang="pt-BR" dirty="0" err="1" smtClean="0">
                <a:latin typeface="Courier New" pitchFamily="49" charset="0"/>
                <a:cs typeface="Courier New" pitchFamily="49" charset="0"/>
              </a:rPr>
              <a:t>java</a:t>
            </a:r>
            <a:r>
              <a:rPr lang="pt-BR" dirty="0" smtClean="0">
                <a:latin typeface="Courier New" pitchFamily="49" charset="0"/>
                <a:cs typeface="Courier New" pitchFamily="49" charset="0"/>
              </a:rPr>
              <a:t>.</a:t>
            </a:r>
            <a:r>
              <a:rPr lang="pt-BR" dirty="0" err="1" smtClean="0">
                <a:latin typeface="Courier New" pitchFamily="49" charset="0"/>
                <a:cs typeface="Courier New" pitchFamily="49" charset="0"/>
              </a:rPr>
              <a:t>sql</a:t>
            </a:r>
            <a:r>
              <a:rPr lang="pt-BR" dirty="0" smtClean="0">
                <a:latin typeface="Courier New" pitchFamily="49" charset="0"/>
                <a:cs typeface="Courier New" pitchFamily="49" charset="0"/>
              </a:rPr>
              <a:t> </a:t>
            </a:r>
            <a:r>
              <a:rPr lang="pt-BR" dirty="0" smtClean="0"/>
              <a:t>contem uma família derivada de </a:t>
            </a:r>
            <a:r>
              <a:rPr lang="pt-BR" dirty="0" err="1" smtClean="0">
                <a:latin typeface="Courier New" pitchFamily="49" charset="0"/>
                <a:cs typeface="Courier New" pitchFamily="49" charset="0"/>
              </a:rPr>
              <a:t>SQLException</a:t>
            </a:r>
            <a:r>
              <a:rPr lang="pt-BR" dirty="0" smtClean="0"/>
              <a:t>.</a:t>
            </a:r>
          </a:p>
          <a:p>
            <a:pPr algn="just">
              <a:spcBef>
                <a:spcPts val="1200"/>
              </a:spcBef>
            </a:pPr>
            <a:r>
              <a:rPr lang="pt-BR" dirty="0" smtClean="0"/>
              <a:t>Por meio da </a:t>
            </a:r>
            <a:r>
              <a:rPr lang="pt-BR" dirty="0" err="1" smtClean="0"/>
              <a:t>extensibilidade</a:t>
            </a:r>
            <a:r>
              <a:rPr lang="pt-BR" dirty="0" smtClean="0"/>
              <a:t> oferecida pela linguagem é possível criar nossos próprios tipos de (classes) de </a:t>
            </a:r>
            <a:r>
              <a:rPr lang="pt-BR" dirty="0" smtClean="0">
                <a:latin typeface="Courier New" pitchFamily="49" charset="0"/>
                <a:cs typeface="Courier New" pitchFamily="49" charset="0"/>
              </a:rPr>
              <a:t>Exceptions</a:t>
            </a:r>
            <a:r>
              <a:rPr lang="pt-BR" dirty="0" smtClean="0"/>
              <a:t>; basta estender as classes </a:t>
            </a:r>
            <a:r>
              <a:rPr lang="pt-BR" dirty="0" smtClean="0">
                <a:latin typeface="Courier New" pitchFamily="49" charset="0"/>
                <a:cs typeface="Courier New" pitchFamily="49" charset="0"/>
              </a:rPr>
              <a:t>Exception</a:t>
            </a:r>
            <a:r>
              <a:rPr lang="pt-BR" dirty="0" smtClean="0"/>
              <a:t>.</a:t>
            </a:r>
          </a:p>
          <a:p>
            <a:pPr>
              <a:spcBef>
                <a:spcPts val="1200"/>
              </a:spcBef>
              <a:buNone/>
            </a:pPr>
            <a:endParaRPr lang="pt-BR"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Override</a:t>
            </a:r>
            <a:r>
              <a:rPr lang="pt-BR" dirty="0" smtClean="0"/>
              <a:t>, abstract e interfaces</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spcBef>
                <a:spcPts val="0"/>
              </a:spcBef>
              <a:spcAft>
                <a:spcPts val="1800"/>
              </a:spcAft>
              <a:buFont typeface="Wingdings" pitchFamily="2" charset="2"/>
              <a:buChar char="ü"/>
            </a:pPr>
            <a:r>
              <a:rPr lang="fi-FI" dirty="0" smtClean="0">
                <a:latin typeface="Arial"/>
                <a:cs typeface="Arial"/>
              </a:rPr>
              <a:t>Podemos declarar as mesmas </a:t>
            </a:r>
            <a:r>
              <a:rPr lang="fi-FI" b="1" dirty="0" smtClean="0">
                <a:latin typeface="Arial"/>
                <a:cs typeface="Arial"/>
              </a:rPr>
              <a:t>Exceptions</a:t>
            </a:r>
            <a:r>
              <a:rPr lang="fi-FI" dirty="0" smtClean="0">
                <a:latin typeface="Arial"/>
                <a:cs typeface="Arial"/>
              </a:rPr>
              <a:t> check declaradas no método original.</a:t>
            </a:r>
          </a:p>
          <a:p>
            <a:pPr algn="just">
              <a:spcBef>
                <a:spcPts val="0"/>
              </a:spcBef>
              <a:spcAft>
                <a:spcPts val="1800"/>
              </a:spcAft>
              <a:buFont typeface="Wingdings" pitchFamily="2" charset="2"/>
              <a:buChar char="ü"/>
            </a:pPr>
            <a:r>
              <a:rPr lang="fi-FI" dirty="0" smtClean="0">
                <a:latin typeface="Arial"/>
                <a:cs typeface="Arial"/>
              </a:rPr>
              <a:t>Podemos declarar uma parte das </a:t>
            </a:r>
            <a:r>
              <a:rPr lang="fi-FI" b="1" dirty="0" smtClean="0">
                <a:latin typeface="Arial"/>
                <a:cs typeface="Arial"/>
              </a:rPr>
              <a:t>Exceptions</a:t>
            </a:r>
            <a:r>
              <a:rPr lang="fi-FI" dirty="0" smtClean="0">
                <a:latin typeface="Arial"/>
                <a:cs typeface="Arial"/>
              </a:rPr>
              <a:t> </a:t>
            </a:r>
            <a:r>
              <a:rPr lang="fi-FI" b="1" dirty="0" smtClean="0">
                <a:latin typeface="Arial"/>
                <a:cs typeface="Arial"/>
              </a:rPr>
              <a:t>checked</a:t>
            </a:r>
            <a:r>
              <a:rPr lang="fi-FI" dirty="0" smtClean="0">
                <a:latin typeface="Arial"/>
                <a:cs typeface="Arial"/>
              </a:rPr>
              <a:t> declaradas no método original ou podemos simplesmente não declarar </a:t>
            </a:r>
            <a:r>
              <a:rPr lang="fi-FI" b="1" dirty="0" smtClean="0">
                <a:latin typeface="Arial"/>
                <a:cs typeface="Arial"/>
              </a:rPr>
              <a:t>Exceptions checked </a:t>
            </a:r>
            <a:r>
              <a:rPr lang="fi-FI" dirty="0" smtClean="0">
                <a:latin typeface="Arial"/>
                <a:cs typeface="Arial"/>
              </a:rPr>
              <a:t>ao sobrescrever um método original.</a:t>
            </a:r>
          </a:p>
          <a:p>
            <a:pPr algn="just">
              <a:spcBef>
                <a:spcPts val="0"/>
              </a:spcBef>
              <a:spcAft>
                <a:spcPts val="1800"/>
              </a:spcAft>
              <a:buFont typeface="Wingdings" pitchFamily="2" charset="2"/>
              <a:buChar char="ü"/>
            </a:pPr>
            <a:r>
              <a:rPr lang="fi-FI" dirty="0" smtClean="0">
                <a:latin typeface="Arial"/>
                <a:cs typeface="Arial"/>
              </a:rPr>
              <a:t>Podemos declarar e/ou lançar quaisquer </a:t>
            </a:r>
            <a:r>
              <a:rPr lang="fi-FI" b="1" dirty="0" smtClean="0">
                <a:latin typeface="Arial"/>
                <a:cs typeface="Arial"/>
              </a:rPr>
              <a:t>Exception unchecked</a:t>
            </a:r>
            <a:r>
              <a:rPr lang="fi-FI" dirty="0" smtClean="0">
                <a:latin typeface="Arial"/>
                <a:cs typeface="Arial"/>
              </a:rPr>
              <a:t>.</a:t>
            </a:r>
          </a:p>
          <a:p>
            <a:pPr marL="0" indent="0" algn="just">
              <a:spcBef>
                <a:spcPts val="0"/>
              </a:spcBef>
              <a:spcAft>
                <a:spcPts val="1800"/>
              </a:spcAft>
              <a:buNone/>
            </a:pPr>
            <a:endParaRPr lang="fi-FI" dirty="0" smtClean="0">
              <a:latin typeface="Courier"/>
              <a:cs typeface="Courier"/>
            </a:endParaRPr>
          </a:p>
        </p:txBody>
      </p:sp>
    </p:spTree>
    <p:extLst>
      <p:ext uri="{BB962C8B-B14F-4D97-AF65-F5344CB8AC3E}">
        <p14:creationId xmlns:p14="http://schemas.microsoft.com/office/powerpoint/2010/main" xmlns="" val="9004016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Override</a:t>
            </a:r>
            <a:r>
              <a:rPr lang="pt-BR" dirty="0" smtClean="0"/>
              <a:t>, abstract e interfaces</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fi-FI" b="1" dirty="0" smtClean="0">
                <a:latin typeface="Arial"/>
                <a:cs typeface="Arial"/>
              </a:rPr>
              <a:t>Ver exemplos:</a:t>
            </a:r>
          </a:p>
          <a:p>
            <a:pPr marL="0" indent="0" algn="just">
              <a:spcBef>
                <a:spcPts val="0"/>
              </a:spcBef>
              <a:spcAft>
                <a:spcPts val="1800"/>
              </a:spcAft>
              <a:buNone/>
            </a:pPr>
            <a:r>
              <a:rPr lang="fi-FI" dirty="0" smtClean="0">
                <a:latin typeface="Arial"/>
                <a:cs typeface="Arial"/>
              </a:rPr>
              <a:t>Interface </a:t>
            </a:r>
            <a:r>
              <a:rPr lang="pt-BR" dirty="0" smtClean="0">
                <a:latin typeface="Arial"/>
                <a:cs typeface="Arial"/>
              </a:rPr>
              <a:t>TesteException.java</a:t>
            </a:r>
          </a:p>
          <a:p>
            <a:pPr marL="0" indent="0" algn="just">
              <a:spcBef>
                <a:spcPts val="0"/>
              </a:spcBef>
              <a:spcAft>
                <a:spcPts val="1800"/>
              </a:spcAft>
              <a:buNone/>
            </a:pPr>
            <a:r>
              <a:rPr lang="pt-BR" dirty="0" smtClean="0">
                <a:latin typeface="Arial"/>
                <a:cs typeface="Arial"/>
              </a:rPr>
              <a:t>E classe </a:t>
            </a:r>
            <a:r>
              <a:rPr lang="pt-BR" dirty="0" err="1" smtClean="0">
                <a:latin typeface="Arial"/>
                <a:cs typeface="Arial"/>
              </a:rPr>
              <a:t>ClasseImplementadora.java</a:t>
            </a:r>
            <a:endParaRPr lang="pt-BR" dirty="0" smtClean="0">
              <a:latin typeface="Arial"/>
              <a:cs typeface="Arial"/>
            </a:endParaRPr>
          </a:p>
        </p:txBody>
      </p:sp>
    </p:spTree>
    <p:extLst>
      <p:ext uri="{BB962C8B-B14F-4D97-AF65-F5344CB8AC3E}">
        <p14:creationId xmlns:p14="http://schemas.microsoft.com/office/powerpoint/2010/main" xmlns="" val="3578793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Exceptions</a:t>
            </a:r>
            <a:endParaRPr lang="pt-BR" dirty="0"/>
          </a:p>
        </p:txBody>
      </p:sp>
      <p:sp>
        <p:nvSpPr>
          <p:cNvPr id="3" name="Espaço Reservado para Conteúdo 2"/>
          <p:cNvSpPr>
            <a:spLocks noGrp="1"/>
          </p:cNvSpPr>
          <p:nvPr>
            <p:ph idx="1"/>
          </p:nvPr>
        </p:nvSpPr>
        <p:spPr/>
        <p:txBody>
          <a:bodyPr>
            <a:normAutofit/>
          </a:bodyPr>
          <a:lstStyle/>
          <a:p>
            <a:pPr algn="just"/>
            <a:r>
              <a:rPr lang="pt-BR" sz="2800" dirty="0" smtClean="0"/>
              <a:t>Cada método pode lançar uma ou mais </a:t>
            </a:r>
            <a:r>
              <a:rPr lang="pt-BR" sz="2800" dirty="0" smtClean="0">
                <a:latin typeface="Courier New" pitchFamily="49" charset="0"/>
                <a:cs typeface="Courier New" pitchFamily="49" charset="0"/>
              </a:rPr>
              <a:t>Exceptions</a:t>
            </a:r>
            <a:r>
              <a:rPr lang="pt-BR" sz="2800" dirty="0" smtClean="0"/>
              <a:t>. Ao invés de retornar um valor (ou simplesmente terminar a execução normalmente e retornar para o ponto em que o método foi chamado), o método lança uma mensagem informando que aconteceu algo inesperado.</a:t>
            </a:r>
            <a:endParaRPr lang="pt-BR"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Hierarquia da Exceptions</a:t>
            </a:r>
            <a:endParaRPr lang="pt-BR" dirty="0"/>
          </a:p>
        </p:txBody>
      </p:sp>
      <p:sp>
        <p:nvSpPr>
          <p:cNvPr id="3" name="Espaço Reservado para Conteúdo 2"/>
          <p:cNvSpPr>
            <a:spLocks noGrp="1"/>
          </p:cNvSpPr>
          <p:nvPr>
            <p:ph idx="1"/>
          </p:nvPr>
        </p:nvSpPr>
        <p:spPr/>
        <p:txBody>
          <a:bodyPr>
            <a:normAutofit/>
          </a:bodyPr>
          <a:lstStyle/>
          <a:p>
            <a:pPr algn="just"/>
            <a:r>
              <a:rPr lang="pt-BR" sz="2400" dirty="0" smtClean="0"/>
              <a:t>Embora o tratamento de erros esteja associado à ideia de </a:t>
            </a:r>
            <a:r>
              <a:rPr lang="pt-BR" sz="2400" dirty="0" smtClean="0">
                <a:latin typeface="Courier New" pitchFamily="49" charset="0"/>
                <a:cs typeface="Courier New" pitchFamily="49" charset="0"/>
              </a:rPr>
              <a:t>Exceptions</a:t>
            </a:r>
            <a:r>
              <a:rPr lang="pt-BR" sz="2400" dirty="0" smtClean="0"/>
              <a:t>, existe uma super classe de </a:t>
            </a:r>
            <a:r>
              <a:rPr lang="pt-BR" sz="2400" dirty="0" smtClean="0">
                <a:latin typeface="Courier New" pitchFamily="49" charset="0"/>
                <a:cs typeface="Courier New" pitchFamily="49" charset="0"/>
              </a:rPr>
              <a:t>Exception</a:t>
            </a:r>
            <a:r>
              <a:rPr lang="pt-BR" sz="2400" dirty="0" smtClean="0"/>
              <a:t> denominada </a:t>
            </a:r>
            <a:r>
              <a:rPr lang="pt-BR" sz="2400" dirty="0" smtClean="0">
                <a:latin typeface="Courier New" pitchFamily="49" charset="0"/>
                <a:cs typeface="Courier New" pitchFamily="49" charset="0"/>
              </a:rPr>
              <a:t>Throwable</a:t>
            </a:r>
            <a:r>
              <a:rPr lang="pt-BR" sz="2400" dirty="0" smtClean="0"/>
              <a:t> que, como diz o próprio nome, representa algo que pode ser lançado, interrompendo a execução de um método.</a:t>
            </a:r>
          </a:p>
          <a:p>
            <a:pPr algn="just"/>
            <a:r>
              <a:rPr lang="pt-BR" sz="2400" dirty="0" smtClean="0"/>
              <a:t>Hierarquia simplificada das </a:t>
            </a:r>
            <a:r>
              <a:rPr lang="pt-BR" sz="2400" dirty="0" smtClean="0">
                <a:latin typeface="Courier New" pitchFamily="49" charset="0"/>
                <a:cs typeface="Courier New" pitchFamily="49" charset="0"/>
              </a:rPr>
              <a:t>Exceptions</a:t>
            </a:r>
            <a:r>
              <a:rPr lang="pt-BR" sz="2400" dirty="0" smtClean="0"/>
              <a:t>:</a:t>
            </a:r>
            <a:endParaRPr lang="pt-BR" sz="2400" dirty="0"/>
          </a:p>
        </p:txBody>
      </p:sp>
      <p:sp>
        <p:nvSpPr>
          <p:cNvPr id="4" name="Retângulo 3"/>
          <p:cNvSpPr/>
          <p:nvPr/>
        </p:nvSpPr>
        <p:spPr>
          <a:xfrm>
            <a:off x="3200400" y="4170218"/>
            <a:ext cx="2064327" cy="5264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Throwable</a:t>
            </a:r>
            <a:endParaRPr lang="pt-BR" dirty="0">
              <a:latin typeface="Courier New" pitchFamily="49" charset="0"/>
              <a:cs typeface="Courier New" pitchFamily="49" charset="0"/>
            </a:endParaRPr>
          </a:p>
        </p:txBody>
      </p:sp>
      <p:sp>
        <p:nvSpPr>
          <p:cNvPr id="5" name="Retângulo 4"/>
          <p:cNvSpPr/>
          <p:nvPr/>
        </p:nvSpPr>
        <p:spPr>
          <a:xfrm>
            <a:off x="2313709" y="5666509"/>
            <a:ext cx="1496291"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Exception</a:t>
            </a:r>
            <a:endParaRPr lang="pt-BR" dirty="0">
              <a:latin typeface="Courier New" pitchFamily="49" charset="0"/>
              <a:cs typeface="Courier New" pitchFamily="49" charset="0"/>
            </a:endParaRPr>
          </a:p>
        </p:txBody>
      </p:sp>
      <p:sp>
        <p:nvSpPr>
          <p:cNvPr id="6" name="Retângulo 5"/>
          <p:cNvSpPr/>
          <p:nvPr/>
        </p:nvSpPr>
        <p:spPr>
          <a:xfrm>
            <a:off x="4960004" y="5666504"/>
            <a:ext cx="1330036" cy="45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smtClean="0">
                <a:latin typeface="Courier New" pitchFamily="49" charset="0"/>
                <a:cs typeface="Courier New" pitchFamily="49" charset="0"/>
              </a:rPr>
              <a:t>Error</a:t>
            </a:r>
            <a:endParaRPr lang="pt-BR" dirty="0">
              <a:latin typeface="Courier New" pitchFamily="49" charset="0"/>
              <a:cs typeface="Courier New" pitchFamily="49" charset="0"/>
            </a:endParaRPr>
          </a:p>
        </p:txBody>
      </p:sp>
      <p:cxnSp>
        <p:nvCxnSpPr>
          <p:cNvPr id="8" name="Conector de seta reta 7"/>
          <p:cNvCxnSpPr>
            <a:stCxn id="6" idx="0"/>
          </p:cNvCxnSpPr>
          <p:nvPr/>
        </p:nvCxnSpPr>
        <p:spPr>
          <a:xfrm rot="16200000" flipV="1">
            <a:off x="4717514" y="4758996"/>
            <a:ext cx="969813" cy="8452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de seta reta 11"/>
          <p:cNvCxnSpPr>
            <a:endCxn id="4" idx="2"/>
          </p:cNvCxnSpPr>
          <p:nvPr/>
        </p:nvCxnSpPr>
        <p:spPr>
          <a:xfrm flipV="1">
            <a:off x="3200400" y="4696691"/>
            <a:ext cx="1032164" cy="96981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classe </a:t>
            </a:r>
            <a:r>
              <a:rPr lang="pt-BR" dirty="0" err="1" smtClean="0"/>
              <a:t>error</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smtClean="0"/>
              <a:t>Além da classe </a:t>
            </a:r>
            <a:r>
              <a:rPr lang="pt-BR" dirty="0" smtClean="0">
                <a:latin typeface="Courier New" pitchFamily="49" charset="0"/>
                <a:cs typeface="Courier New" pitchFamily="49" charset="0"/>
              </a:rPr>
              <a:t>Exception,</a:t>
            </a:r>
            <a:r>
              <a:rPr lang="pt-BR" dirty="0" smtClean="0"/>
              <a:t> objetos da classe </a:t>
            </a:r>
            <a:r>
              <a:rPr lang="pt-BR" dirty="0" smtClean="0">
                <a:latin typeface="Courier New" pitchFamily="49" charset="0"/>
                <a:cs typeface="Courier New" pitchFamily="49" charset="0"/>
              </a:rPr>
              <a:t>Error</a:t>
            </a:r>
            <a:r>
              <a:rPr lang="pt-BR" dirty="0" smtClean="0"/>
              <a:t> também podem ser lançados, mas não devemos nos preocupar com o tratamento de </a:t>
            </a:r>
            <a:r>
              <a:rPr lang="pt-BR" dirty="0" err="1" smtClean="0">
                <a:latin typeface="Courier New" pitchFamily="49" charset="0"/>
                <a:cs typeface="Courier New" pitchFamily="49" charset="0"/>
              </a:rPr>
              <a:t>Errors</a:t>
            </a:r>
            <a:r>
              <a:rPr lang="pt-BR" dirty="0" smtClean="0"/>
              <a:t>, pois eles geralmente representam erros mais graves e irrecuperáveis.</a:t>
            </a:r>
          </a:p>
          <a:p>
            <a:pPr algn="just"/>
            <a:endParaRPr lang="pt-BR" dirty="0" smtClean="0"/>
          </a:p>
          <a:p>
            <a:r>
              <a:rPr lang="pt-BR" dirty="0" smtClean="0"/>
              <a:t>As principais  subclasses de </a:t>
            </a:r>
            <a:r>
              <a:rPr lang="pt-BR" dirty="0" err="1" smtClean="0">
                <a:latin typeface="Courier New" pitchFamily="49" charset="0"/>
                <a:cs typeface="Courier New" pitchFamily="49" charset="0"/>
              </a:rPr>
              <a:t>java</a:t>
            </a:r>
            <a:r>
              <a:rPr lang="pt-BR" dirty="0" smtClean="0">
                <a:latin typeface="Courier New" pitchFamily="49" charset="0"/>
                <a:cs typeface="Courier New" pitchFamily="49" charset="0"/>
              </a:rPr>
              <a:t>.</a:t>
            </a:r>
            <a:r>
              <a:rPr lang="pt-BR" dirty="0" err="1" smtClean="0">
                <a:latin typeface="Courier New" pitchFamily="49" charset="0"/>
                <a:cs typeface="Courier New" pitchFamily="49" charset="0"/>
              </a:rPr>
              <a:t>lang</a:t>
            </a:r>
            <a:r>
              <a:rPr lang="pt-BR" dirty="0" smtClean="0">
                <a:latin typeface="Courier New" pitchFamily="49" charset="0"/>
                <a:cs typeface="Courier New" pitchFamily="49" charset="0"/>
              </a:rPr>
              <a:t>.Error</a:t>
            </a:r>
            <a:r>
              <a:rPr lang="pt-BR" dirty="0" smtClean="0"/>
              <a:t> encontradas no pacote </a:t>
            </a:r>
            <a:r>
              <a:rPr lang="pt-BR" dirty="0" err="1" smtClean="0">
                <a:latin typeface="Courier New" pitchFamily="49" charset="0"/>
                <a:cs typeface="Courier New" pitchFamily="49" charset="0"/>
              </a:rPr>
              <a:t>java</a:t>
            </a:r>
            <a:r>
              <a:rPr lang="pt-BR" dirty="0" smtClean="0">
                <a:latin typeface="Courier New" pitchFamily="49" charset="0"/>
                <a:cs typeface="Courier New" pitchFamily="49" charset="0"/>
              </a:rPr>
              <a:t>.</a:t>
            </a:r>
            <a:r>
              <a:rPr lang="pt-BR" dirty="0" err="1" smtClean="0">
                <a:latin typeface="Courier New" pitchFamily="49" charset="0"/>
                <a:cs typeface="Courier New" pitchFamily="49" charset="0"/>
              </a:rPr>
              <a:t>lang</a:t>
            </a:r>
            <a:r>
              <a:rPr lang="pt-BR" dirty="0" smtClean="0"/>
              <a:t> são:</a:t>
            </a:r>
            <a:endParaRPr lang="pt-B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6131</TotalTime>
  <Words>2816</Words>
  <Application>Microsoft Office PowerPoint</Application>
  <PresentationFormat>Apresentação na tela (4:3)</PresentationFormat>
  <Paragraphs>241</Paragraphs>
  <Slides>61</Slides>
  <Notes>2</Notes>
  <HiddenSlides>0</HiddenSlides>
  <MMClips>0</MMClips>
  <ScaleCrop>false</ScaleCrop>
  <HeadingPairs>
    <vt:vector size="4" baseType="variant">
      <vt:variant>
        <vt:lpstr>Tema</vt:lpstr>
      </vt:variant>
      <vt:variant>
        <vt:i4>1</vt:i4>
      </vt:variant>
      <vt:variant>
        <vt:lpstr>Títulos de slides</vt:lpstr>
      </vt:variant>
      <vt:variant>
        <vt:i4>61</vt:i4>
      </vt:variant>
    </vt:vector>
  </HeadingPairs>
  <TitlesOfParts>
    <vt:vector size="62" baseType="lpstr">
      <vt:lpstr>Office Theme</vt:lpstr>
      <vt:lpstr>Slide 1</vt:lpstr>
      <vt:lpstr>Tratamento de Erros</vt:lpstr>
      <vt:lpstr>Tratamentos de erros</vt:lpstr>
      <vt:lpstr> Se o banco de dados estiver fora do ar, o que deve ser feito?</vt:lpstr>
      <vt:lpstr>Tratamento de erros</vt:lpstr>
      <vt:lpstr>Exceptions</vt:lpstr>
      <vt:lpstr>Exceptions</vt:lpstr>
      <vt:lpstr>Hierarquia da Exceptions</vt:lpstr>
      <vt:lpstr>A classe error</vt:lpstr>
      <vt:lpstr>A classe Error</vt:lpstr>
      <vt:lpstr>A classe Exception</vt:lpstr>
      <vt:lpstr>Hierarquia</vt:lpstr>
      <vt:lpstr>RuntimeExceptions</vt:lpstr>
      <vt:lpstr>Hierarquia</vt:lpstr>
      <vt:lpstr>Alguns exemplos de RuntimeException</vt:lpstr>
      <vt:lpstr>Checked Exceptions</vt:lpstr>
      <vt:lpstr>Clausula throws</vt:lpstr>
      <vt:lpstr>Exemplo</vt:lpstr>
      <vt:lpstr>Javadoc</vt:lpstr>
      <vt:lpstr>Segurança</vt:lpstr>
      <vt:lpstr>Segurança</vt:lpstr>
      <vt:lpstr>Segurança</vt:lpstr>
      <vt:lpstr>A estrutura try / catch</vt:lpstr>
      <vt:lpstr>A estrutura try / catch</vt:lpstr>
      <vt:lpstr>A estrutura try / catch</vt:lpstr>
      <vt:lpstr>A estrutura try / catch</vt:lpstr>
      <vt:lpstr>A estrutura finally</vt:lpstr>
      <vt:lpstr>A estrutura finally</vt:lpstr>
      <vt:lpstr>A estrutura finally</vt:lpstr>
      <vt:lpstr>A estrutura finally</vt:lpstr>
      <vt:lpstr>A estrutura finally</vt:lpstr>
      <vt:lpstr>A estrutura finally</vt:lpstr>
      <vt:lpstr>A estrutura finally</vt:lpstr>
      <vt:lpstr>A estrutura finally</vt:lpstr>
      <vt:lpstr>Capturando múltiplas Exceptions</vt:lpstr>
      <vt:lpstr>Capturando múltiplas Exceptions</vt:lpstr>
      <vt:lpstr>Capturando múltiplas Exceptions</vt:lpstr>
      <vt:lpstr>Capturando múltiplas Exceptions</vt:lpstr>
      <vt:lpstr>Criando suas próprias Exceptions</vt:lpstr>
      <vt:lpstr>Criando suas próprias Exceptions</vt:lpstr>
      <vt:lpstr>Criando suas próprias Exceptions</vt:lpstr>
      <vt:lpstr>Criando suas próprias Exceptions</vt:lpstr>
      <vt:lpstr>Criando suas próprias Exceptions</vt:lpstr>
      <vt:lpstr>Criando suas próprias Exceptions</vt:lpstr>
      <vt:lpstr>Criando suas próprias Exceptions</vt:lpstr>
      <vt:lpstr>Criando suas próprias Exceptions</vt:lpstr>
      <vt:lpstr>A instrução throw</vt:lpstr>
      <vt:lpstr>A instrução throw</vt:lpstr>
      <vt:lpstr>A instrução throw</vt:lpstr>
      <vt:lpstr>A instrução throw</vt:lpstr>
      <vt:lpstr>A instrução throw</vt:lpstr>
      <vt:lpstr>Relançando Exceptions</vt:lpstr>
      <vt:lpstr>Relançando Exceptions</vt:lpstr>
      <vt:lpstr>Relançando Exceptions</vt:lpstr>
      <vt:lpstr>Relançando Exceptions</vt:lpstr>
      <vt:lpstr>Relançando Exceptions</vt:lpstr>
      <vt:lpstr>Piores práticas</vt:lpstr>
      <vt:lpstr>Piores práticas</vt:lpstr>
      <vt:lpstr>Override, abstract e interfaces</vt:lpstr>
      <vt:lpstr>Override, abstract e interfaces</vt:lpstr>
      <vt:lpstr>Override, abstract e interfaces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 Todeschini</dc:creator>
  <cp:lastModifiedBy>Senai</cp:lastModifiedBy>
  <cp:revision>655</cp:revision>
  <dcterms:created xsi:type="dcterms:W3CDTF">2012-04-08T17:30:12Z</dcterms:created>
  <dcterms:modified xsi:type="dcterms:W3CDTF">2013-12-30T13:38:05Z</dcterms:modified>
</cp:coreProperties>
</file>