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7"/>
  </p:handout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29" autoAdjust="0"/>
  </p:normalViewPr>
  <p:slideViewPr>
    <p:cSldViewPr snapToGrid="0" snapToObjects="1">
      <p:cViewPr varScale="1">
        <p:scale>
          <a:sx n="71" d="100"/>
          <a:sy n="71" d="100"/>
        </p:scale>
        <p:origin x="-4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estrutura </a:t>
            </a:r>
            <a:r>
              <a:rPr lang="pt-BR" dirty="0" err="1" smtClean="0"/>
              <a:t>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Quando um código lança uma exceção, ele interrope o fluxo de execução. Contudo, isso é um problema quando o código utiliza recursos que precisam ser descartados, como, por exemplo, conexões com 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5142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Capturando múltiplas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Com isso, não precisamos nos preocupar com o tipo de </a:t>
            </a:r>
            <a:r>
              <a:rPr lang="fi-FI" b="1" dirty="0" smtClean="0">
                <a:latin typeface="Courier"/>
                <a:cs typeface="Courier"/>
              </a:rPr>
              <a:t>Exception</a:t>
            </a:r>
            <a:r>
              <a:rPr lang="fi-FI" dirty="0" smtClean="0">
                <a:latin typeface="Courier"/>
                <a:cs typeface="Courier"/>
              </a:rPr>
              <a:t> que está sendo lançada por cada método.</a:t>
            </a:r>
            <a:endParaRPr lang="fi-FI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No entanto, esta prática não é recomendada, pois qualquer tipo de erro direcionando melhor o controle sobre a reação do programa quando cada tipo de </a:t>
            </a:r>
            <a:r>
              <a:rPr lang="fi-FI" b="1" dirty="0" smtClean="0">
                <a:latin typeface="Courier"/>
                <a:cs typeface="Courier"/>
              </a:rPr>
              <a:t>Exception</a:t>
            </a:r>
            <a:r>
              <a:rPr lang="fi-FI" dirty="0" smtClean="0">
                <a:latin typeface="Courier"/>
                <a:cs typeface="Courier"/>
              </a:rPr>
              <a:t> ocorrer.</a:t>
            </a:r>
          </a:p>
        </p:txBody>
      </p:sp>
    </p:spTree>
    <p:extLst>
      <p:ext uri="{BB962C8B-B14F-4D97-AF65-F5344CB8AC3E}">
        <p14:creationId xmlns:p14="http://schemas.microsoft.com/office/powerpoint/2010/main" val="32709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Capturando múltiplas </a:t>
            </a:r>
            <a:r>
              <a:rPr lang="pt-BR" dirty="0" err="1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Sintaxe: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try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>
                <a:solidFill>
                  <a:srgbClr val="00B050"/>
                </a:solidFill>
                <a:latin typeface="Courier"/>
                <a:cs typeface="Courier"/>
              </a:rPr>
              <a:t>	</a:t>
            </a:r>
            <a:r>
              <a:rPr lang="fi-FI" dirty="0" smtClean="0">
                <a:solidFill>
                  <a:srgbClr val="00B050"/>
                </a:solidFill>
                <a:latin typeface="Courier"/>
                <a:cs typeface="Courier"/>
              </a:rPr>
              <a:t>/* bloco de código perigosos podem lançar erros; */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} catch (TipoExcecao e)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>
                <a:solidFill>
                  <a:srgbClr val="00B050"/>
                </a:solidFill>
                <a:latin typeface="Courier"/>
                <a:cs typeface="Courier"/>
              </a:rPr>
              <a:t>	</a:t>
            </a:r>
            <a:r>
              <a:rPr lang="fi-FI" dirty="0" smtClean="0">
                <a:solidFill>
                  <a:srgbClr val="00B050"/>
                </a:solidFill>
                <a:latin typeface="Courier"/>
                <a:cs typeface="Courier"/>
              </a:rPr>
              <a:t>/* log de erro código */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} finally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>
                <a:solidFill>
                  <a:srgbClr val="00B050"/>
                </a:solidFill>
                <a:latin typeface="Courier"/>
                <a:cs typeface="Courier"/>
              </a:rPr>
              <a:t>	</a:t>
            </a:r>
            <a:r>
              <a:rPr lang="fi-FI" dirty="0" smtClean="0">
                <a:solidFill>
                  <a:srgbClr val="00B050"/>
                </a:solidFill>
                <a:latin typeface="Courier"/>
                <a:cs typeface="Courier"/>
              </a:rPr>
              <a:t>/* liberação de recursos, log e outros */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>
                <a:latin typeface="Courier"/>
                <a:cs typeface="Courier"/>
              </a:rPr>
              <a:t>}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421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Capturando múltiplas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Podemos colocar quantas estruturas </a:t>
            </a:r>
            <a:r>
              <a:rPr lang="fi-FI" b="1" dirty="0" smtClean="0">
                <a:latin typeface="Courier"/>
                <a:cs typeface="Courier"/>
              </a:rPr>
              <a:t>catch</a:t>
            </a:r>
            <a:r>
              <a:rPr lang="fi-FI" dirty="0" smtClean="0">
                <a:latin typeface="Courier"/>
                <a:cs typeface="Courier"/>
              </a:rPr>
              <a:t> forem necessárias, no entanto existem duas condições para organiza-las: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Não é permitido </a:t>
            </a:r>
            <a:r>
              <a:rPr lang="fi-FI" b="1" dirty="0" smtClean="0">
                <a:latin typeface="Courier"/>
                <a:cs typeface="Courier"/>
              </a:rPr>
              <a:t>catch</a:t>
            </a:r>
            <a:r>
              <a:rPr lang="fi-FI" dirty="0" smtClean="0">
                <a:latin typeface="Courier"/>
                <a:cs typeface="Courier"/>
              </a:rPr>
              <a:t> para </a:t>
            </a:r>
            <a:r>
              <a:rPr lang="fi-FI" b="1" dirty="0" smtClean="0">
                <a:latin typeface="Courier"/>
                <a:cs typeface="Courier"/>
              </a:rPr>
              <a:t>checked Exceptions</a:t>
            </a:r>
            <a:r>
              <a:rPr lang="fi-FI" dirty="0" smtClean="0">
                <a:latin typeface="Courier"/>
                <a:cs typeface="Courier"/>
              </a:rPr>
              <a:t> que não tem possibilidade de ser lançada, ou seja, não foram declaradas por nenhum método.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Devemos declarar primeiramente as </a:t>
            </a:r>
            <a:r>
              <a:rPr lang="fi-FI" b="1" dirty="0" smtClean="0">
                <a:latin typeface="Courier"/>
                <a:cs typeface="Courier"/>
              </a:rPr>
              <a:t>Exceptions mais especificas</a:t>
            </a:r>
            <a:r>
              <a:rPr lang="fi-FI" dirty="0" smtClean="0">
                <a:latin typeface="Courier"/>
                <a:cs typeface="Courier"/>
              </a:rPr>
              <a:t>, ou seja, as classe filhas e depois, as mais genéricas.</a:t>
            </a:r>
          </a:p>
        </p:txBody>
      </p:sp>
    </p:spTree>
    <p:extLst>
      <p:ext uri="{BB962C8B-B14F-4D97-AF65-F5344CB8AC3E}">
        <p14:creationId xmlns:p14="http://schemas.microsoft.com/office/powerpoint/2010/main" val="13308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suas próprias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Existem diversas situações em que uma ececução não acontece pelas regras da linguagem, mas de acordo com as regras de negócios da nossa aplicação, uma Exeception deveria ocorrer.</a:t>
            </a:r>
          </a:p>
        </p:txBody>
      </p:sp>
    </p:spTree>
    <p:extLst>
      <p:ext uri="{BB962C8B-B14F-4D97-AF65-F5344CB8AC3E}">
        <p14:creationId xmlns:p14="http://schemas.microsoft.com/office/powerpoint/2010/main" val="38298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suas próprias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Por exemplo, estamos esperandoque o usuário entre uma idade válida, no entanto recebemos o número 1000. Poderiamos curar uma exception </a:t>
            </a:r>
            <a:r>
              <a:rPr lang="fi-FI" b="1" dirty="0" smtClean="0">
                <a:latin typeface="Courier"/>
                <a:cs typeface="Courier"/>
              </a:rPr>
              <a:t>DadosInvalidosException</a:t>
            </a:r>
            <a:r>
              <a:rPr lang="fi-FI" dirty="0" smtClean="0">
                <a:latin typeface="Courier"/>
                <a:cs typeface="Courier"/>
              </a:rPr>
              <a:t> que seria lançada sempre o usuário fornecesse dados invalidos.</a:t>
            </a:r>
          </a:p>
        </p:txBody>
      </p:sp>
    </p:spTree>
    <p:extLst>
      <p:ext uri="{BB962C8B-B14F-4D97-AF65-F5344CB8AC3E}">
        <p14:creationId xmlns:p14="http://schemas.microsoft.com/office/powerpoint/2010/main" val="3486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suas próprias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Quando criamos nossa próprias Exceptions é importante considerar qual é o nível de criaticidade. Se relacionada a banco de dados pode ser necessário enviarmos um e-mail, no entanto, no caso de um correntista tentar fazer um saque e não ter saldo sufuciente, não é preciso nenhuma atitude drástica, bastando notificar o usuário de uma maneira polida.</a:t>
            </a:r>
          </a:p>
        </p:txBody>
      </p:sp>
    </p:spTree>
    <p:extLst>
      <p:ext uri="{BB962C8B-B14F-4D97-AF65-F5344CB8AC3E}">
        <p14:creationId xmlns:p14="http://schemas.microsoft.com/office/powerpoint/2010/main" val="2322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suas próprias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Quando criamos nossa próprias Exceptions é importante considerar qual é o nível de criaticidade. Se relacionada a banco de dados pode ser necessário enviarmos um e-mail, no entanto, no caso de um correntista tentar fazer um saque e não ter saldo sufuciente, não é preciso nenhuma atitude drástica, bastando notificar o usuário de uma maneira polida.</a:t>
            </a:r>
          </a:p>
        </p:txBody>
      </p:sp>
    </p:spTree>
    <p:extLst>
      <p:ext uri="{BB962C8B-B14F-4D97-AF65-F5344CB8AC3E}">
        <p14:creationId xmlns:p14="http://schemas.microsoft.com/office/powerpoint/2010/main" val="37957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suas próprias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600200"/>
            <a:ext cx="8471647" cy="45259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Exemplo:</a:t>
            </a:r>
          </a:p>
          <a:p>
            <a:pPr marL="0" indent="0">
              <a:buNone/>
            </a:pPr>
            <a:r>
              <a:rPr lang="pt-BR" sz="2800" dirty="0" err="1" smtClean="0"/>
              <a:t>class</a:t>
            </a:r>
            <a:r>
              <a:rPr lang="pt-BR" sz="2800" dirty="0" smtClean="0"/>
              <a:t> </a:t>
            </a:r>
            <a:r>
              <a:rPr lang="pt-BR" sz="2800" dirty="0" err="1"/>
              <a:t>NumeroInvalidoException</a:t>
            </a:r>
            <a:r>
              <a:rPr lang="pt-BR" sz="2800" dirty="0"/>
              <a:t> </a:t>
            </a:r>
            <a:r>
              <a:rPr lang="pt-BR" sz="2800" dirty="0" err="1" smtClean="0"/>
              <a:t>extends</a:t>
            </a:r>
            <a:r>
              <a:rPr lang="pt-BR" sz="2800" dirty="0" smtClean="0"/>
              <a:t> </a:t>
            </a:r>
            <a:r>
              <a:rPr lang="pt-BR" sz="2800" dirty="0" err="1" smtClean="0"/>
              <a:t>Exception</a:t>
            </a:r>
            <a:r>
              <a:rPr lang="pt-BR" sz="2800" dirty="0" smtClean="0"/>
              <a:t> </a:t>
            </a:r>
            <a:r>
              <a:rPr lang="pt-BR" sz="2800" dirty="0"/>
              <a:t>{</a:t>
            </a:r>
          </a:p>
          <a:p>
            <a:pPr marL="0" indent="0">
              <a:buNone/>
            </a:pPr>
            <a:r>
              <a:rPr lang="pt-BR" sz="2800" dirty="0" smtClean="0"/>
              <a:t>}</a:t>
            </a:r>
            <a:endParaRPr lang="fi-FI" sz="2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75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suas próprias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Construtores: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Não existem métodos para informarmos a mensagem de erro para uma </a:t>
            </a:r>
            <a:r>
              <a:rPr lang="fi-FI" b="1" dirty="0" smtClean="0">
                <a:latin typeface="Courier"/>
                <a:cs typeface="Courier"/>
              </a:rPr>
              <a:t>Exception</a:t>
            </a:r>
            <a:r>
              <a:rPr lang="fi-FI" dirty="0" smtClean="0">
                <a:latin typeface="Courier"/>
                <a:cs typeface="Courier"/>
              </a:rPr>
              <a:t>. Então, quando criamos uma exception personalizada, como iremos indicar qual a mensagem de erro deverá ser retornada quando chamarmos o método </a:t>
            </a:r>
            <a:r>
              <a:rPr lang="fi-FI" b="1" dirty="0" smtClean="0">
                <a:latin typeface="Courier"/>
                <a:cs typeface="Courier"/>
              </a:rPr>
              <a:t>getMessage</a:t>
            </a:r>
            <a:r>
              <a:rPr lang="fi-FI" dirty="0" smtClean="0">
                <a:latin typeface="Courier"/>
                <a:cs typeface="Courier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47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suas próprias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835" y="1600200"/>
            <a:ext cx="8700247" cy="4525963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Exemplo:</a:t>
            </a:r>
          </a:p>
          <a:p>
            <a:pPr marL="0" indent="0">
              <a:buNone/>
            </a:pPr>
            <a:r>
              <a:rPr lang="pt-BR" sz="3000" dirty="0" err="1" smtClean="0"/>
              <a:t>class</a:t>
            </a:r>
            <a:r>
              <a:rPr lang="pt-BR" sz="3000" dirty="0" smtClean="0"/>
              <a:t> </a:t>
            </a:r>
            <a:r>
              <a:rPr lang="pt-BR" sz="3000" dirty="0"/>
              <a:t>NumeroInvalidoException1 </a:t>
            </a:r>
            <a:r>
              <a:rPr lang="pt-BR" sz="3000" dirty="0" err="1" smtClean="0"/>
              <a:t>extends</a:t>
            </a:r>
            <a:r>
              <a:rPr lang="pt-BR" sz="3000" dirty="0"/>
              <a:t> </a:t>
            </a:r>
            <a:r>
              <a:rPr lang="pt-BR" sz="3000" dirty="0" err="1" smtClean="0"/>
              <a:t>Exception</a:t>
            </a:r>
            <a:r>
              <a:rPr lang="pt-BR" sz="3000" dirty="0" smtClean="0"/>
              <a:t> {</a:t>
            </a:r>
            <a:endParaRPr lang="pt-BR" sz="3000" dirty="0"/>
          </a:p>
          <a:p>
            <a:endParaRPr lang="pt-BR" sz="3000" dirty="0"/>
          </a:p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r>
              <a:rPr lang="pt-BR" sz="3000" dirty="0" smtClean="0"/>
              <a:t>	NumeroInvalidoException1(</a:t>
            </a:r>
            <a:r>
              <a:rPr lang="pt-BR" sz="3000" dirty="0" err="1" smtClean="0"/>
              <a:t>String</a:t>
            </a:r>
            <a:r>
              <a:rPr lang="pt-BR" sz="3000" dirty="0" smtClean="0"/>
              <a:t> </a:t>
            </a:r>
            <a:r>
              <a:rPr lang="pt-BR" sz="3000" dirty="0"/>
              <a:t>m) {</a:t>
            </a:r>
          </a:p>
          <a:p>
            <a:pPr marL="0" indent="0">
              <a:buNone/>
            </a:pPr>
            <a:r>
              <a:rPr lang="pt-BR" sz="3000" dirty="0" smtClean="0"/>
              <a:t>		</a:t>
            </a:r>
            <a:r>
              <a:rPr lang="pt-BR" sz="3000" dirty="0" err="1" smtClean="0"/>
              <a:t>super</a:t>
            </a:r>
            <a:r>
              <a:rPr lang="pt-BR" sz="3000" dirty="0" smtClean="0"/>
              <a:t>(m</a:t>
            </a:r>
            <a:r>
              <a:rPr lang="pt-BR" sz="3000" dirty="0"/>
              <a:t>);</a:t>
            </a:r>
          </a:p>
          <a:p>
            <a:pPr marL="0" indent="0">
              <a:buNone/>
            </a:pPr>
            <a:r>
              <a:rPr lang="pt-BR" sz="3000" dirty="0" smtClean="0"/>
              <a:t>	}</a:t>
            </a:r>
            <a:endParaRPr lang="pt-BR" sz="3000" dirty="0"/>
          </a:p>
          <a:p>
            <a:pPr marL="0" indent="0">
              <a:buNone/>
            </a:pPr>
            <a:r>
              <a:rPr lang="pt-BR" sz="3000" dirty="0"/>
              <a:t>}</a:t>
            </a:r>
            <a:endParaRPr lang="fi-FI" sz="3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914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estrutura </a:t>
            </a:r>
            <a:r>
              <a:rPr lang="pt-BR" dirty="0" err="1" smtClean="0"/>
              <a:t>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Quando um código lança uma exceção, ele interrope o fluxo de execução. Contudo, isso é um problema quando o código utiliza recursos que precisam ser descartados, como, por exemplo, conexões com 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912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suas próprias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Agora que já temos nossas própria classe representando uma eceção, é importante estar consciente de como lançar efetivamente uma exceção.</a:t>
            </a:r>
          </a:p>
        </p:txBody>
      </p:sp>
    </p:spTree>
    <p:extLst>
      <p:ext uri="{BB962C8B-B14F-4D97-AF65-F5344CB8AC3E}">
        <p14:creationId xmlns:p14="http://schemas.microsoft.com/office/powerpoint/2010/main" val="24271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instrução </a:t>
            </a:r>
            <a:r>
              <a:rPr lang="pt-BR" dirty="0" err="1" smtClean="0"/>
              <a:t>throw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Para lançar efetivamente um a </a:t>
            </a:r>
            <a:r>
              <a:rPr lang="fi-FI" b="1" dirty="0" smtClean="0">
                <a:latin typeface="Courier"/>
                <a:cs typeface="Courier"/>
              </a:rPr>
              <a:t>Exception</a:t>
            </a:r>
            <a:r>
              <a:rPr lang="fi-FI" dirty="0" smtClean="0">
                <a:latin typeface="Courier"/>
                <a:cs typeface="Courier"/>
              </a:rPr>
              <a:t> utilizamos a instrução </a:t>
            </a:r>
            <a:r>
              <a:rPr lang="fi-FI" b="1" dirty="0" smtClean="0">
                <a:latin typeface="Courier"/>
                <a:cs typeface="Courier"/>
              </a:rPr>
              <a:t>thow</a:t>
            </a:r>
            <a:r>
              <a:rPr lang="fi-FI" dirty="0" smtClean="0">
                <a:latin typeface="Courier"/>
                <a:cs typeface="Courier"/>
              </a:rPr>
              <a:t>, seguida do objeto que represneta a </a:t>
            </a:r>
            <a:r>
              <a:rPr lang="fi-FI" b="1" dirty="0" smtClean="0">
                <a:latin typeface="Courier"/>
                <a:cs typeface="Courier"/>
              </a:rPr>
              <a:t>Excpetion</a:t>
            </a:r>
            <a:r>
              <a:rPr lang="fi-FI" dirty="0" smtClean="0">
                <a:latin typeface="Courier"/>
                <a:cs typeface="Courier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Sintase: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throw TipoException(...)</a:t>
            </a:r>
          </a:p>
        </p:txBody>
      </p:sp>
    </p:spTree>
    <p:extLst>
      <p:ext uri="{BB962C8B-B14F-4D97-AF65-F5344CB8AC3E}">
        <p14:creationId xmlns:p14="http://schemas.microsoft.com/office/powerpoint/2010/main" val="24934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instrução </a:t>
            </a:r>
            <a:r>
              <a:rPr lang="pt-BR" dirty="0" err="1" smtClean="0"/>
              <a:t>throw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É importante lembrar que, se  </a:t>
            </a:r>
            <a:r>
              <a:rPr lang="fi-FI" b="1" dirty="0" smtClean="0">
                <a:latin typeface="Courier"/>
                <a:cs typeface="Courier"/>
              </a:rPr>
              <a:t>TipoException</a:t>
            </a:r>
            <a:r>
              <a:rPr lang="fi-FI" dirty="0" smtClean="0">
                <a:latin typeface="Courier"/>
                <a:cs typeface="Courier"/>
              </a:rPr>
              <a:t> não for uma </a:t>
            </a:r>
            <a:r>
              <a:rPr lang="fi-FI" b="1" dirty="0" smtClean="0">
                <a:latin typeface="Courier"/>
                <a:cs typeface="Courier"/>
              </a:rPr>
              <a:t>RuntimeException</a:t>
            </a:r>
            <a:r>
              <a:rPr lang="fi-FI" dirty="0" smtClean="0">
                <a:latin typeface="Courier"/>
                <a:cs typeface="Courier"/>
              </a:rPr>
              <a:t>, será necessário declará-lo na assinatura do método. Caso não o seja, um erro será gerado ao compilarmos, indicado que deveremos fazer o tratamento ou declará-lo na assinatura do método.</a:t>
            </a:r>
          </a:p>
        </p:txBody>
      </p:sp>
    </p:spTree>
    <p:extLst>
      <p:ext uri="{BB962C8B-B14F-4D97-AF65-F5344CB8AC3E}">
        <p14:creationId xmlns:p14="http://schemas.microsoft.com/office/powerpoint/2010/main" val="3808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instrução </a:t>
            </a:r>
            <a:r>
              <a:rPr lang="pt-BR" dirty="0" err="1" smtClean="0"/>
              <a:t>throw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Vejamos a classe </a:t>
            </a:r>
            <a:r>
              <a:rPr lang="fi-FI" b="1" dirty="0" smtClean="0">
                <a:latin typeface="Courier"/>
                <a:cs typeface="Courier"/>
              </a:rPr>
              <a:t>Endereco</a:t>
            </a:r>
            <a:r>
              <a:rPr lang="fi-FI" dirty="0" smtClean="0">
                <a:latin typeface="Courier"/>
                <a:cs typeface="Courier"/>
              </a:rPr>
              <a:t> apresentada a seguir; neste exemplo, estamos validando o número da rua e, para que ele seja considerado válido deverá ser maior do que zero, caso contrário o método lançará uma </a:t>
            </a:r>
            <a:r>
              <a:rPr lang="fi-FI" b="1" dirty="0" smtClean="0">
                <a:latin typeface="Courier"/>
                <a:cs typeface="Courier"/>
              </a:rPr>
              <a:t>Exception</a:t>
            </a:r>
            <a:r>
              <a:rPr lang="fi-FI" dirty="0" smtClean="0">
                <a:latin typeface="Courier"/>
                <a:cs typeface="Courier"/>
              </a:rPr>
              <a:t> chamada </a:t>
            </a:r>
            <a:r>
              <a:rPr lang="fi-FI" b="1" dirty="0" smtClean="0">
                <a:latin typeface="Courier"/>
                <a:cs typeface="Courier"/>
              </a:rPr>
              <a:t>NumeroInvalidoException</a:t>
            </a:r>
            <a:r>
              <a:rPr lang="fi-FI" dirty="0" smtClean="0">
                <a:latin typeface="Courier"/>
                <a:cs typeface="Couri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7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instrução </a:t>
            </a:r>
            <a:r>
              <a:rPr lang="pt-BR" dirty="0" err="1" smtClean="0"/>
              <a:t>throw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exemplo:</a:t>
            </a:r>
            <a:r>
              <a:rPr lang="fi-FI" dirty="0" smtClean="0">
                <a:latin typeface="Courier"/>
                <a:cs typeface="Courier"/>
              </a:rPr>
              <a:t> Endereco.java.</a:t>
            </a:r>
          </a:p>
        </p:txBody>
      </p:sp>
    </p:spTree>
    <p:extLst>
      <p:ext uri="{BB962C8B-B14F-4D97-AF65-F5344CB8AC3E}">
        <p14:creationId xmlns:p14="http://schemas.microsoft.com/office/powerpoint/2010/main" val="22714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instrução </a:t>
            </a:r>
            <a:r>
              <a:rPr lang="pt-BR" dirty="0" err="1" smtClean="0"/>
              <a:t>throw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Todos métodos ou construtores que utilizarem o método </a:t>
            </a:r>
            <a:r>
              <a:rPr lang="fi-FI" b="1" dirty="0" smtClean="0">
                <a:latin typeface="Courier"/>
                <a:cs typeface="Courier"/>
              </a:rPr>
              <a:t>setNumero</a:t>
            </a:r>
            <a:r>
              <a:rPr lang="fi-FI" dirty="0" smtClean="0">
                <a:latin typeface="Courier"/>
                <a:cs typeface="Courier"/>
              </a:rPr>
              <a:t> neceste caso o construtor da classe </a:t>
            </a:r>
            <a:r>
              <a:rPr lang="fi-FI" b="1" dirty="0" smtClean="0">
                <a:latin typeface="Courier"/>
                <a:cs typeface="Courier"/>
              </a:rPr>
              <a:t>Endereco</a:t>
            </a:r>
            <a:r>
              <a:rPr lang="fi-FI" dirty="0" smtClean="0">
                <a:latin typeface="Courier"/>
                <a:cs typeface="Courier"/>
              </a:rPr>
              <a:t> deverão tratar a exception </a:t>
            </a:r>
            <a:r>
              <a:rPr lang="fi-FI" b="1" dirty="0" smtClean="0">
                <a:latin typeface="Courier"/>
                <a:cs typeface="Courier"/>
              </a:rPr>
              <a:t>NumeroInvalidoException1</a:t>
            </a:r>
            <a:r>
              <a:rPr lang="fi-FI" dirty="0" smtClean="0">
                <a:latin typeface="Courier"/>
                <a:cs typeface="Courier"/>
              </a:rPr>
              <a:t> ou então declará-la na assinatura do método para que o caso a exception aconteça, ela seja relançada.</a:t>
            </a:r>
          </a:p>
        </p:txBody>
      </p:sp>
    </p:spTree>
    <p:extLst>
      <p:ext uri="{BB962C8B-B14F-4D97-AF65-F5344CB8AC3E}">
        <p14:creationId xmlns:p14="http://schemas.microsoft.com/office/powerpoint/2010/main" val="26867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Relançando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Depois de capturamos uma exception podemos relança-las, mas por que fariamos isso?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Poderiamos capturá-la, fazer um log ou enviar um e-mail e depois relançar a Exception.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Poderiamos calturar uma </a:t>
            </a:r>
            <a:r>
              <a:rPr lang="fi-FI" b="1" dirty="0" smtClean="0">
                <a:latin typeface="Courier"/>
                <a:cs typeface="Courier"/>
              </a:rPr>
              <a:t>Exceptions</a:t>
            </a:r>
            <a:r>
              <a:rPr lang="fi-FI" dirty="0" smtClean="0">
                <a:latin typeface="Courier"/>
                <a:cs typeface="Courier"/>
              </a:rPr>
              <a:t> técnica, definida em uma das API da linguagem como, por exemplo </a:t>
            </a:r>
            <a:r>
              <a:rPr lang="fi-FI" b="1" dirty="0" smtClean="0">
                <a:latin typeface="Courier"/>
                <a:cs typeface="Courier"/>
              </a:rPr>
              <a:t>NullPointerException</a:t>
            </a:r>
            <a:r>
              <a:rPr lang="fi-FI" dirty="0" smtClean="0">
                <a:latin typeface="Courier"/>
                <a:cs typeface="Courier"/>
              </a:rPr>
              <a:t> e transformá-la numa exception de negócios, relevante para nossa aplicação.</a:t>
            </a:r>
          </a:p>
        </p:txBody>
      </p:sp>
    </p:spTree>
    <p:extLst>
      <p:ext uri="{BB962C8B-B14F-4D97-AF65-F5344CB8AC3E}">
        <p14:creationId xmlns:p14="http://schemas.microsoft.com/office/powerpoint/2010/main" val="7483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Relançando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No exemplo abaixo, iremos encapsular as exceptions geradas nas classe </a:t>
            </a:r>
            <a:r>
              <a:rPr lang="fi-FI" b="1" dirty="0" smtClean="0">
                <a:latin typeface="Courier"/>
                <a:cs typeface="Courier"/>
              </a:rPr>
              <a:t>BussinesException</a:t>
            </a:r>
            <a:r>
              <a:rPr lang="fi-FI" dirty="0" smtClean="0">
                <a:latin typeface="Courier"/>
                <a:cs typeface="Courier"/>
              </a:rPr>
              <a:t> que hipoteticamente, tem a habilidade de enviar mensagems de e-mail sempre que for construida; então, relançamos a </a:t>
            </a:r>
            <a:r>
              <a:rPr lang="fi-FI" b="1" dirty="0" smtClean="0">
                <a:latin typeface="Courier"/>
                <a:cs typeface="Courier"/>
              </a:rPr>
              <a:t>BussinesExcpetion</a:t>
            </a:r>
            <a:r>
              <a:rPr lang="fi-FI" dirty="0" smtClean="0">
                <a:latin typeface="Courier"/>
                <a:cs typeface="Courier"/>
              </a:rPr>
              <a:t>, que também recebe uma </a:t>
            </a:r>
            <a:r>
              <a:rPr lang="fi-FI" b="1" dirty="0" smtClean="0">
                <a:latin typeface="Courier"/>
                <a:cs typeface="Courier"/>
              </a:rPr>
              <a:t>Exception</a:t>
            </a:r>
            <a:r>
              <a:rPr lang="fi-FI" dirty="0" smtClean="0">
                <a:latin typeface="Courier"/>
                <a:cs typeface="Courier"/>
              </a:rPr>
              <a:t> e uma mensagem e novamente chamar o construtor da super classe, passando os dois parâmetros necessários.</a:t>
            </a:r>
          </a:p>
        </p:txBody>
      </p:sp>
    </p:spTree>
    <p:extLst>
      <p:ext uri="{BB962C8B-B14F-4D97-AF65-F5344CB8AC3E}">
        <p14:creationId xmlns:p14="http://schemas.microsoft.com/office/powerpoint/2010/main" val="6617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Relançando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exemplo: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pt-BR" dirty="0" smtClean="0"/>
              <a:t>BussinesException.java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112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Relançando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Voltamos a classe que cria arquivos que originalmente lançava uma </a:t>
            </a:r>
            <a:r>
              <a:rPr lang="pt-BR" b="1" dirty="0" err="1" smtClean="0">
                <a:latin typeface="Courier"/>
                <a:cs typeface="Courier"/>
              </a:rPr>
              <a:t>IOExcpetion</a:t>
            </a:r>
            <a:r>
              <a:rPr lang="pt-BR" dirty="0" smtClean="0">
                <a:latin typeface="Courier"/>
                <a:cs typeface="Courier"/>
              </a:rPr>
              <a:t>, iremos alterá-la para que lance uma </a:t>
            </a:r>
            <a:r>
              <a:rPr lang="pt-BR" b="1" dirty="0" err="1" smtClean="0"/>
              <a:t>BussinesException</a:t>
            </a:r>
            <a:r>
              <a:rPr lang="pt-BR" dirty="0" smtClean="0"/>
              <a:t>, encapsulando uma </a:t>
            </a:r>
            <a:r>
              <a:rPr lang="pt-BR" b="1" dirty="0" err="1" smtClean="0"/>
              <a:t>IOExepction</a:t>
            </a:r>
            <a:r>
              <a:rPr lang="pt-BR" dirty="0" smtClean="0"/>
              <a:t>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615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estrutura </a:t>
            </a:r>
            <a:r>
              <a:rPr lang="pt-BR" dirty="0" err="1" smtClean="0"/>
              <a:t>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Para evitar repetição de código na estrutura </a:t>
            </a:r>
            <a:r>
              <a:rPr lang="fi-FI" b="1" dirty="0" smtClean="0">
                <a:latin typeface="Courier"/>
                <a:cs typeface="Courier"/>
              </a:rPr>
              <a:t>try</a:t>
            </a:r>
            <a:r>
              <a:rPr lang="fi-FI" dirty="0" smtClean="0">
                <a:latin typeface="Courier"/>
                <a:cs typeface="Courier"/>
              </a:rPr>
              <a:t> / </a:t>
            </a:r>
            <a:r>
              <a:rPr lang="fi-FI" b="1" dirty="0" smtClean="0">
                <a:latin typeface="Courier"/>
                <a:cs typeface="Courier"/>
              </a:rPr>
              <a:t>catch</a:t>
            </a:r>
            <a:r>
              <a:rPr lang="fi-FI" dirty="0" smtClean="0">
                <a:latin typeface="Courier"/>
                <a:cs typeface="Courier"/>
              </a:rPr>
              <a:t>, temos a estrutura </a:t>
            </a:r>
            <a:r>
              <a:rPr lang="fi-FI" b="1" dirty="0" smtClean="0">
                <a:latin typeface="Courier"/>
                <a:cs typeface="Courier"/>
              </a:rPr>
              <a:t>finally</a:t>
            </a:r>
            <a:r>
              <a:rPr lang="fi-FI" dirty="0" smtClean="0">
                <a:latin typeface="Courier"/>
                <a:cs typeface="Courier"/>
              </a:rPr>
              <a:t>, que será executada sempre, independente se o método gerou uma exceção ou não.</a:t>
            </a:r>
          </a:p>
        </p:txBody>
      </p:sp>
    </p:spTree>
    <p:extLst>
      <p:ext uri="{BB962C8B-B14F-4D97-AF65-F5344CB8AC3E}">
        <p14:creationId xmlns:p14="http://schemas.microsoft.com/office/powerpoint/2010/main" val="38228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Relançando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Precisamos alterar a classe </a:t>
            </a:r>
            <a:r>
              <a:rPr lang="pt-BR" b="1" dirty="0" smtClean="0">
                <a:latin typeface="Courier"/>
                <a:cs typeface="Courier"/>
              </a:rPr>
              <a:t>CriadorArquivos2</a:t>
            </a:r>
            <a:r>
              <a:rPr lang="pt-BR" dirty="0" smtClean="0">
                <a:latin typeface="Courier"/>
                <a:cs typeface="Courier"/>
              </a:rPr>
              <a:t> para que, ao invés de capturar um </a:t>
            </a:r>
            <a:r>
              <a:rPr lang="pt-BR" b="1" dirty="0" err="1" smtClean="0">
                <a:latin typeface="Courier"/>
                <a:cs typeface="Courier"/>
              </a:rPr>
              <a:t>IOExcpetion</a:t>
            </a:r>
            <a:r>
              <a:rPr lang="pt-BR" dirty="0" smtClean="0">
                <a:latin typeface="Courier"/>
                <a:cs typeface="Courier"/>
              </a:rPr>
              <a:t>, capture uma </a:t>
            </a:r>
            <a:r>
              <a:rPr lang="pt-BR" b="1" dirty="0" err="1" smtClean="0">
                <a:latin typeface="Courier"/>
                <a:cs typeface="Courier"/>
              </a:rPr>
              <a:t>BussinessExcpetion</a:t>
            </a:r>
            <a:r>
              <a:rPr lang="pt-BR" b="1" dirty="0" smtClean="0">
                <a:latin typeface="Courier"/>
                <a:cs typeface="Courier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Ver exemplo: </a:t>
            </a:r>
            <a:r>
              <a:rPr lang="pt-BR" dirty="0" smtClean="0"/>
              <a:t>TesteCriadorArquivos2.java</a:t>
            </a:r>
            <a:endParaRPr lang="fi-FI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564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Piores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Classes de execeção server par modelar a representação a repessentação de problema que ocorrem na execução de aplicações Java.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Não devemos incluir uma classe de exceção nenhum rotina de tratamento de erros pois: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Durante o ciclo de vida de um projeto a politica de tratamento de erros pode mudar.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Uma mesma classe de eceção pode ser aproveitada em vários projetos, cada um com sua politica de tratamento de erros.</a:t>
            </a:r>
          </a:p>
        </p:txBody>
      </p:sp>
    </p:spTree>
    <p:extLst>
      <p:ext uri="{BB962C8B-B14F-4D97-AF65-F5344CB8AC3E}">
        <p14:creationId xmlns:p14="http://schemas.microsoft.com/office/powerpoint/2010/main" val="32668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Piores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O tratamento de erros sempre deve ser programado em blocos </a:t>
            </a:r>
            <a:r>
              <a:rPr lang="fi-FI" b="1" dirty="0" smtClean="0">
                <a:latin typeface="Courier"/>
                <a:cs typeface="Courier"/>
              </a:rPr>
              <a:t>try-catch</a:t>
            </a:r>
            <a:r>
              <a:rPr lang="fi-FI" dirty="0" smtClean="0">
                <a:latin typeface="Courier"/>
                <a:cs typeface="Courier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BussinesException1.java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719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Override</a:t>
            </a:r>
            <a:r>
              <a:rPr lang="pt-BR" dirty="0" smtClean="0"/>
              <a:t>, abstract e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Quando inplementamos métodos de interfaces, classes abstratas ou fazemos override (sobrescrita de métodos) é importante lembrar das seguintes regras relativa a </a:t>
            </a:r>
            <a:r>
              <a:rPr lang="fi-FI" b="1" dirty="0" smtClean="0">
                <a:latin typeface="Courier"/>
                <a:cs typeface="Courier"/>
              </a:rPr>
              <a:t>Exceptions</a:t>
            </a:r>
            <a:r>
              <a:rPr lang="fi-FI" dirty="0" smtClean="0">
                <a:latin typeface="Courier"/>
                <a:cs typeface="Courier"/>
              </a:rPr>
              <a:t>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246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Override</a:t>
            </a:r>
            <a:r>
              <a:rPr lang="pt-BR" dirty="0" smtClean="0"/>
              <a:t>, abstract e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Podemos declarar as mesmas </a:t>
            </a:r>
            <a:r>
              <a:rPr lang="fi-FI" b="1" dirty="0" smtClean="0">
                <a:latin typeface="Courier"/>
                <a:cs typeface="Courier"/>
              </a:rPr>
              <a:t>Exceptions</a:t>
            </a:r>
            <a:r>
              <a:rPr lang="fi-FI" dirty="0" smtClean="0">
                <a:latin typeface="Courier"/>
                <a:cs typeface="Courier"/>
              </a:rPr>
              <a:t> check declaradas no método original.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Podemos declarar uma parte das </a:t>
            </a:r>
            <a:r>
              <a:rPr lang="fi-FI" b="1" dirty="0" smtClean="0">
                <a:latin typeface="Courier"/>
                <a:cs typeface="Courier"/>
              </a:rPr>
              <a:t>Exceptions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b="1" dirty="0" smtClean="0">
                <a:latin typeface="Courier"/>
                <a:cs typeface="Courier"/>
              </a:rPr>
              <a:t>checked</a:t>
            </a:r>
            <a:r>
              <a:rPr lang="fi-FI" dirty="0" smtClean="0">
                <a:latin typeface="Courier"/>
                <a:cs typeface="Courier"/>
              </a:rPr>
              <a:t> declaradas no método original ou podemos simplesmente não declarar </a:t>
            </a:r>
            <a:r>
              <a:rPr lang="fi-FI" b="1" dirty="0" smtClean="0">
                <a:latin typeface="Courier"/>
                <a:cs typeface="Courier"/>
              </a:rPr>
              <a:t>Exceptions checked </a:t>
            </a:r>
            <a:r>
              <a:rPr lang="fi-FI" dirty="0" smtClean="0">
                <a:latin typeface="Courier"/>
                <a:cs typeface="Courier"/>
              </a:rPr>
              <a:t>ao sobrescrever um método original.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Podemos declarar e/ou lançar quaisquer </a:t>
            </a:r>
            <a:r>
              <a:rPr lang="fi-FI" b="1" dirty="0" smtClean="0">
                <a:latin typeface="Courier"/>
                <a:cs typeface="Courier"/>
              </a:rPr>
              <a:t>Exception unchecked</a:t>
            </a:r>
            <a:r>
              <a:rPr lang="fi-FI" dirty="0" smtClean="0">
                <a:latin typeface="Courier"/>
                <a:cs typeface="Courier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04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Override</a:t>
            </a:r>
            <a:r>
              <a:rPr lang="pt-BR" dirty="0" smtClean="0"/>
              <a:t>, abstract e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exemplos: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Interface </a:t>
            </a:r>
            <a:r>
              <a:rPr lang="pt-BR" dirty="0" smtClean="0"/>
              <a:t>TesteException.java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E </a:t>
            </a:r>
            <a:r>
              <a:rPr lang="pt-BR" smtClean="0">
                <a:latin typeface="Courier"/>
                <a:cs typeface="Courier"/>
              </a:rPr>
              <a:t>classe </a:t>
            </a:r>
            <a:r>
              <a:rPr lang="pt-BR" smtClean="0"/>
              <a:t>ClasseImplementadora.java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787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estrutura </a:t>
            </a:r>
            <a:r>
              <a:rPr lang="pt-BR" dirty="0" err="1" smtClean="0"/>
              <a:t>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Sintaxe: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try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>
                <a:solidFill>
                  <a:srgbClr val="00B050"/>
                </a:solidFill>
                <a:latin typeface="Courier"/>
                <a:cs typeface="Courier"/>
              </a:rPr>
              <a:t>	</a:t>
            </a:r>
            <a:r>
              <a:rPr lang="fi-FI" dirty="0" smtClean="0">
                <a:solidFill>
                  <a:srgbClr val="00B050"/>
                </a:solidFill>
                <a:latin typeface="Courier"/>
                <a:cs typeface="Courier"/>
              </a:rPr>
              <a:t>/* bloco de código perigosos podem lançar erros; */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} catch (TipoExcecao e)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>
                <a:solidFill>
                  <a:srgbClr val="00B050"/>
                </a:solidFill>
                <a:latin typeface="Courier"/>
                <a:cs typeface="Courier"/>
              </a:rPr>
              <a:t>	</a:t>
            </a:r>
            <a:r>
              <a:rPr lang="fi-FI" dirty="0" smtClean="0">
                <a:solidFill>
                  <a:srgbClr val="00B050"/>
                </a:solidFill>
                <a:latin typeface="Courier"/>
                <a:cs typeface="Courier"/>
              </a:rPr>
              <a:t>/* log de erro código */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} finally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>
                <a:solidFill>
                  <a:srgbClr val="00B050"/>
                </a:solidFill>
                <a:latin typeface="Courier"/>
                <a:cs typeface="Courier"/>
              </a:rPr>
              <a:t>	</a:t>
            </a:r>
            <a:r>
              <a:rPr lang="fi-FI" dirty="0" smtClean="0">
                <a:solidFill>
                  <a:srgbClr val="00B050"/>
                </a:solidFill>
                <a:latin typeface="Courier"/>
                <a:cs typeface="Courier"/>
              </a:rPr>
              <a:t>/* liberação de recursos, log e outros */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>
                <a:latin typeface="Courier"/>
                <a:cs typeface="Courier"/>
              </a:rPr>
              <a:t>}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58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estrutura </a:t>
            </a:r>
            <a:r>
              <a:rPr lang="pt-BR" dirty="0" err="1" smtClean="0"/>
              <a:t>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Quando o código declarado no bloco </a:t>
            </a:r>
            <a:r>
              <a:rPr lang="fi-FI" b="1" dirty="0" smtClean="0">
                <a:latin typeface="Courier"/>
                <a:cs typeface="Courier"/>
              </a:rPr>
              <a:t>catch</a:t>
            </a:r>
            <a:r>
              <a:rPr lang="fi-FI" dirty="0" smtClean="0">
                <a:latin typeface="Courier"/>
                <a:cs typeface="Courier"/>
              </a:rPr>
              <a:t> não lança nenhuma </a:t>
            </a:r>
            <a:r>
              <a:rPr lang="fi-FI" b="1" dirty="0" smtClean="0">
                <a:latin typeface="Courier"/>
                <a:cs typeface="Courier"/>
              </a:rPr>
              <a:t>Exception</a:t>
            </a:r>
            <a:r>
              <a:rPr lang="fi-FI" dirty="0" smtClean="0">
                <a:latin typeface="Courier"/>
                <a:cs typeface="Courier"/>
              </a:rPr>
              <a:t>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O bloco </a:t>
            </a:r>
            <a:r>
              <a:rPr lang="fi-FI" b="1" dirty="0" smtClean="0">
                <a:latin typeface="Courier"/>
                <a:cs typeface="Courier"/>
              </a:rPr>
              <a:t>try</a:t>
            </a:r>
            <a:r>
              <a:rPr lang="fi-FI" dirty="0" smtClean="0">
                <a:latin typeface="Courier"/>
                <a:cs typeface="Courier"/>
              </a:rPr>
              <a:t> é executado normalmente;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O bloco </a:t>
            </a:r>
            <a:r>
              <a:rPr lang="fi-FI" b="1" dirty="0" smtClean="0">
                <a:latin typeface="Courier"/>
                <a:cs typeface="Courier"/>
              </a:rPr>
              <a:t>finally</a:t>
            </a:r>
            <a:r>
              <a:rPr lang="fi-FI" dirty="0" smtClean="0">
                <a:latin typeface="Courier"/>
                <a:cs typeface="Courier"/>
              </a:rPr>
              <a:t> é executado em seguida;</a:t>
            </a:r>
          </a:p>
        </p:txBody>
      </p:sp>
    </p:spTree>
    <p:extLst>
      <p:ext uri="{BB962C8B-B14F-4D97-AF65-F5344CB8AC3E}">
        <p14:creationId xmlns:p14="http://schemas.microsoft.com/office/powerpoint/2010/main" val="37890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estrutura </a:t>
            </a:r>
            <a:r>
              <a:rPr lang="pt-BR" dirty="0" err="1" smtClean="0"/>
              <a:t>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Quando o código  lança uma exceção que é declarada na estrutura </a:t>
            </a:r>
            <a:r>
              <a:rPr lang="fi-FI" b="1" dirty="0" smtClean="0">
                <a:latin typeface="Courier"/>
                <a:cs typeface="Courier"/>
              </a:rPr>
              <a:t>catch</a:t>
            </a:r>
            <a:r>
              <a:rPr lang="fi-FI" dirty="0" smtClean="0">
                <a:latin typeface="Courier"/>
                <a:cs typeface="Courier"/>
              </a:rPr>
              <a:t>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O código do bloco </a:t>
            </a:r>
            <a:r>
              <a:rPr lang="fi-FI" b="1" dirty="0" smtClean="0">
                <a:latin typeface="Courier"/>
                <a:cs typeface="Courier"/>
              </a:rPr>
              <a:t>try</a:t>
            </a:r>
            <a:r>
              <a:rPr lang="fi-FI" dirty="0" smtClean="0">
                <a:latin typeface="Courier"/>
                <a:cs typeface="Courier"/>
              </a:rPr>
              <a:t> é executado até a execução seja disparada;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A execução do bloco </a:t>
            </a:r>
            <a:r>
              <a:rPr lang="fi-FI" b="1" dirty="0" smtClean="0">
                <a:latin typeface="Courier"/>
                <a:cs typeface="Courier"/>
              </a:rPr>
              <a:t>try</a:t>
            </a:r>
            <a:r>
              <a:rPr lang="fi-FI" dirty="0" smtClean="0">
                <a:latin typeface="Courier"/>
                <a:cs typeface="Courier"/>
              </a:rPr>
              <a:t> é interropida;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A execução do códigoda cláusula </a:t>
            </a:r>
            <a:r>
              <a:rPr lang="fi-FI" b="1" dirty="0" smtClean="0">
                <a:latin typeface="Courier"/>
                <a:cs typeface="Courier"/>
              </a:rPr>
              <a:t>catch</a:t>
            </a:r>
            <a:r>
              <a:rPr lang="fi-FI" dirty="0" smtClean="0">
                <a:latin typeface="Courier"/>
                <a:cs typeface="Courier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O código da cláusula </a:t>
            </a:r>
            <a:r>
              <a:rPr lang="fi-FI" b="1" dirty="0" smtClean="0">
                <a:latin typeface="Courier"/>
                <a:cs typeface="Courier"/>
              </a:rPr>
              <a:t>finally</a:t>
            </a:r>
            <a:r>
              <a:rPr lang="fi-FI" dirty="0" smtClean="0">
                <a:latin typeface="Courier"/>
                <a:cs typeface="Courier"/>
              </a:rPr>
              <a:t> é executado.</a:t>
            </a:r>
          </a:p>
        </p:txBody>
      </p:sp>
    </p:spTree>
    <p:extLst>
      <p:ext uri="{BB962C8B-B14F-4D97-AF65-F5344CB8AC3E}">
        <p14:creationId xmlns:p14="http://schemas.microsoft.com/office/powerpoint/2010/main" val="19725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estrutura </a:t>
            </a:r>
            <a:r>
              <a:rPr lang="pt-BR" dirty="0" err="1" smtClean="0"/>
              <a:t>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Quando o código  lança uma exceção que não capturada poer nenhuma </a:t>
            </a:r>
            <a:r>
              <a:rPr lang="fi-FI" b="1" dirty="0" smtClean="0">
                <a:latin typeface="Courier"/>
                <a:cs typeface="Courier"/>
              </a:rPr>
              <a:t>catch</a:t>
            </a:r>
            <a:r>
              <a:rPr lang="fi-FI" dirty="0" smtClean="0">
                <a:latin typeface="Courier"/>
                <a:cs typeface="Courier"/>
              </a:rPr>
              <a:t>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O código do bloco </a:t>
            </a:r>
            <a:r>
              <a:rPr lang="fi-FI" b="1" dirty="0" smtClean="0">
                <a:latin typeface="Courier"/>
                <a:cs typeface="Courier"/>
              </a:rPr>
              <a:t>try</a:t>
            </a:r>
            <a:r>
              <a:rPr lang="fi-FI" dirty="0" smtClean="0">
                <a:latin typeface="Courier"/>
                <a:cs typeface="Courier"/>
              </a:rPr>
              <a:t> é executado até a execução seja disparada;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A execução do bloco </a:t>
            </a:r>
            <a:r>
              <a:rPr lang="fi-FI" b="1" dirty="0" smtClean="0">
                <a:latin typeface="Courier"/>
                <a:cs typeface="Courier"/>
              </a:rPr>
              <a:t>try</a:t>
            </a:r>
            <a:r>
              <a:rPr lang="fi-FI" dirty="0" smtClean="0">
                <a:latin typeface="Courier"/>
                <a:cs typeface="Courier"/>
              </a:rPr>
              <a:t> é interropida;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O código da cláusula </a:t>
            </a:r>
            <a:r>
              <a:rPr lang="fi-FI" b="1" dirty="0" smtClean="0">
                <a:latin typeface="Courier"/>
                <a:cs typeface="Courier"/>
              </a:rPr>
              <a:t>finally</a:t>
            </a:r>
            <a:r>
              <a:rPr lang="fi-FI" dirty="0" smtClean="0">
                <a:latin typeface="Courier"/>
                <a:cs typeface="Courier"/>
              </a:rPr>
              <a:t> é executado.</a:t>
            </a:r>
          </a:p>
        </p:txBody>
      </p:sp>
    </p:spTree>
    <p:extLst>
      <p:ext uri="{BB962C8B-B14F-4D97-AF65-F5344CB8AC3E}">
        <p14:creationId xmlns:p14="http://schemas.microsoft.com/office/powerpoint/2010/main" val="28593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estrutura </a:t>
            </a:r>
            <a:r>
              <a:rPr lang="pt-BR" dirty="0" err="1" smtClean="0"/>
              <a:t>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TesteRuntime1.java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422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Capturando múltiplas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É comum trechos de códigos que podem gerar diferentes tipos de exceptions.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Poderiamos tratar </a:t>
            </a:r>
            <a:r>
              <a:rPr lang="fi-FI" b="1" dirty="0" smtClean="0">
                <a:latin typeface="Courier"/>
                <a:cs typeface="Courier"/>
              </a:rPr>
              <a:t>TODAS</a:t>
            </a:r>
            <a:r>
              <a:rPr lang="fi-FI" dirty="0" smtClean="0">
                <a:latin typeface="Courier"/>
                <a:cs typeface="Courier"/>
              </a:rPr>
              <a:t> as </a:t>
            </a:r>
            <a:r>
              <a:rPr lang="fi-FI" b="1" dirty="0" smtClean="0">
                <a:latin typeface="Courier"/>
                <a:cs typeface="Courier"/>
              </a:rPr>
              <a:t>Exception</a:t>
            </a:r>
            <a:r>
              <a:rPr lang="fi-FI" dirty="0" smtClean="0">
                <a:latin typeface="Courier"/>
                <a:cs typeface="Courier"/>
              </a:rPr>
              <a:t>s de uma única vez, fazendo catch da classe </a:t>
            </a:r>
            <a:r>
              <a:rPr lang="fi-FI" b="1" dirty="0" smtClean="0">
                <a:latin typeface="Courier"/>
                <a:cs typeface="Courier"/>
              </a:rPr>
              <a:t>Exception</a:t>
            </a:r>
            <a:r>
              <a:rPr lang="fi-FI" dirty="0" smtClean="0">
                <a:latin typeface="Courier"/>
                <a:cs typeface="Courier"/>
              </a:rPr>
              <a:t>, que é a super classe de todas.</a:t>
            </a:r>
          </a:p>
        </p:txBody>
      </p:sp>
    </p:spTree>
    <p:extLst>
      <p:ext uri="{BB962C8B-B14F-4D97-AF65-F5344CB8AC3E}">
        <p14:creationId xmlns:p14="http://schemas.microsoft.com/office/powerpoint/2010/main" val="16319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1263</Words>
  <Application>Microsoft Office PowerPoint</Application>
  <PresentationFormat>Apresentação na tela (4:3)</PresentationFormat>
  <Paragraphs>122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Office Theme</vt:lpstr>
      <vt:lpstr>A estrutura finally</vt:lpstr>
      <vt:lpstr>A estrutura finally</vt:lpstr>
      <vt:lpstr>A estrutura finally</vt:lpstr>
      <vt:lpstr>A estrutura finally</vt:lpstr>
      <vt:lpstr>A estrutura finally</vt:lpstr>
      <vt:lpstr>A estrutura finally</vt:lpstr>
      <vt:lpstr>A estrutura finally</vt:lpstr>
      <vt:lpstr>A estrutura finally</vt:lpstr>
      <vt:lpstr>Capturando múltiplas Exceptions</vt:lpstr>
      <vt:lpstr>Capturando múltiplas Exceptions</vt:lpstr>
      <vt:lpstr>Capturando múltiplas Exceptions</vt:lpstr>
      <vt:lpstr>Capturando múltiplas Exceptions</vt:lpstr>
      <vt:lpstr>Criando suas próprias Exceptions</vt:lpstr>
      <vt:lpstr>Criando suas próprias Exceptions</vt:lpstr>
      <vt:lpstr>Criando suas próprias Exceptions</vt:lpstr>
      <vt:lpstr>Criando suas próprias Exceptions</vt:lpstr>
      <vt:lpstr>Criando suas próprias Exceptions</vt:lpstr>
      <vt:lpstr>Criando suas próprias Exceptions</vt:lpstr>
      <vt:lpstr>Criando suas próprias Exceptions</vt:lpstr>
      <vt:lpstr>Criando suas próprias Exceptions</vt:lpstr>
      <vt:lpstr>A instrução throw</vt:lpstr>
      <vt:lpstr>A instrução throw</vt:lpstr>
      <vt:lpstr>A instrução throw</vt:lpstr>
      <vt:lpstr>A instrução throw</vt:lpstr>
      <vt:lpstr>A instrução throw</vt:lpstr>
      <vt:lpstr>Relançando Exceptions</vt:lpstr>
      <vt:lpstr>Relançando Exceptions</vt:lpstr>
      <vt:lpstr>Relançando Exceptions</vt:lpstr>
      <vt:lpstr>Relançando Exceptions</vt:lpstr>
      <vt:lpstr>Relançando Exceptions</vt:lpstr>
      <vt:lpstr>Piores práticas</vt:lpstr>
      <vt:lpstr>Piores práticas</vt:lpstr>
      <vt:lpstr>Override, abstract e interfaces</vt:lpstr>
      <vt:lpstr>Override, abstract e interfaces</vt:lpstr>
      <vt:lpstr>Override, abstract e 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Artur Todeschini Crestani</cp:lastModifiedBy>
  <cp:revision>575</cp:revision>
  <dcterms:created xsi:type="dcterms:W3CDTF">2012-04-08T17:30:12Z</dcterms:created>
  <dcterms:modified xsi:type="dcterms:W3CDTF">2012-05-28T10:15:58Z</dcterms:modified>
</cp:coreProperties>
</file>