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35" r:id="rId10"/>
    <p:sldId id="323" r:id="rId11"/>
    <p:sldId id="325" r:id="rId12"/>
    <p:sldId id="326" r:id="rId13"/>
    <p:sldId id="327" r:id="rId14"/>
    <p:sldId id="330" r:id="rId15"/>
    <p:sldId id="336" r:id="rId16"/>
    <p:sldId id="329" r:id="rId17"/>
    <p:sldId id="331" r:id="rId18"/>
    <p:sldId id="332" r:id="rId19"/>
    <p:sldId id="337" r:id="rId20"/>
    <p:sldId id="333" r:id="rId21"/>
    <p:sldId id="334" r:id="rId22"/>
    <p:sldId id="338" r:id="rId23"/>
    <p:sldId id="339" r:id="rId2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03/12/2013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Locale</a:t>
            </a:r>
            <a:r>
              <a:rPr lang="pt-BR" dirty="0" smtClean="0"/>
              <a:t> e formatações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ea typeface="+mj-ea"/>
              </a:rPr>
              <a:t>A formatação das duas classes é baseada em um </a:t>
            </a:r>
            <a:r>
              <a:rPr lang="pt-BR" dirty="0" err="1">
                <a:ea typeface="+mj-ea"/>
              </a:rPr>
              <a:t>Locale</a:t>
            </a:r>
            <a:r>
              <a:rPr lang="pt-BR" dirty="0">
                <a:ea typeface="+mj-ea"/>
              </a:rPr>
              <a:t>. Elas servem para formatar Data ou Números/Moeda respectivamente. Para receber um instância das classes é preciso usar um dos métodos </a:t>
            </a:r>
            <a:r>
              <a:rPr lang="pt-BR" dirty="0" err="1">
                <a:ea typeface="+mj-ea"/>
              </a:rPr>
              <a:t>getInstance</a:t>
            </a:r>
            <a:r>
              <a:rPr lang="pt-BR" dirty="0">
                <a:ea typeface="+mj-ea"/>
              </a:rPr>
              <a:t>() </a:t>
            </a:r>
            <a:r>
              <a:rPr lang="pt-BR" dirty="0" smtClean="0">
                <a:ea typeface="+mj-ea"/>
              </a:rPr>
              <a:t>delas.</a:t>
            </a:r>
            <a:endParaRPr lang="fi-FI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52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DateFormat</a:t>
            </a:r>
            <a:r>
              <a:rPr lang="pt-BR" dirty="0" smtClean="0"/>
              <a:t> e </a:t>
            </a:r>
            <a:r>
              <a:rPr lang="pt-BR" dirty="0" err="1" smtClean="0"/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Exemplo: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ea typeface="+mj-ea"/>
              </a:rPr>
              <a:t>DateFormat</a:t>
            </a:r>
            <a:r>
              <a:rPr lang="pt-BR" dirty="0" smtClean="0">
                <a:ea typeface="+mj-ea"/>
              </a:rPr>
              <a:t> </a:t>
            </a:r>
            <a:r>
              <a:rPr lang="pt-BR" dirty="0" err="1">
                <a:ea typeface="+mj-ea"/>
              </a:rPr>
              <a:t>dateFormat</a:t>
            </a:r>
            <a:r>
              <a:rPr lang="pt-BR" dirty="0">
                <a:ea typeface="+mj-ea"/>
              </a:rPr>
              <a:t> = </a:t>
            </a:r>
            <a:r>
              <a:rPr lang="pt-BR" dirty="0" err="1">
                <a:ea typeface="+mj-ea"/>
              </a:rPr>
              <a:t>DateFormat.getInstance</a:t>
            </a:r>
            <a:r>
              <a:rPr lang="pt-BR" dirty="0">
                <a:ea typeface="+mj-ea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ea typeface="+mj-ea"/>
              </a:rPr>
              <a:t>NumberFormat</a:t>
            </a:r>
            <a:r>
              <a:rPr lang="pt-BR" dirty="0">
                <a:ea typeface="+mj-ea"/>
              </a:rPr>
              <a:t> </a:t>
            </a:r>
            <a:r>
              <a:rPr lang="pt-BR" dirty="0" err="1" smtClean="0">
                <a:ea typeface="+mj-ea"/>
              </a:rPr>
              <a:t>numFmt</a:t>
            </a:r>
            <a:r>
              <a:rPr lang="pt-BR" dirty="0" smtClean="0">
                <a:ea typeface="+mj-ea"/>
              </a:rPr>
              <a:t> = </a:t>
            </a:r>
            <a:r>
              <a:rPr lang="pt-BR" dirty="0" err="1">
                <a:ea typeface="+mj-ea"/>
              </a:rPr>
              <a:t>NumberFormat.getInstance</a:t>
            </a:r>
            <a:r>
              <a:rPr lang="pt-BR" dirty="0">
                <a:ea typeface="+mj-ea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Nesse </a:t>
            </a:r>
            <a:r>
              <a:rPr lang="pt-BR" dirty="0">
                <a:ea typeface="+mj-ea"/>
              </a:rPr>
              <a:t>caso </a:t>
            </a:r>
            <a:r>
              <a:rPr lang="pt-BR" dirty="0" err="1">
                <a:ea typeface="+mj-ea"/>
              </a:rPr>
              <a:t>DateFormat</a:t>
            </a:r>
            <a:r>
              <a:rPr lang="pt-BR" dirty="0">
                <a:ea typeface="+mj-ea"/>
              </a:rPr>
              <a:t>/</a:t>
            </a:r>
            <a:r>
              <a:rPr lang="pt-BR" dirty="0" err="1">
                <a:ea typeface="+mj-ea"/>
              </a:rPr>
              <a:t>NumberFormat</a:t>
            </a:r>
            <a:r>
              <a:rPr lang="pt-BR" dirty="0">
                <a:ea typeface="+mj-ea"/>
              </a:rPr>
              <a:t> são baseado no </a:t>
            </a:r>
            <a:r>
              <a:rPr lang="pt-BR" dirty="0" err="1">
                <a:ea typeface="+mj-ea"/>
              </a:rPr>
              <a:t>Locale</a:t>
            </a:r>
            <a:r>
              <a:rPr lang="pt-BR" dirty="0">
                <a:ea typeface="+mj-ea"/>
              </a:rPr>
              <a:t> padrão, ou seja o da máquina virtual</a:t>
            </a:r>
            <a:r>
              <a:rPr lang="pt-BR" dirty="0" smtClean="0">
                <a:ea typeface="+mj-ea"/>
              </a:rPr>
              <a:t>.</a:t>
            </a:r>
            <a:endParaRPr lang="fi-FI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1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DateFormat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>
                <a:ea typeface="+mj-ea"/>
              </a:rPr>
              <a:t>Exemplo</a:t>
            </a:r>
            <a:r>
              <a:rPr lang="pt-BR" dirty="0" smtClean="0">
                <a:ea typeface="+mj-ea"/>
              </a:rPr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 smtClean="0">
                <a:ea typeface="+mj-ea"/>
              </a:rPr>
              <a:t>Podemos </a:t>
            </a:r>
            <a:r>
              <a:rPr lang="pt-BR" sz="2800" dirty="0">
                <a:ea typeface="+mj-ea"/>
              </a:rPr>
              <a:t>passar o </a:t>
            </a:r>
            <a:r>
              <a:rPr lang="pt-BR" sz="2800" dirty="0" err="1">
                <a:ea typeface="+mj-ea"/>
              </a:rPr>
              <a:t>Locale</a:t>
            </a:r>
            <a:r>
              <a:rPr lang="pt-BR" sz="2800" dirty="0">
                <a:ea typeface="+mj-ea"/>
              </a:rPr>
              <a:t> no método, por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 err="1">
                <a:ea typeface="+mj-ea"/>
              </a:rPr>
              <a:t>DateFormat</a:t>
            </a:r>
            <a:r>
              <a:rPr lang="pt-BR" sz="2800" dirty="0">
                <a:ea typeface="+mj-ea"/>
              </a:rPr>
              <a:t> </a:t>
            </a:r>
            <a:r>
              <a:rPr lang="pt-BR" sz="2800" dirty="0" err="1">
                <a:ea typeface="+mj-ea"/>
              </a:rPr>
              <a:t>dateFormat</a:t>
            </a:r>
            <a:r>
              <a:rPr lang="pt-BR" sz="2800" dirty="0">
                <a:ea typeface="+mj-ea"/>
              </a:rPr>
              <a:t> =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>
                <a:ea typeface="+mj-ea"/>
              </a:rPr>
              <a:t>  </a:t>
            </a:r>
            <a:r>
              <a:rPr lang="pt-BR" sz="2800" dirty="0" err="1">
                <a:ea typeface="+mj-ea"/>
              </a:rPr>
              <a:t>DateFormat.getDateInstance</a:t>
            </a:r>
            <a:r>
              <a:rPr lang="pt-BR" sz="2800" dirty="0">
                <a:ea typeface="+mj-ea"/>
              </a:rPr>
              <a:t>(</a:t>
            </a:r>
            <a:r>
              <a:rPr lang="pt-BR" sz="2800" dirty="0" err="1">
                <a:ea typeface="+mj-ea"/>
              </a:rPr>
              <a:t>DateFormat.FULL</a:t>
            </a:r>
            <a:r>
              <a:rPr lang="pt-BR" sz="2800" dirty="0">
                <a:ea typeface="+mj-ea"/>
              </a:rPr>
              <a:t>, </a:t>
            </a:r>
            <a:r>
              <a:rPr lang="pt-BR" sz="2800" dirty="0" err="1">
                <a:ea typeface="+mj-ea"/>
              </a:rPr>
              <a:t>ptBR</a:t>
            </a:r>
            <a:r>
              <a:rPr lang="pt-BR" sz="2800" dirty="0">
                <a:ea typeface="+mj-ea"/>
              </a:rPr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 err="1">
                <a:ea typeface="+mj-ea"/>
              </a:rPr>
              <a:t>NumberFormat</a:t>
            </a:r>
            <a:r>
              <a:rPr lang="pt-BR" sz="2800" dirty="0">
                <a:ea typeface="+mj-ea"/>
              </a:rPr>
              <a:t> </a:t>
            </a:r>
            <a:r>
              <a:rPr lang="pt-BR" sz="2800" dirty="0" err="1" smtClean="0">
                <a:ea typeface="+mj-ea"/>
              </a:rPr>
              <a:t>numFmt</a:t>
            </a:r>
            <a:r>
              <a:rPr lang="pt-BR" sz="2800" dirty="0" smtClean="0">
                <a:ea typeface="+mj-ea"/>
              </a:rPr>
              <a:t> =</a:t>
            </a:r>
            <a:endParaRPr lang="pt-BR" sz="2800" dirty="0">
              <a:ea typeface="+mj-ea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>
                <a:ea typeface="+mj-ea"/>
              </a:rPr>
              <a:t>  </a:t>
            </a:r>
            <a:r>
              <a:rPr lang="pt-BR" sz="2800" dirty="0" err="1">
                <a:ea typeface="+mj-ea"/>
              </a:rPr>
              <a:t>NumberFormat.getNumberInstance</a:t>
            </a:r>
            <a:r>
              <a:rPr lang="pt-BR" sz="2800" dirty="0">
                <a:ea typeface="+mj-ea"/>
              </a:rPr>
              <a:t>(</a:t>
            </a:r>
            <a:r>
              <a:rPr lang="pt-BR" sz="2800" dirty="0" err="1">
                <a:ea typeface="+mj-ea"/>
              </a:rPr>
              <a:t>ptBR</a:t>
            </a:r>
            <a:r>
              <a:rPr lang="pt-BR" sz="2800" dirty="0">
                <a:ea typeface="+mj-ea"/>
              </a:rPr>
              <a:t>);</a:t>
            </a:r>
            <a:endParaRPr lang="fi-FI" sz="2800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77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DateFormat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>
                <a:ea typeface="+mj-ea"/>
              </a:rPr>
              <a:t>Agora </a:t>
            </a:r>
            <a:r>
              <a:rPr lang="pt-BR" sz="2800" dirty="0" smtClean="0">
                <a:ea typeface="+mj-ea"/>
              </a:rPr>
              <a:t>que sabemos recebe </a:t>
            </a:r>
            <a:r>
              <a:rPr lang="pt-BR" sz="2800" dirty="0">
                <a:ea typeface="+mj-ea"/>
              </a:rPr>
              <a:t>uma instância para formatar datas ou </a:t>
            </a:r>
            <a:r>
              <a:rPr lang="pt-BR" sz="2800" dirty="0" smtClean="0">
                <a:ea typeface="+mj-ea"/>
              </a:rPr>
              <a:t>números </a:t>
            </a:r>
            <a:r>
              <a:rPr lang="pt-BR" sz="2800" dirty="0">
                <a:ea typeface="+mj-ea"/>
              </a:rPr>
              <a:t>referente do Brasil. Existem outros métodos para receber uma instância, </a:t>
            </a:r>
            <a:r>
              <a:rPr lang="pt-BR" sz="2800" dirty="0" smtClean="0">
                <a:ea typeface="+mj-ea"/>
              </a:rPr>
              <a:t>vamos ver alguns uteis.</a:t>
            </a:r>
            <a:endParaRPr lang="fi-FI" sz="2800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0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DateFormat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 smtClean="0">
                <a:ea typeface="+mj-ea"/>
              </a:rPr>
              <a:t>Junto com </a:t>
            </a:r>
            <a:r>
              <a:rPr lang="pt-BR" sz="2800" dirty="0">
                <a:ea typeface="+mj-ea"/>
              </a:rPr>
              <a:t>o </a:t>
            </a:r>
            <a:r>
              <a:rPr lang="pt-BR" sz="2800" dirty="0" err="1" smtClean="0">
                <a:ea typeface="+mj-ea"/>
              </a:rPr>
              <a:t>Locale</a:t>
            </a:r>
            <a:r>
              <a:rPr lang="pt-BR" sz="2800" dirty="0" smtClean="0">
                <a:ea typeface="+mj-ea"/>
              </a:rPr>
              <a:t>,  </a:t>
            </a:r>
            <a:r>
              <a:rPr lang="pt-BR" sz="2800" dirty="0" err="1" smtClean="0">
                <a:ea typeface="+mj-ea"/>
              </a:rPr>
              <a:t>DateFormat</a:t>
            </a:r>
            <a:r>
              <a:rPr lang="pt-BR" sz="2800" dirty="0" smtClean="0">
                <a:ea typeface="+mj-ea"/>
              </a:rPr>
              <a:t> e </a:t>
            </a:r>
            <a:r>
              <a:rPr lang="pt-BR" sz="2800" dirty="0" err="1" smtClean="0">
                <a:ea typeface="+mj-ea"/>
              </a:rPr>
              <a:t>NumberFormat</a:t>
            </a:r>
            <a:r>
              <a:rPr lang="pt-BR" sz="2800" dirty="0" smtClean="0">
                <a:ea typeface="+mj-ea"/>
              </a:rPr>
              <a:t> servem para </a:t>
            </a:r>
            <a:r>
              <a:rPr lang="pt-BR" sz="2800" dirty="0">
                <a:ea typeface="+mj-ea"/>
              </a:rPr>
              <a:t>formatação, mas também para fazer </a:t>
            </a:r>
            <a:r>
              <a:rPr lang="pt-BR" sz="2800" dirty="0" err="1">
                <a:ea typeface="+mj-ea"/>
              </a:rPr>
              <a:t>parsing</a:t>
            </a:r>
            <a:r>
              <a:rPr lang="pt-BR" sz="2800" dirty="0">
                <a:ea typeface="+mj-ea"/>
              </a:rPr>
              <a:t> de uma </a:t>
            </a:r>
            <a:r>
              <a:rPr lang="pt-BR" sz="2800" dirty="0" err="1">
                <a:ea typeface="+mj-ea"/>
              </a:rPr>
              <a:t>String</a:t>
            </a:r>
            <a:r>
              <a:rPr lang="pt-BR" sz="2800" dirty="0">
                <a:ea typeface="+mj-ea"/>
              </a:rPr>
              <a:t> para um </a:t>
            </a:r>
            <a:r>
              <a:rPr lang="pt-BR" sz="2800" dirty="0" smtClean="0">
                <a:ea typeface="+mj-ea"/>
              </a:rPr>
              <a:t>Date / </a:t>
            </a:r>
            <a:r>
              <a:rPr lang="pt-BR" sz="2800" dirty="0" err="1" smtClean="0">
                <a:ea typeface="+mj-ea"/>
              </a:rPr>
              <a:t>Number</a:t>
            </a:r>
            <a:r>
              <a:rPr lang="pt-BR" sz="2800" dirty="0" smtClean="0">
                <a:ea typeface="+mj-ea"/>
              </a:rPr>
              <a:t>.</a:t>
            </a:r>
            <a:endParaRPr lang="fi-FI" sz="2800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0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DateFormat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NumberFormat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</a:t>
            </a:r>
            <a:r>
              <a:rPr lang="pt-BR" b="1" dirty="0"/>
              <a:t>exemplo </a:t>
            </a:r>
            <a:r>
              <a:rPr lang="pt-BR" b="1" dirty="0" smtClean="0"/>
              <a:t>classe: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TesteLocalPtBR.java</a:t>
            </a:r>
            <a:endParaRPr lang="fi-FI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196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A classe </a:t>
            </a:r>
            <a:r>
              <a:rPr lang="pt-BR" dirty="0" err="1"/>
              <a:t>ResourceBundle</a:t>
            </a:r>
            <a:r>
              <a:rPr lang="pt-BR" dirty="0"/>
              <a:t> é aquela que acessa seu arquivo de internacionalização. Supondo que temos dois arquivos de propriedades no </a:t>
            </a:r>
            <a:r>
              <a:rPr lang="pt-BR" dirty="0" err="1"/>
              <a:t>classpath</a:t>
            </a:r>
            <a:r>
              <a:rPr lang="pt-BR" dirty="0"/>
              <a:t>, um para as mensagens em português, outro para as em </a:t>
            </a:r>
            <a:r>
              <a:rPr lang="pt-BR" dirty="0" smtClean="0"/>
              <a:t>inglês e </a:t>
            </a:r>
            <a:r>
              <a:rPr lang="pt-BR" dirty="0"/>
              <a:t>um </a:t>
            </a:r>
            <a:r>
              <a:rPr lang="pt-BR" dirty="0" smtClean="0"/>
              <a:t>padrão.</a:t>
            </a:r>
            <a:endParaRPr lang="fi-FI" dirty="0" smtClean="0"/>
          </a:p>
        </p:txBody>
      </p:sp>
    </p:spTree>
    <p:extLst>
      <p:ext uri="{BB962C8B-B14F-4D97-AF65-F5344CB8AC3E}">
        <p14:creationId xmlns="" xmlns:p14="http://schemas.microsoft.com/office/powerpoint/2010/main" val="285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smtClean="0"/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err="1"/>
              <a:t>messages_pt_BR.properties</a:t>
            </a:r>
            <a:endParaRPr lang="pt-BR" sz="3500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err="1"/>
              <a:t>welcome</a:t>
            </a:r>
            <a:r>
              <a:rPr lang="pt-BR" sz="3500" dirty="0"/>
              <a:t>=Bem vindo no Brasil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err="1"/>
              <a:t>messages_de_DE.properties</a:t>
            </a:r>
            <a:endParaRPr lang="pt-BR" sz="3500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err="1"/>
              <a:t>welcome</a:t>
            </a:r>
            <a:r>
              <a:rPr lang="pt-BR" sz="3500" dirty="0"/>
              <a:t>=</a:t>
            </a:r>
            <a:r>
              <a:rPr lang="pt-BR" sz="3500" dirty="0" err="1"/>
              <a:t>Hallo</a:t>
            </a:r>
            <a:r>
              <a:rPr lang="pt-BR" sz="3500" dirty="0"/>
              <a:t> in </a:t>
            </a:r>
            <a:r>
              <a:rPr lang="pt-BR" sz="3500" dirty="0" err="1"/>
              <a:t>Deutschland</a:t>
            </a:r>
            <a:endParaRPr lang="pt-BR" sz="3500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err="1"/>
              <a:t>messages.properties</a:t>
            </a:r>
            <a:endParaRPr lang="pt-BR" sz="3500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 err="1"/>
              <a:t>welcome</a:t>
            </a:r>
            <a:r>
              <a:rPr lang="pt-BR" sz="3500" dirty="0"/>
              <a:t>=</a:t>
            </a:r>
            <a:r>
              <a:rPr lang="pt-BR" sz="3500" dirty="0" err="1"/>
              <a:t>Welcome</a:t>
            </a:r>
            <a:r>
              <a:rPr lang="pt-BR" sz="3500" dirty="0"/>
              <a:t> in default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55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A nomenclatura segue o padrão, </a:t>
            </a:r>
            <a:r>
              <a:rPr lang="pt-BR" dirty="0" err="1"/>
              <a:t>messages</a:t>
            </a:r>
            <a:r>
              <a:rPr lang="pt-BR" dirty="0"/>
              <a:t>_’</a:t>
            </a:r>
            <a:r>
              <a:rPr lang="pt-BR" dirty="0" err="1"/>
              <a:t>iso</a:t>
            </a:r>
            <a:r>
              <a:rPr lang="pt-BR" dirty="0"/>
              <a:t>-</a:t>
            </a:r>
            <a:r>
              <a:rPr lang="pt-BR" dirty="0" err="1"/>
              <a:t>code</a:t>
            </a:r>
            <a:r>
              <a:rPr lang="pt-BR" dirty="0"/>
              <a:t>-</a:t>
            </a:r>
            <a:r>
              <a:rPr lang="pt-BR" dirty="0" err="1"/>
              <a:t>language</a:t>
            </a:r>
            <a:r>
              <a:rPr lang="pt-BR" dirty="0"/>
              <a:t>’_'</a:t>
            </a:r>
            <a:r>
              <a:rPr lang="pt-BR" dirty="0" err="1"/>
              <a:t>iso</a:t>
            </a:r>
            <a:r>
              <a:rPr lang="pt-BR" dirty="0"/>
              <a:t>-</a:t>
            </a:r>
            <a:r>
              <a:rPr lang="pt-BR" dirty="0" err="1"/>
              <a:t>code</a:t>
            </a:r>
            <a:r>
              <a:rPr lang="pt-BR" dirty="0"/>
              <a:t>-country’. </a:t>
            </a:r>
            <a:r>
              <a:rPr lang="pt-BR" dirty="0" smtClean="0"/>
              <a:t>Exatamente para </a:t>
            </a:r>
            <a:r>
              <a:rPr lang="pt-BR" dirty="0"/>
              <a:t>carregar o arquivo “</a:t>
            </a:r>
            <a:r>
              <a:rPr lang="pt-BR" dirty="0" err="1"/>
              <a:t>messages</a:t>
            </a:r>
            <a:r>
              <a:rPr lang="pt-BR" dirty="0"/>
              <a:t>” baseada na </a:t>
            </a:r>
            <a:r>
              <a:rPr lang="pt-BR" dirty="0" err="1"/>
              <a:t>Locale</a:t>
            </a:r>
            <a:r>
              <a:rPr lang="pt-BR" dirty="0"/>
              <a:t> </a:t>
            </a:r>
            <a:r>
              <a:rPr lang="pt-BR" dirty="0" smtClean="0"/>
              <a:t>desejado por exemplo </a:t>
            </a:r>
            <a:r>
              <a:rPr lang="pt-BR" dirty="0" err="1" smtClean="0"/>
              <a:t>pt</a:t>
            </a:r>
            <a:r>
              <a:rPr lang="pt-BR" dirty="0" smtClean="0"/>
              <a:t>-BR.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Se desejarmos pegar </a:t>
            </a:r>
            <a:r>
              <a:rPr lang="pt-BR" dirty="0"/>
              <a:t>o arquivo </a:t>
            </a:r>
            <a:r>
              <a:rPr lang="pt-BR" dirty="0" err="1" smtClean="0"/>
              <a:t>messages_pt_BR.properties</a:t>
            </a: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2837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ResourceBundle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Ver exemplo: TesteResourceBundle.java</a:t>
            </a:r>
          </a:p>
        </p:txBody>
      </p:sp>
    </p:spTree>
    <p:extLst>
      <p:ext uri="{BB962C8B-B14F-4D97-AF65-F5344CB8AC3E}">
        <p14:creationId xmlns="" xmlns:p14="http://schemas.microsoft.com/office/powerpoint/2010/main" val="41464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Internacionalização i18n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/>
              <a:t>MessageFormat</a:t>
            </a:r>
            <a:r>
              <a:rPr lang="pt-BR" dirty="0" smtClean="0"/>
              <a:t> ajuda </a:t>
            </a:r>
            <a:r>
              <a:rPr lang="pt-BR" dirty="0"/>
              <a:t>substituir parâmetros na mensagem.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 smtClean="0"/>
              <a:t>msg</a:t>
            </a:r>
            <a:r>
              <a:rPr lang="pt-BR" dirty="0" smtClean="0"/>
              <a:t> = </a:t>
            </a:r>
            <a:r>
              <a:rPr lang="pt-BR" dirty="0"/>
              <a:t>"Isto </a:t>
            </a:r>
            <a:r>
              <a:rPr lang="pt-BR" dirty="0" smtClean="0"/>
              <a:t>é um teste </a:t>
            </a:r>
            <a:r>
              <a:rPr lang="pt-BR" dirty="0"/>
              <a:t>{0} e {1}.";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/>
              <a:t>String</a:t>
            </a:r>
            <a:r>
              <a:rPr lang="pt-BR" dirty="0"/>
              <a:t> mensagem =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  </a:t>
            </a:r>
            <a:r>
              <a:rPr lang="pt-BR" dirty="0" err="1" smtClean="0"/>
              <a:t>MessageFormat.format</a:t>
            </a:r>
            <a:r>
              <a:rPr lang="pt-BR" dirty="0" smtClean="0"/>
              <a:t>(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	msg,"</a:t>
            </a:r>
            <a:r>
              <a:rPr lang="pt-BR" dirty="0"/>
              <a:t>i18n</a:t>
            </a:r>
            <a:r>
              <a:rPr lang="pt-BR" dirty="0" smtClean="0"/>
              <a:t>","</a:t>
            </a:r>
            <a:r>
              <a:rPr lang="pt-BR" dirty="0"/>
              <a:t>formatação");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/>
              <a:t>System.out.println</a:t>
            </a:r>
            <a:r>
              <a:rPr lang="pt-BR" dirty="0"/>
              <a:t>(mensagem);</a:t>
            </a:r>
            <a:endParaRPr lang="fi-FI" dirty="0" smtClean="0"/>
          </a:p>
        </p:txBody>
      </p:sp>
    </p:spTree>
    <p:extLst>
      <p:ext uri="{BB962C8B-B14F-4D97-AF65-F5344CB8AC3E}">
        <p14:creationId xmlns="" xmlns:p14="http://schemas.microsoft.com/office/powerpoint/2010/main" val="175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MessageFormat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TesteMessageFormat.java</a:t>
            </a:r>
            <a:endParaRPr lang="fi-FI" dirty="0" smtClean="0"/>
          </a:p>
        </p:txBody>
      </p:sp>
    </p:spTree>
    <p:extLst>
      <p:ext uri="{BB962C8B-B14F-4D97-AF65-F5344CB8AC3E}">
        <p14:creationId xmlns="" xmlns:p14="http://schemas.microsoft.com/office/powerpoint/2010/main" val="15312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Praticar o uso de </a:t>
            </a:r>
            <a:r>
              <a:rPr lang="pt-BR" smtClean="0"/>
              <a:t>classe com i18n.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319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HOSTMANN, </a:t>
            </a:r>
            <a:r>
              <a:rPr lang="pt-BR" dirty="0" err="1" smtClean="0"/>
              <a:t>Cay</a:t>
            </a:r>
            <a:r>
              <a:rPr lang="pt-BR" dirty="0" smtClean="0"/>
              <a:t> S.; CORNELL, Gary. </a:t>
            </a:r>
            <a:r>
              <a:rPr lang="pt-BR" b="1" dirty="0" smtClean="0"/>
              <a:t>Core Java Volume II </a:t>
            </a:r>
            <a:r>
              <a:rPr lang="pt-BR" dirty="0" smtClean="0"/>
              <a:t>– </a:t>
            </a:r>
            <a:r>
              <a:rPr lang="pt-BR" dirty="0" err="1" smtClean="0"/>
              <a:t>Advanded</a:t>
            </a:r>
            <a:r>
              <a:rPr lang="pt-BR" dirty="0" smtClean="0"/>
              <a:t> </a:t>
            </a:r>
            <a:r>
              <a:rPr lang="pt-BR" dirty="0" err="1" smtClean="0"/>
              <a:t>Features</a:t>
            </a:r>
            <a:r>
              <a:rPr lang="pt-BR" dirty="0" smtClean="0"/>
              <a:t>. ed. Sun </a:t>
            </a:r>
            <a:r>
              <a:rPr lang="pt-BR" dirty="0" err="1" smtClean="0"/>
              <a:t>Microsystem</a:t>
            </a:r>
            <a:r>
              <a:rPr lang="pt-BR" dirty="0" smtClean="0"/>
              <a:t>. </a:t>
            </a:r>
            <a:r>
              <a:rPr lang="pt-BR" dirty="0" err="1" smtClean="0"/>
              <a:t>San</a:t>
            </a:r>
            <a:r>
              <a:rPr lang="pt-BR" dirty="0" smtClean="0"/>
              <a:t> Antonio Road, </a:t>
            </a:r>
            <a:r>
              <a:rPr lang="pt-BR" dirty="0" err="1" smtClean="0"/>
              <a:t>Palo</a:t>
            </a:r>
            <a:r>
              <a:rPr lang="pt-BR" dirty="0" smtClean="0"/>
              <a:t> Alto, CA. 1998. p. 511 – 577.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512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ea typeface="+mj-ea"/>
              </a:rPr>
              <a:t>A representação em português dos meses e dias da semana é possivel graças à configuração da localidade (configuração regional) do sistema operacional, assumida pela JVM.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>
                <a:ea typeface="+mj-ea"/>
              </a:rPr>
              <a:t>Objetos da classe java.util.Locale podem ser utilizados para configurar uma localidade especifica para o formatador de datas.</a:t>
            </a:r>
          </a:p>
        </p:txBody>
      </p:sp>
    </p:spTree>
    <p:extLst>
      <p:ext uri="{BB962C8B-B14F-4D97-AF65-F5344CB8AC3E}">
        <p14:creationId xmlns="" xmlns:p14="http://schemas.microsoft.com/office/powerpoint/2010/main" val="21076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TesteLocale.java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93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ea typeface="+mj-ea"/>
              </a:rPr>
              <a:t>Esta classe influencia fortemente o trabalho de outras classes referente à formatação e internacionalização. Com ela será definida uma </a:t>
            </a:r>
            <a:r>
              <a:rPr lang="pt-BR" dirty="0" smtClean="0">
                <a:ea typeface="+mj-ea"/>
              </a:rPr>
              <a:t>região.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ea typeface="+mj-ea"/>
              </a:rPr>
              <a:t>//</a:t>
            </a:r>
            <a:r>
              <a:rPr lang="pt-BR" dirty="0" err="1">
                <a:ea typeface="+mj-ea"/>
              </a:rPr>
              <a:t>Locale</a:t>
            </a:r>
            <a:r>
              <a:rPr lang="pt-BR" dirty="0">
                <a:ea typeface="+mj-ea"/>
              </a:rPr>
              <a:t> para o Brasil</a:t>
            </a:r>
            <a:endParaRPr lang="fi-FI" dirty="0">
              <a:ea typeface="+mj-ea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ea typeface="+mj-ea"/>
              </a:rPr>
              <a:t>Locale</a:t>
            </a:r>
            <a:r>
              <a:rPr lang="pt-BR" dirty="0" smtClean="0">
                <a:ea typeface="+mj-ea"/>
              </a:rPr>
              <a:t> </a:t>
            </a:r>
            <a:r>
              <a:rPr lang="pt-BR" dirty="0" err="1">
                <a:ea typeface="+mj-ea"/>
              </a:rPr>
              <a:t>ptBr</a:t>
            </a:r>
            <a:r>
              <a:rPr lang="pt-BR" dirty="0">
                <a:ea typeface="+mj-ea"/>
              </a:rPr>
              <a:t> = new </a:t>
            </a:r>
            <a:r>
              <a:rPr lang="pt-BR" dirty="0" err="1">
                <a:ea typeface="+mj-ea"/>
              </a:rPr>
              <a:t>Locale</a:t>
            </a:r>
            <a:r>
              <a:rPr lang="pt-BR" dirty="0">
                <a:ea typeface="+mj-ea"/>
              </a:rPr>
              <a:t>("</a:t>
            </a:r>
            <a:r>
              <a:rPr lang="pt-BR" dirty="0" err="1">
                <a:ea typeface="+mj-ea"/>
              </a:rPr>
              <a:t>pt</a:t>
            </a:r>
            <a:r>
              <a:rPr lang="pt-BR" dirty="0">
                <a:ea typeface="+mj-ea"/>
              </a:rPr>
              <a:t>", "BR"); </a:t>
            </a:r>
            <a:endParaRPr lang="fi-FI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ea typeface="+mj-ea"/>
              </a:rPr>
              <a:t>Definimos um </a:t>
            </a:r>
            <a:r>
              <a:rPr lang="pt-BR" dirty="0" err="1">
                <a:ea typeface="+mj-ea"/>
              </a:rPr>
              <a:t>Locale</a:t>
            </a:r>
            <a:r>
              <a:rPr lang="pt-BR" dirty="0">
                <a:ea typeface="+mj-ea"/>
              </a:rPr>
              <a:t> com o idioma português (</a:t>
            </a:r>
            <a:r>
              <a:rPr lang="pt-BR" dirty="0" err="1">
                <a:ea typeface="+mj-ea"/>
              </a:rPr>
              <a:t>iso-code</a:t>
            </a:r>
            <a:r>
              <a:rPr lang="pt-BR" dirty="0">
                <a:ea typeface="+mj-ea"/>
              </a:rPr>
              <a:t> </a:t>
            </a:r>
            <a:r>
              <a:rPr lang="pt-BR" dirty="0" err="1">
                <a:ea typeface="+mj-ea"/>
              </a:rPr>
              <a:t>pt</a:t>
            </a:r>
            <a:r>
              <a:rPr lang="pt-BR" dirty="0">
                <a:ea typeface="+mj-ea"/>
              </a:rPr>
              <a:t>) e o país Brasil (</a:t>
            </a:r>
            <a:r>
              <a:rPr lang="pt-BR" dirty="0" err="1">
                <a:ea typeface="+mj-ea"/>
              </a:rPr>
              <a:t>iso-code</a:t>
            </a:r>
            <a:r>
              <a:rPr lang="pt-BR" dirty="0">
                <a:ea typeface="+mj-ea"/>
              </a:rPr>
              <a:t> BR). Vocês poderiam reclamar que está óbvio que o Brasil fala português, mas isso não aplica para todos os </a:t>
            </a:r>
            <a:r>
              <a:rPr lang="pt-BR" dirty="0" smtClean="0">
                <a:ea typeface="+mj-ea"/>
              </a:rPr>
              <a:t>países.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Exemplos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>
                <a:ea typeface="+mj-ea"/>
              </a:rPr>
              <a:t>Locale enCA = new Locale("en","CA");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>
                <a:ea typeface="+mj-ea"/>
              </a:rPr>
              <a:t>Locale frCA = new Locale("fr","CA");</a:t>
            </a:r>
            <a:endParaRPr lang="fi-FI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ea typeface="+mj-ea"/>
              </a:rPr>
              <a:t>Definimos o mesmo pais Canada mas com dois idiomas diferentes (uma região para francês outra para inglês</a:t>
            </a:r>
            <a:r>
              <a:rPr lang="pt-BR" dirty="0" smtClean="0">
                <a:ea typeface="+mj-ea"/>
              </a:rPr>
              <a:t>).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Podemos obter o </a:t>
            </a:r>
            <a:r>
              <a:rPr lang="pt-BR" dirty="0" err="1" smtClean="0">
                <a:ea typeface="+mj-ea"/>
              </a:rPr>
              <a:t>Locale</a:t>
            </a:r>
            <a:r>
              <a:rPr lang="pt-BR" dirty="0" smtClean="0">
                <a:ea typeface="+mj-ea"/>
              </a:rPr>
              <a:t> partir da JVM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>
                <a:ea typeface="+mj-ea"/>
              </a:rPr>
              <a:t>Locale</a:t>
            </a:r>
            <a:r>
              <a:rPr lang="pt-BR" dirty="0">
                <a:ea typeface="+mj-ea"/>
              </a:rPr>
              <a:t> </a:t>
            </a:r>
            <a:r>
              <a:rPr lang="pt-BR" dirty="0" err="1">
                <a:ea typeface="+mj-ea"/>
              </a:rPr>
              <a:t>vmLocale</a:t>
            </a:r>
            <a:r>
              <a:rPr lang="pt-BR" dirty="0">
                <a:ea typeface="+mj-ea"/>
              </a:rPr>
              <a:t> = </a:t>
            </a:r>
            <a:r>
              <a:rPr lang="pt-BR" dirty="0" err="1">
                <a:ea typeface="+mj-ea"/>
              </a:rPr>
              <a:t>Locale.getDefault</a:t>
            </a:r>
            <a:r>
              <a:rPr lang="pt-BR" dirty="0">
                <a:ea typeface="+mj-ea"/>
              </a:rPr>
              <a:t>(); </a:t>
            </a:r>
            <a:endParaRPr lang="fi-FI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2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java.util.Locale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ea typeface="+mj-ea"/>
              </a:rPr>
              <a:t>TesteLocalJVM.java</a:t>
            </a:r>
            <a:endParaRPr lang="fi-FI" dirty="0" smtClean="0"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5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551</Words>
  <Application>Microsoft Office PowerPoint</Application>
  <PresentationFormat>Apresentação na tela (4:3)</PresentationFormat>
  <Paragraphs>76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Internacionalização i18n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Classe java.util.Locale</vt:lpstr>
      <vt:lpstr>Locale e formatações</vt:lpstr>
      <vt:lpstr>DateFormat e NumberFormat</vt:lpstr>
      <vt:lpstr>DateFormat e NumberFormat</vt:lpstr>
      <vt:lpstr>DateFormat e NumberFormat</vt:lpstr>
      <vt:lpstr>DateFormat e NumberFormat</vt:lpstr>
      <vt:lpstr>DateFormat e NumberFormat</vt:lpstr>
      <vt:lpstr>ResourceBundle</vt:lpstr>
      <vt:lpstr>ResourceBundle</vt:lpstr>
      <vt:lpstr>ResourceBundle</vt:lpstr>
      <vt:lpstr>ResourceBundle</vt:lpstr>
      <vt:lpstr>MessageFormat</vt:lpstr>
      <vt:lpstr>MessageFormat</vt:lpstr>
      <vt:lpstr>Exercicio</vt:lpstr>
      <vt:lpstr>Bibliografia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455</cp:revision>
  <dcterms:created xsi:type="dcterms:W3CDTF">2012-04-08T17:30:12Z</dcterms:created>
  <dcterms:modified xsi:type="dcterms:W3CDTF">2013-12-03T19:14:30Z</dcterms:modified>
</cp:coreProperties>
</file>