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1"/>
  </p:handoutMasterIdLst>
  <p:sldIdLst>
    <p:sldId id="315" r:id="rId2"/>
    <p:sldId id="316" r:id="rId3"/>
    <p:sldId id="330" r:id="rId4"/>
    <p:sldId id="389" r:id="rId5"/>
    <p:sldId id="426" r:id="rId6"/>
    <p:sldId id="390" r:id="rId7"/>
    <p:sldId id="391" r:id="rId8"/>
    <p:sldId id="429" r:id="rId9"/>
    <p:sldId id="430" r:id="rId10"/>
    <p:sldId id="431" r:id="rId11"/>
    <p:sldId id="392" r:id="rId12"/>
    <p:sldId id="432" r:id="rId13"/>
    <p:sldId id="433" r:id="rId14"/>
    <p:sldId id="434" r:id="rId15"/>
    <p:sldId id="425" r:id="rId16"/>
    <p:sldId id="435" r:id="rId17"/>
    <p:sldId id="394" r:id="rId18"/>
    <p:sldId id="395" r:id="rId19"/>
    <p:sldId id="436" r:id="rId20"/>
    <p:sldId id="437" r:id="rId21"/>
    <p:sldId id="438" r:id="rId22"/>
    <p:sldId id="439" r:id="rId23"/>
    <p:sldId id="396" r:id="rId24"/>
    <p:sldId id="440" r:id="rId25"/>
    <p:sldId id="443" r:id="rId26"/>
    <p:sldId id="441" r:id="rId27"/>
    <p:sldId id="442" r:id="rId28"/>
    <p:sldId id="444" r:id="rId29"/>
    <p:sldId id="446" r:id="rId30"/>
    <p:sldId id="445" r:id="rId31"/>
    <p:sldId id="448" r:id="rId32"/>
    <p:sldId id="456" r:id="rId33"/>
    <p:sldId id="449" r:id="rId34"/>
    <p:sldId id="450" r:id="rId35"/>
    <p:sldId id="451" r:id="rId36"/>
    <p:sldId id="452" r:id="rId37"/>
    <p:sldId id="454" r:id="rId38"/>
    <p:sldId id="455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71" r:id="rId54"/>
    <p:sldId id="473" r:id="rId55"/>
    <p:sldId id="472" r:id="rId56"/>
    <p:sldId id="474" r:id="rId57"/>
    <p:sldId id="475" r:id="rId58"/>
    <p:sldId id="476" r:id="rId59"/>
    <p:sldId id="477" r:id="rId60"/>
    <p:sldId id="478" r:id="rId61"/>
    <p:sldId id="479" r:id="rId62"/>
    <p:sldId id="480" r:id="rId63"/>
    <p:sldId id="481" r:id="rId64"/>
    <p:sldId id="482" r:id="rId65"/>
    <p:sldId id="483" r:id="rId66"/>
    <p:sldId id="484" r:id="rId67"/>
    <p:sldId id="485" r:id="rId68"/>
    <p:sldId id="486" r:id="rId69"/>
    <p:sldId id="487" r:id="rId7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9" autoAdjust="0"/>
  </p:normalViewPr>
  <p:slideViewPr>
    <p:cSldViewPr snapToGrid="0" snapToObjects="1"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31/12/2013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4" y="274638"/>
            <a:ext cx="8416346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 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Classes abstratas: </a:t>
            </a:r>
            <a:r>
              <a:rPr lang="pt-BR" dirty="0" smtClean="0"/>
              <a:t>implementações parciais das interfaces para facilitar implementações customizadas. Exemplos: </a:t>
            </a:r>
            <a:r>
              <a:rPr lang="pt-BR" b="1" dirty="0" err="1" smtClean="0"/>
              <a:t>AbastractCollection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b="1" dirty="0" err="1" smtClean="0"/>
              <a:t>AbstractSet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b="1" dirty="0" err="1" smtClean="0"/>
              <a:t>AbstractList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b="1" dirty="0" err="1" smtClean="0"/>
              <a:t>AbstractMap</a:t>
            </a:r>
            <a:r>
              <a:rPr lang="pt-BR" dirty="0" smtClean="0"/>
              <a:t>, outras.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Utilitário para </a:t>
            </a:r>
            <a:r>
              <a:rPr lang="pt-BR" b="1" dirty="0" err="1" smtClean="0"/>
              <a:t>arrays</a:t>
            </a:r>
            <a:r>
              <a:rPr lang="pt-BR" b="1" dirty="0" smtClean="0"/>
              <a:t>: </a:t>
            </a:r>
            <a:r>
              <a:rPr lang="pt-BR" dirty="0" smtClean="0"/>
              <a:t>Métodos para manipulação de </a:t>
            </a:r>
            <a:r>
              <a:rPr lang="pt-BR" dirty="0" err="1" smtClean="0"/>
              <a:t>arrays</a:t>
            </a:r>
            <a:r>
              <a:rPr lang="pt-BR" dirty="0" smtClean="0"/>
              <a:t> de primitivos e objetos. Exemplo: </a:t>
            </a:r>
            <a:r>
              <a:rPr lang="pt-BR" b="1" dirty="0" err="1" smtClean="0"/>
              <a:t>java.util.Arrays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021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Collection</a:t>
            </a:r>
            <a:r>
              <a:rPr lang="pt-BR" dirty="0" smtClean="0"/>
              <a:t> é a especificação que representam um grupo de objetos, chamados de elementos.</a:t>
            </a:r>
          </a:p>
        </p:txBody>
      </p:sp>
    </p:spTree>
    <p:extLst>
      <p:ext uri="{BB962C8B-B14F-4D97-AF65-F5344CB8AC3E}">
        <p14:creationId xmlns:p14="http://schemas.microsoft.com/office/powerpoint/2010/main" xmlns="" val="344573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Existem diferentes implementações e sub-interfaces da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Collection</a:t>
            </a:r>
            <a:r>
              <a:rPr lang="pt-BR" dirty="0" smtClean="0"/>
              <a:t> que oferecem vantagens e desvantagens, dependendo da situação, podemos encontrar coleções com as seguintes características: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Algumas permite elementos duplicados outras não;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Algumas são ordenadas outras  não;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Algumas permitem a inserção do elemento </a:t>
            </a:r>
            <a:r>
              <a:rPr lang="pt-BR" b="1" dirty="0" err="1" smtClean="0"/>
              <a:t>null</a:t>
            </a:r>
            <a:r>
              <a:rPr lang="pt-BR" dirty="0" smtClean="0"/>
              <a:t>, outras não. </a:t>
            </a:r>
          </a:p>
        </p:txBody>
      </p:sp>
    </p:spTree>
    <p:extLst>
      <p:ext uri="{BB962C8B-B14F-4D97-AF65-F5344CB8AC3E}">
        <p14:creationId xmlns:p14="http://schemas.microsoft.com/office/powerpoint/2010/main" xmlns="" val="161160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</a:t>
            </a:r>
            <a:r>
              <a:rPr lang="pt-BR" b="1" dirty="0" smtClean="0"/>
              <a:t>interface</a:t>
            </a:r>
            <a:r>
              <a:rPr lang="pt-BR" dirty="0" smtClean="0"/>
              <a:t> é utilizada apenas como “objeto para o polimorfismo” para que um método passa receber uma </a:t>
            </a:r>
            <a:r>
              <a:rPr lang="pt-BR" b="1" dirty="0" err="1" smtClean="0"/>
              <a:t>Collection</a:t>
            </a:r>
            <a:r>
              <a:rPr lang="pt-BR" dirty="0" smtClean="0"/>
              <a:t> genérica, ou seja, qualquer classe que a implemente diretamente ou uma de suas sub-interfaces como por exemplo (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xmlns="" val="36367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 smtClean="0"/>
              <a:t>Está </a:t>
            </a:r>
            <a:r>
              <a:rPr lang="pt-BR" sz="2800" b="1" dirty="0" smtClean="0"/>
              <a:t>interface</a:t>
            </a:r>
            <a:r>
              <a:rPr lang="pt-BR" sz="2800" dirty="0" smtClean="0"/>
              <a:t> é utilizada apenas como “objeto para o polimorfismo” para que um método passa receber uma </a:t>
            </a:r>
            <a:r>
              <a:rPr lang="pt-BR" sz="2800" b="1" dirty="0" err="1" smtClean="0"/>
              <a:t>Collection</a:t>
            </a:r>
            <a:r>
              <a:rPr lang="pt-BR" sz="2800" dirty="0" smtClean="0"/>
              <a:t> genérica, ou seja, qualquer classe que a implemente diretamente ou uma de suas sub-interfaces como por exemplo (</a:t>
            </a:r>
            <a:r>
              <a:rPr lang="pt-BR" sz="2800" b="1" dirty="0" err="1" smtClean="0"/>
              <a:t>List</a:t>
            </a:r>
            <a:r>
              <a:rPr lang="pt-BR" sz="2800" dirty="0" smtClean="0"/>
              <a:t> e </a:t>
            </a:r>
            <a:r>
              <a:rPr lang="pt-BR" sz="2800" b="1" dirty="0" smtClean="0"/>
              <a:t>Set</a:t>
            </a:r>
            <a:r>
              <a:rPr lang="pt-BR" sz="2800" dirty="0" smtClean="0"/>
              <a:t>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4897" y="4044839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4460" y="5397151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4682" y="5397151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74897" y="4773852"/>
            <a:ext cx="388044" cy="62329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68078" y="4773851"/>
            <a:ext cx="423320" cy="62330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257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A</a:t>
            </a:r>
            <a:r>
              <a:rPr lang="pt-BR" dirty="0" smtClean="0"/>
              <a:t>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List</a:t>
            </a:r>
            <a:r>
              <a:rPr lang="pt-BR" dirty="0" smtClean="0"/>
              <a:t> define uma coleção ordenada, também conhecida com sequência. Quando utilizamos objetos que implementam esta </a:t>
            </a:r>
            <a:r>
              <a:rPr lang="pt-BR" b="1" dirty="0" smtClean="0"/>
              <a:t>interface</a:t>
            </a:r>
            <a:r>
              <a:rPr lang="pt-BR" dirty="0" smtClean="0"/>
              <a:t>, obtemos o controle sobre a posição em que os elementos são inseridos, sendo possível acessá-los por meio de um índice inteiro (posição na lista).</a:t>
            </a:r>
          </a:p>
        </p:txBody>
      </p:sp>
    </p:spTree>
    <p:extLst>
      <p:ext uri="{BB962C8B-B14F-4D97-AF65-F5344CB8AC3E}">
        <p14:creationId xmlns:p14="http://schemas.microsoft.com/office/powerpoint/2010/main" xmlns="" val="209956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ava.util.List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7274155"/>
              </p:ext>
            </p:extLst>
          </p:nvPr>
        </p:nvGraphicFramePr>
        <p:xfrm>
          <a:off x="1524000" y="187908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Í</a:t>
                      </a:r>
                      <a:r>
                        <a:rPr lang="en-US" dirty="0" err="1" smtClean="0"/>
                        <a:t>ndice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Cliente2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Clienten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064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Normalmente as classes que implementam está </a:t>
            </a:r>
            <a:r>
              <a:rPr lang="pt-BR" b="1" dirty="0" smtClean="0"/>
              <a:t>interface</a:t>
            </a:r>
            <a:r>
              <a:rPr lang="pt-BR" dirty="0" smtClean="0"/>
              <a:t> permitem elementos duplicados e elementos </a:t>
            </a:r>
            <a:r>
              <a:rPr lang="pt-BR" b="1" dirty="0" err="1" smtClean="0"/>
              <a:t>null</a:t>
            </a:r>
            <a:r>
              <a:rPr lang="pt-BR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5805" y="3162970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57" y="5561767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5805" y="4280117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V="1">
            <a:off x="4750587" y="3891982"/>
            <a:ext cx="0" cy="38813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85666" y="5009129"/>
            <a:ext cx="599702" cy="552638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97524" y="5526149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ArrayList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15805" y="5021001"/>
            <a:ext cx="470357" cy="552638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281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 err="1" smtClean="0"/>
              <a:t>É</a:t>
            </a:r>
            <a:r>
              <a:rPr lang="pt-BR" dirty="0" smtClean="0"/>
              <a:t> uma implementação da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List</a:t>
            </a:r>
            <a:r>
              <a:rPr lang="pt-BR" dirty="0" smtClean="0"/>
              <a:t>, onde o tamanho do </a:t>
            </a:r>
            <a:r>
              <a:rPr lang="pt-BR" b="1" dirty="0" err="1" smtClean="0"/>
              <a:t>array</a:t>
            </a:r>
            <a:r>
              <a:rPr lang="pt-BR" dirty="0" smtClean="0"/>
              <a:t> pode ser alterado em tempo de execução. Quando utilizamos </a:t>
            </a:r>
            <a:r>
              <a:rPr lang="pt-BR" b="1" dirty="0" err="1" smtClean="0"/>
              <a:t>ArrayList</a:t>
            </a:r>
            <a:r>
              <a:rPr lang="pt-BR" dirty="0" smtClean="0"/>
              <a:t> é permitido a inserção de todo tipo de elementos, inclusive </a:t>
            </a:r>
            <a:r>
              <a:rPr lang="pt-BR" b="1" dirty="0" err="1" smtClean="0"/>
              <a:t>null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classe não é </a:t>
            </a:r>
            <a:r>
              <a:rPr lang="pt-BR" b="1" dirty="0" err="1" smtClean="0"/>
              <a:t>synchronized</a:t>
            </a:r>
            <a:r>
              <a:rPr lang="pt-BR" dirty="0" smtClean="0"/>
              <a:t>, portanto não é segura para acesso de dados de maneira simultânea, sendo esta a principal diferença da classe </a:t>
            </a:r>
            <a:r>
              <a:rPr lang="pt-BR" b="1" dirty="0" err="1" smtClean="0"/>
              <a:t>java.util.Vector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6347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Construtores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ArrayList&lt;E&gt;(): </a:t>
            </a:r>
            <a:r>
              <a:rPr lang="x-none" dirty="0" smtClean="0"/>
              <a:t>Constrói um </a:t>
            </a:r>
            <a:r>
              <a:rPr lang="x-none" b="1" dirty="0" smtClean="0"/>
              <a:t>ArrayList</a:t>
            </a:r>
            <a:r>
              <a:rPr lang="x-none" dirty="0" smtClean="0"/>
              <a:t> vazio, com capacidade inicial de 10 posições;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ArrayList&lt;E&gt;(Collection&lt;E&gt; c) : </a:t>
            </a:r>
            <a:r>
              <a:rPr lang="x-none" dirty="0" smtClean="0"/>
              <a:t>Constrói um </a:t>
            </a:r>
            <a:r>
              <a:rPr lang="x-none" b="1" dirty="0" smtClean="0"/>
              <a:t>ArrayList</a:t>
            </a:r>
            <a:r>
              <a:rPr lang="x-none" dirty="0" smtClean="0"/>
              <a:t> contendo os objetos da </a:t>
            </a:r>
            <a:r>
              <a:rPr lang="x-none" b="1" dirty="0" smtClean="0"/>
              <a:t>Collection</a:t>
            </a:r>
            <a:r>
              <a:rPr lang="x-none" dirty="0" smtClean="0"/>
              <a:t> c;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ArrayList&lt;E&gt;(int i): </a:t>
            </a:r>
            <a:r>
              <a:rPr lang="x-none" dirty="0" smtClean="0"/>
              <a:t>Constrói um </a:t>
            </a:r>
            <a:r>
              <a:rPr lang="x-none" b="1" dirty="0" smtClean="0"/>
              <a:t>ArrayList</a:t>
            </a:r>
            <a:r>
              <a:rPr lang="x-none" dirty="0" smtClean="0"/>
              <a:t> vazio com a capacidade inicial igual a i;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661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Vimos anteriormente o uso de </a:t>
            </a:r>
            <a:r>
              <a:rPr lang="pt-BR" b="1" dirty="0" smtClean="0"/>
              <a:t>E</a:t>
            </a:r>
            <a:r>
              <a:rPr lang="pt-BR" dirty="0" smtClean="0"/>
              <a:t> nos construtores de </a:t>
            </a:r>
            <a:r>
              <a:rPr lang="pt-BR" b="1" dirty="0" err="1" smtClean="0"/>
              <a:t>ArrayList</a:t>
            </a:r>
            <a:r>
              <a:rPr lang="pt-BR" b="1" dirty="0" smtClean="0"/>
              <a:t>&lt;E&gt; </a:t>
            </a:r>
            <a:r>
              <a:rPr lang="pt-BR" dirty="0" smtClean="0"/>
              <a:t>o que significa que podemos colocar um tipo especifico de elementos. Por exemplo se desejássemos uma </a:t>
            </a:r>
            <a:r>
              <a:rPr lang="pt-BR" b="1" dirty="0" err="1" smtClean="0"/>
              <a:t>List</a:t>
            </a:r>
            <a:r>
              <a:rPr lang="pt-BR" dirty="0" smtClean="0"/>
              <a:t> de inteiros, substituiremos o </a:t>
            </a:r>
            <a:r>
              <a:rPr lang="pt-BR" b="1" dirty="0" smtClean="0"/>
              <a:t>E</a:t>
            </a:r>
            <a:r>
              <a:rPr lang="pt-BR" dirty="0" smtClean="0"/>
              <a:t> por </a:t>
            </a:r>
            <a:r>
              <a:rPr lang="pt-BR" b="1" dirty="0" err="1" smtClean="0"/>
              <a:t>Integer</a:t>
            </a:r>
            <a:r>
              <a:rPr lang="pt-BR" dirty="0"/>
              <a:t> </a:t>
            </a:r>
            <a:r>
              <a:rPr lang="pt-BR" dirty="0" smtClean="0"/>
              <a:t>e nossa lista só aceitaria inteiros.</a:t>
            </a:r>
            <a:endParaRPr lang="pt-BR" b="1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ints</a:t>
            </a:r>
            <a:r>
              <a:rPr lang="pt-BR" dirty="0" smtClean="0"/>
              <a:t>= new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   </a:t>
            </a:r>
          </a:p>
        </p:txBody>
      </p:sp>
    </p:spTree>
    <p:extLst>
      <p:ext uri="{BB962C8B-B14F-4D97-AF65-F5344CB8AC3E}">
        <p14:creationId xmlns:p14="http://schemas.microsoft.com/office/powerpoint/2010/main" xmlns="" val="14512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Mais sobre esse </a:t>
            </a:r>
            <a:r>
              <a:rPr lang="pt-BR" b="1" dirty="0" smtClean="0"/>
              <a:t>E </a:t>
            </a:r>
            <a:r>
              <a:rPr lang="pt-BR" dirty="0" smtClean="0"/>
              <a:t>se criássemos uma classe nossa que representasse </a:t>
            </a:r>
            <a:r>
              <a:rPr lang="pt-BR" b="1" dirty="0" smtClean="0"/>
              <a:t>Pessoa</a:t>
            </a:r>
            <a:r>
              <a:rPr lang="pt-BR" dirty="0" smtClean="0"/>
              <a:t> e tivéssemos outras duas que estendesse </a:t>
            </a:r>
            <a:r>
              <a:rPr lang="pt-BR" b="1" dirty="0" smtClean="0"/>
              <a:t>Pessoa</a:t>
            </a:r>
            <a:r>
              <a:rPr lang="pt-BR" dirty="0" smtClean="0"/>
              <a:t>, </a:t>
            </a:r>
            <a:r>
              <a:rPr lang="pt-BR" b="1" dirty="0" err="1" smtClean="0"/>
              <a:t>Funcionario</a:t>
            </a:r>
            <a:r>
              <a:rPr lang="pt-BR" dirty="0" smtClean="0"/>
              <a:t> e </a:t>
            </a:r>
            <a:r>
              <a:rPr lang="pt-BR" b="1" dirty="0" smtClean="0"/>
              <a:t>Cliente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List</a:t>
            </a:r>
            <a:r>
              <a:rPr lang="pt-BR" b="1" dirty="0" smtClean="0"/>
              <a:t>&lt;Pessoa&gt; </a:t>
            </a:r>
            <a:r>
              <a:rPr lang="pt-BR" dirty="0" smtClean="0"/>
              <a:t>pessoas;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p</a:t>
            </a:r>
            <a:r>
              <a:rPr lang="pt-BR" dirty="0" err="1" smtClean="0"/>
              <a:t>essoas</a:t>
            </a:r>
            <a:r>
              <a:rPr lang="pt-BR" dirty="0" smtClean="0"/>
              <a:t>  = new </a:t>
            </a:r>
            <a:r>
              <a:rPr lang="pt-BR" b="1" dirty="0" err="1" smtClean="0"/>
              <a:t>ArrayList</a:t>
            </a:r>
            <a:r>
              <a:rPr lang="pt-BR" b="1" dirty="0" smtClean="0"/>
              <a:t>&lt;Pessoa&gt;()</a:t>
            </a:r>
            <a:r>
              <a:rPr lang="pt-BR" dirty="0" smtClean="0"/>
              <a:t>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lista de pessoas poderia conter tanto objetos do tipo de </a:t>
            </a:r>
            <a:r>
              <a:rPr lang="pt-BR" b="1" dirty="0" smtClean="0"/>
              <a:t>Pessoa</a:t>
            </a:r>
            <a:r>
              <a:rPr lang="pt-BR" dirty="0" smtClean="0"/>
              <a:t>, </a:t>
            </a:r>
            <a:r>
              <a:rPr lang="pt-BR" b="1" dirty="0" smtClean="0"/>
              <a:t>Cliente</a:t>
            </a:r>
            <a:r>
              <a:rPr lang="pt-BR" dirty="0" smtClean="0"/>
              <a:t> e </a:t>
            </a:r>
            <a:r>
              <a:rPr lang="pt-BR" b="1" dirty="0" err="1" smtClean="0"/>
              <a:t>Funcionario</a:t>
            </a:r>
            <a:r>
              <a:rPr lang="pt-BR" dirty="0" smtClean="0"/>
              <a:t>, ou seja aceita qualquer forma de polimorfismo de </a:t>
            </a:r>
            <a:r>
              <a:rPr lang="pt-BR" b="1" dirty="0" smtClean="0"/>
              <a:t>Pessoa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79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Se simplesmente não colocarmos nada para o local de </a:t>
            </a:r>
            <a:r>
              <a:rPr lang="x-none" b="1" dirty="0" smtClean="0"/>
              <a:t>E</a:t>
            </a:r>
            <a:r>
              <a:rPr lang="x-none" dirty="0" smtClean="0"/>
              <a:t> ele será substituido por </a:t>
            </a:r>
            <a:r>
              <a:rPr lang="x-none" b="1" dirty="0" smtClean="0"/>
              <a:t>Object</a:t>
            </a:r>
            <a:r>
              <a:rPr lang="x-none" dirty="0" smtClean="0"/>
              <a:t> podendo aceitar qualquer coisa.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347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err="1" smtClean="0"/>
              <a:t>Adicinar</a:t>
            </a:r>
            <a:r>
              <a:rPr lang="en-US" b="1" dirty="0" smtClean="0"/>
              <a:t> </a:t>
            </a:r>
            <a:r>
              <a:rPr lang="en-US" b="1" dirty="0" err="1" smtClean="0"/>
              <a:t>elementos</a:t>
            </a:r>
            <a:r>
              <a:rPr lang="en-US" b="1" dirty="0" smtClean="0"/>
              <a:t> </a:t>
            </a:r>
            <a:r>
              <a:rPr lang="en-US" b="1" dirty="0" err="1" smtClean="0"/>
              <a:t>ao</a:t>
            </a:r>
            <a:r>
              <a:rPr lang="en-US" b="1" dirty="0" smtClean="0"/>
              <a:t> </a:t>
            </a:r>
            <a:r>
              <a:rPr lang="en-US" b="1" dirty="0" err="1" smtClean="0"/>
              <a:t>ArrayList</a:t>
            </a:r>
            <a:r>
              <a:rPr lang="en-US" b="1" dirty="0" smtClean="0"/>
              <a:t>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 smtClean="0"/>
              <a:t>v</a:t>
            </a:r>
            <a:r>
              <a:rPr lang="pt-BR" b="1" dirty="0" err="1" smtClean="0"/>
              <a:t>oid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i</a:t>
            </a:r>
            <a:r>
              <a:rPr lang="pt-BR" b="1" dirty="0" smtClean="0"/>
              <a:t>, E e): </a:t>
            </a:r>
            <a:r>
              <a:rPr lang="pt-BR" dirty="0" smtClean="0"/>
              <a:t>o elemento “e”, na posição </a:t>
            </a:r>
            <a:r>
              <a:rPr lang="pt-BR" dirty="0" err="1" smtClean="0"/>
              <a:t>i</a:t>
            </a:r>
            <a:r>
              <a:rPr lang="pt-BR" dirty="0" smtClean="0"/>
              <a:t>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b</a:t>
            </a:r>
            <a:r>
              <a:rPr lang="pt-BR" b="1" dirty="0" err="1" smtClean="0"/>
              <a:t>oolean</a:t>
            </a:r>
            <a:r>
              <a:rPr lang="pt-BR" b="1" dirty="0" smtClean="0"/>
              <a:t>  </a:t>
            </a:r>
            <a:r>
              <a:rPr lang="pt-BR" b="1" dirty="0" err="1" smtClean="0"/>
              <a:t>add</a:t>
            </a:r>
            <a:r>
              <a:rPr lang="pt-BR" b="1" dirty="0" smtClean="0"/>
              <a:t>(E e): </a:t>
            </a:r>
            <a:r>
              <a:rPr lang="pt-BR" dirty="0" smtClean="0"/>
              <a:t>adiciona o elemento “e” na última posição do </a:t>
            </a:r>
            <a:r>
              <a:rPr lang="pt-BR" b="1" dirty="0" err="1" smtClean="0"/>
              <a:t>ArrayList</a:t>
            </a:r>
            <a:r>
              <a:rPr lang="pt-BR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b="1" dirty="0" smtClean="0"/>
              <a:t>E set(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i</a:t>
            </a:r>
            <a:r>
              <a:rPr lang="pt-BR" b="1" dirty="0" smtClean="0"/>
              <a:t> , E e): </a:t>
            </a:r>
            <a:r>
              <a:rPr lang="pt-BR" dirty="0" smtClean="0"/>
              <a:t>substitui um objeto na posição i.</a:t>
            </a:r>
          </a:p>
        </p:txBody>
      </p:sp>
    </p:spTree>
    <p:extLst>
      <p:ext uri="{BB962C8B-B14F-4D97-AF65-F5344CB8AC3E}">
        <p14:creationId xmlns:p14="http://schemas.microsoft.com/office/powerpoint/2010/main" xmlns="" val="294785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6685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Perceba que o método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espera receber como parâmetro um </a:t>
            </a:r>
            <a:r>
              <a:rPr lang="pt-BR" b="1" dirty="0" smtClean="0"/>
              <a:t>E</a:t>
            </a:r>
            <a:r>
              <a:rPr lang="pt-BR" dirty="0" smtClean="0"/>
              <a:t> se não colocarmos nada em substituição ao </a:t>
            </a:r>
            <a:r>
              <a:rPr lang="pt-BR" b="1" dirty="0" smtClean="0"/>
              <a:t>E</a:t>
            </a:r>
            <a:r>
              <a:rPr lang="pt-BR" dirty="0" smtClean="0"/>
              <a:t> ele assumirá </a:t>
            </a:r>
            <a:r>
              <a:rPr lang="pt-BR" b="1" dirty="0" err="1" smtClean="0"/>
              <a:t>Object</a:t>
            </a:r>
            <a:r>
              <a:rPr lang="pt-BR" b="1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43996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6685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Verificando se o E e está presente na List.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b</a:t>
            </a:r>
            <a:r>
              <a:rPr lang="x-none" b="1" dirty="0" smtClean="0"/>
              <a:t>oolean contains(E e): </a:t>
            </a:r>
            <a:r>
              <a:rPr lang="x-none" dirty="0" smtClean="0"/>
              <a:t>Retorna true se a Liste possui o elemento e. A análise é baseado no método </a:t>
            </a:r>
            <a:r>
              <a:rPr lang="x-none" b="1" dirty="0" smtClean="0"/>
              <a:t>equals</a:t>
            </a:r>
            <a:r>
              <a:rPr lang="x-none" dirty="0" smtClean="0"/>
              <a:t> implementado na classe do Objeto.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1513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Recuperando um elemeto da List: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E get(int i): </a:t>
            </a:r>
            <a:r>
              <a:rPr lang="x-none" dirty="0" smtClean="0"/>
              <a:t>retorna o elemento que está na posição </a:t>
            </a:r>
            <a:r>
              <a:rPr lang="en-US" dirty="0"/>
              <a:t>i</a:t>
            </a:r>
            <a:r>
              <a:rPr lang="x-none" dirty="0" smtClean="0"/>
              <a:t> do ArrayList;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i</a:t>
            </a:r>
            <a:r>
              <a:rPr lang="x-none" b="1" dirty="0" smtClean="0"/>
              <a:t>nt indexOf(E e): </a:t>
            </a:r>
            <a:r>
              <a:rPr lang="x-none" dirty="0" smtClean="0"/>
              <a:t>Retorna a posição do elemeno no ArrayList;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Obs: caso o E e não seja encontrado, o método irá retornar -1.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60112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Removendo elemeto da List: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E remove(int i): </a:t>
            </a:r>
            <a:r>
              <a:rPr lang="x-none" dirty="0" smtClean="0"/>
              <a:t>remove o elemento que estiver na posição </a:t>
            </a:r>
            <a:r>
              <a:rPr lang="en-US" dirty="0" err="1"/>
              <a:t>i</a:t>
            </a:r>
            <a:r>
              <a:rPr lang="x-none" dirty="0" smtClean="0"/>
              <a:t> da </a:t>
            </a:r>
            <a:r>
              <a:rPr lang="x-none" b="1" dirty="0" smtClean="0"/>
              <a:t>List</a:t>
            </a:r>
            <a:r>
              <a:rPr lang="x-none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60075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Verificando o tamanho / número de elemetos da List: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i</a:t>
            </a:r>
            <a:r>
              <a:rPr lang="x-none" b="1" dirty="0" smtClean="0"/>
              <a:t>nt size(): </a:t>
            </a:r>
            <a:r>
              <a:rPr lang="x-none" dirty="0" smtClean="0"/>
              <a:t>retorna o número de elementos da </a:t>
            </a:r>
            <a:r>
              <a:rPr lang="x-none" b="1" dirty="0" smtClean="0"/>
              <a:t>List</a:t>
            </a:r>
            <a:r>
              <a:rPr lang="x-none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42411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 os exemplos: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Endereco.java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TesteArrayList.java</a:t>
            </a:r>
          </a:p>
        </p:txBody>
      </p:sp>
    </p:spTree>
    <p:extLst>
      <p:ext uri="{BB962C8B-B14F-4D97-AF65-F5344CB8AC3E}">
        <p14:creationId xmlns:p14="http://schemas.microsoft.com/office/powerpoint/2010/main" xmlns="" val="3256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O que são coleções?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Podemos definir coleção como a representação de um grupo de objetos, semelhante aos </a:t>
            </a:r>
            <a:r>
              <a:rPr lang="pt-BR" dirty="0" err="1" smtClean="0"/>
              <a:t>arrays</a:t>
            </a:r>
            <a:r>
              <a:rPr lang="pt-BR" dirty="0" smtClean="0"/>
              <a:t>. No entanto, as coleções são implementações que geralmente encapsulam </a:t>
            </a:r>
            <a:r>
              <a:rPr lang="pt-BR" dirty="0" err="1" smtClean="0"/>
              <a:t>arrays</a:t>
            </a:r>
            <a:r>
              <a:rPr lang="pt-BR" dirty="0" smtClean="0"/>
              <a:t>, oferecendo algumas facilidades como: busca, inserção, redimensionamento dinâmico, remoção de elementos e ordenação.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25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ava.util.ArrayList</a:t>
            </a:r>
            <a:r>
              <a:rPr lang="pt-BR" dirty="0" smtClean="0"/>
              <a:t> e </a:t>
            </a:r>
            <a:r>
              <a:rPr lang="pt-BR" dirty="0" err="1" smtClean="0"/>
              <a:t>java.util.Vector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As duas classes oferecem, basicamente, a mesma funcionalidade, inclusive as duas implementam a </a:t>
            </a:r>
            <a:r>
              <a:rPr lang="x-none" b="1" dirty="0" smtClean="0"/>
              <a:t>interface</a:t>
            </a:r>
            <a:r>
              <a:rPr lang="x-none" dirty="0" smtClean="0"/>
              <a:t> </a:t>
            </a:r>
            <a:r>
              <a:rPr lang="x-none" b="1" dirty="0" smtClean="0"/>
              <a:t>List</a:t>
            </a:r>
            <a:r>
              <a:rPr lang="x-none" dirty="0" smtClean="0"/>
              <a:t>, no entando Vector oferece acesso </a:t>
            </a:r>
            <a:r>
              <a:rPr lang="x-none" dirty="0" smtClean="0">
                <a:solidFill>
                  <a:srgbClr val="FF0000"/>
                </a:solidFill>
              </a:rPr>
              <a:t>sincronizado</a:t>
            </a:r>
            <a:r>
              <a:rPr lang="x-none" dirty="0" smtClean="0"/>
              <a:t> e dessa maneira, poderiamos ter acesso simultâneo com segurança.</a:t>
            </a:r>
            <a:r>
              <a:rPr lang="x-none" dirty="0"/>
              <a:t> </a:t>
            </a:r>
            <a:r>
              <a:rPr lang="x-none" dirty="0" smtClean="0"/>
              <a:t>Essa segurança tem o seu preço, torna a manipulação do </a:t>
            </a:r>
            <a:r>
              <a:rPr lang="x-none" b="1" dirty="0" smtClean="0"/>
              <a:t>Vector</a:t>
            </a:r>
            <a:r>
              <a:rPr lang="x-none" dirty="0" smtClean="0"/>
              <a:t> mais lenta que o </a:t>
            </a:r>
            <a:r>
              <a:rPr lang="x-none" b="1" dirty="0" smtClean="0"/>
              <a:t>ArrayList</a:t>
            </a:r>
            <a:r>
              <a:rPr lang="x-none" dirty="0" smtClean="0"/>
              <a:t>. Sempre que não houver a necessidade de acesso </a:t>
            </a:r>
            <a:r>
              <a:rPr lang="x-none" dirty="0" smtClean="0">
                <a:solidFill>
                  <a:srgbClr val="FF0000"/>
                </a:solidFill>
              </a:rPr>
              <a:t>simultâneos</a:t>
            </a:r>
            <a:r>
              <a:rPr lang="x-none" dirty="0" smtClean="0"/>
              <a:t>, prefira o uso de </a:t>
            </a:r>
            <a:r>
              <a:rPr lang="x-none" b="1" dirty="0" smtClean="0"/>
              <a:t>ArrayList</a:t>
            </a:r>
            <a:r>
              <a:rPr lang="x-none" dirty="0" smtClean="0"/>
              <a:t>, ao invés de </a:t>
            </a:r>
            <a:r>
              <a:rPr lang="x-none" b="1" dirty="0" smtClean="0"/>
              <a:t>Vector</a:t>
            </a:r>
            <a:r>
              <a:rPr lang="x-non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98008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ava.util.Vector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 os exemplos: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Endereco.java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TesteVector.java</a:t>
            </a:r>
          </a:p>
        </p:txBody>
      </p:sp>
    </p:spTree>
    <p:extLst>
      <p:ext uri="{BB962C8B-B14F-4D97-AF65-F5344CB8AC3E}">
        <p14:creationId xmlns:p14="http://schemas.microsoft.com/office/powerpoint/2010/main" xmlns="" val="1711276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Objetivo:</a:t>
            </a:r>
            <a:r>
              <a:rPr lang="pt-BR" dirty="0" smtClean="0"/>
              <a:t> Praticar a utilização de classe que implementam a interface </a:t>
            </a:r>
            <a:r>
              <a:rPr lang="pt-BR" dirty="0" err="1" smtClean="0"/>
              <a:t>java.util.List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61003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Está Collection é a representação de conjuntos matemáticos. </a:t>
            </a:r>
            <a:r>
              <a:rPr lang="x-none" b="1" dirty="0" smtClean="0"/>
              <a:t>Set</a:t>
            </a:r>
            <a:r>
              <a:rPr lang="x-none" dirty="0" smtClean="0"/>
              <a:t> são caracterizados por </a:t>
            </a:r>
            <a:r>
              <a:rPr lang="x-none" dirty="0" smtClean="0">
                <a:solidFill>
                  <a:srgbClr val="FF0000"/>
                </a:solidFill>
              </a:rPr>
              <a:t>não possuir elementos repetidos no seu interior</a:t>
            </a:r>
            <a:r>
              <a:rPr lang="x-non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11276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ava.util.Set</a:t>
            </a:r>
            <a:r>
              <a:rPr lang="pt-BR" dirty="0" smtClean="0"/>
              <a:t> (interface)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Qual o criterio para saber se dois elementos são idênticos?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Técnicamente </a:t>
            </a:r>
            <a:r>
              <a:rPr lang="x-none" b="1" dirty="0" smtClean="0"/>
              <a:t>Set</a:t>
            </a:r>
            <a:r>
              <a:rPr lang="x-none" dirty="0" smtClean="0"/>
              <a:t> verifica um a um os elementos existentes em seu interior com o elemento a ser incluído. Está verificação é feita invocando o método </a:t>
            </a:r>
            <a:r>
              <a:rPr lang="x-none" b="1" dirty="0" smtClean="0"/>
              <a:t>equals</a:t>
            </a:r>
            <a:r>
              <a:rPr lang="x-none" dirty="0" smtClean="0"/>
              <a:t> de cada um dos objetos, passado como parâmetro o objeto a ser inserido. Se a análise retornar </a:t>
            </a:r>
            <a:r>
              <a:rPr lang="x-none" b="1" dirty="0" smtClean="0"/>
              <a:t>true</a:t>
            </a:r>
            <a:r>
              <a:rPr lang="x-none" dirty="0" smtClean="0"/>
              <a:t> o </a:t>
            </a:r>
            <a:r>
              <a:rPr lang="x-none" dirty="0" smtClean="0">
                <a:solidFill>
                  <a:srgbClr val="FF0000"/>
                </a:solidFill>
              </a:rPr>
              <a:t>objeto não será incluído </a:t>
            </a:r>
            <a:r>
              <a:rPr lang="x-none" dirty="0" smtClean="0"/>
              <a:t>ao </a:t>
            </a:r>
            <a:r>
              <a:rPr lang="x-none" b="1" dirty="0" smtClean="0"/>
              <a:t>Set</a:t>
            </a:r>
            <a:r>
              <a:rPr lang="x-none" dirty="0" smtClean="0"/>
              <a:t>. Desta forma podem conter, no máximo um elemento </a:t>
            </a:r>
            <a:r>
              <a:rPr lang="x-none" b="1" dirty="0" smtClean="0"/>
              <a:t>null</a:t>
            </a:r>
            <a:r>
              <a:rPr lang="x-none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480110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ava.util.Set</a:t>
            </a:r>
            <a:r>
              <a:rPr lang="pt-BR" dirty="0" smtClean="0"/>
              <a:t> (hierarquia)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680064" y="1857804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0064" y="3103721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5233" y="4290848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SortedSet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31404" y="5348176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91516" y="5348176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4614895" y="2633848"/>
            <a:ext cx="0" cy="4698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61178" y="5066893"/>
            <a:ext cx="335593" cy="2812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02305" y="3879765"/>
            <a:ext cx="0" cy="4110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031404" y="3879765"/>
            <a:ext cx="518322" cy="1468411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9844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ava.util.HashSet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A</a:t>
            </a:r>
            <a:r>
              <a:rPr lang="x-none" dirty="0" smtClean="0"/>
              <a:t> classe </a:t>
            </a:r>
            <a:r>
              <a:rPr lang="x-none" b="1" dirty="0" smtClean="0"/>
              <a:t>HashSet</a:t>
            </a:r>
            <a:r>
              <a:rPr lang="x-none" dirty="0" smtClean="0"/>
              <a:t> é uma das implementações da interface </a:t>
            </a:r>
            <a:r>
              <a:rPr lang="x-none" b="1" dirty="0" smtClean="0"/>
              <a:t>Set</a:t>
            </a:r>
            <a:r>
              <a:rPr lang="x-none" dirty="0" smtClean="0"/>
              <a:t> que, já sabemos, </a:t>
            </a:r>
            <a:r>
              <a:rPr lang="x-none" dirty="0" smtClean="0">
                <a:solidFill>
                  <a:srgbClr val="FF0000"/>
                </a:solidFill>
              </a:rPr>
              <a:t>não</a:t>
            </a:r>
            <a:r>
              <a:rPr lang="x-none" dirty="0" smtClean="0"/>
              <a:t> é </a:t>
            </a:r>
            <a:r>
              <a:rPr lang="x-none" dirty="0" smtClean="0">
                <a:solidFill>
                  <a:srgbClr val="FF0000"/>
                </a:solidFill>
              </a:rPr>
              <a:t>indexada</a:t>
            </a:r>
            <a:r>
              <a:rPr lang="x-none" dirty="0" smtClean="0"/>
              <a:t>, </a:t>
            </a:r>
            <a:r>
              <a:rPr lang="x-none" dirty="0" smtClean="0">
                <a:solidFill>
                  <a:srgbClr val="FF0000"/>
                </a:solidFill>
              </a:rPr>
              <a:t>nem</a:t>
            </a:r>
            <a:r>
              <a:rPr lang="x-none" dirty="0" smtClean="0"/>
              <a:t>, </a:t>
            </a:r>
            <a:r>
              <a:rPr lang="x-none" dirty="0" smtClean="0">
                <a:solidFill>
                  <a:srgbClr val="FF0000"/>
                </a:solidFill>
              </a:rPr>
              <a:t>ordenada</a:t>
            </a:r>
            <a:r>
              <a:rPr lang="x-none" dirty="0" smtClean="0"/>
              <a:t> por natureza. Esta implementação de </a:t>
            </a:r>
            <a:r>
              <a:rPr lang="x-none" b="1" dirty="0" smtClean="0"/>
              <a:t>Set</a:t>
            </a:r>
            <a:r>
              <a:rPr lang="x-none" dirty="0" smtClean="0"/>
              <a:t> é ideal para buscas, mas não para navegação sequencial. Assim frequentemente é necessário utilizar uma outra </a:t>
            </a:r>
            <a:r>
              <a:rPr lang="x-none" b="1" dirty="0" smtClean="0"/>
              <a:t>interface</a:t>
            </a:r>
            <a:r>
              <a:rPr lang="x-none" dirty="0" smtClean="0"/>
              <a:t> </a:t>
            </a:r>
            <a:r>
              <a:rPr lang="x-none" b="1" dirty="0" smtClean="0"/>
              <a:t>Interator</a:t>
            </a:r>
            <a:r>
              <a:rPr lang="x-none" dirty="0" smtClean="0"/>
              <a:t> para navegar por seus elementos.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82313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ava.util.Iterator</a:t>
            </a:r>
            <a:r>
              <a:rPr lang="pt-BR" dirty="0" smtClean="0"/>
              <a:t> e </a:t>
            </a:r>
            <a:r>
              <a:rPr lang="pt-BR" dirty="0" err="1" smtClean="0"/>
              <a:t>java.util.Set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A interface </a:t>
            </a:r>
            <a:r>
              <a:rPr lang="x-none" b="1" dirty="0" smtClean="0"/>
              <a:t>Iterator</a:t>
            </a:r>
            <a:r>
              <a:rPr lang="x-none" dirty="0" smtClean="0"/>
              <a:t> é utilizada para navegar dentro de coleções não indexadas, como é o caso de </a:t>
            </a:r>
            <a:r>
              <a:rPr lang="x-none" b="1" dirty="0" smtClean="0"/>
              <a:t>Set</a:t>
            </a:r>
            <a:r>
              <a:rPr lang="x-none" dirty="0" smtClean="0"/>
              <a:t>. </a:t>
            </a:r>
            <a:r>
              <a:rPr lang="en-US" dirty="0" smtClean="0"/>
              <a:t>A</a:t>
            </a:r>
            <a:r>
              <a:rPr lang="x-none" dirty="0" smtClean="0"/>
              <a:t> interface Set define o método </a:t>
            </a:r>
            <a:r>
              <a:rPr lang="x-none" b="1" dirty="0" smtClean="0"/>
              <a:t>interator() </a:t>
            </a:r>
            <a:r>
              <a:rPr lang="x-none" dirty="0" smtClean="0"/>
              <a:t>que retorna um </a:t>
            </a:r>
            <a:r>
              <a:rPr lang="x-none" b="1" dirty="0" smtClean="0"/>
              <a:t>Iterator</a:t>
            </a:r>
            <a:r>
              <a:rPr lang="x-none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A interface </a:t>
            </a:r>
            <a:r>
              <a:rPr lang="x-none" b="1" dirty="0" smtClean="0"/>
              <a:t>Iterator</a:t>
            </a:r>
            <a:r>
              <a:rPr lang="x-none" dirty="0" smtClean="0"/>
              <a:t>, por sua vez, possui o método </a:t>
            </a:r>
            <a:r>
              <a:rPr lang="x-none" b="1" dirty="0" smtClean="0"/>
              <a:t>hasNext() </a:t>
            </a:r>
            <a:r>
              <a:rPr lang="x-none" dirty="0" smtClean="0"/>
              <a:t>para identificar se existem mais elementos na coleção.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46834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ava.util.Iterator</a:t>
            </a:r>
            <a:r>
              <a:rPr lang="pt-BR" dirty="0" smtClean="0"/>
              <a:t> e </a:t>
            </a:r>
            <a:r>
              <a:rPr lang="pt-BR" dirty="0" err="1" smtClean="0"/>
              <a:t>java.util.Set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smtClean="0"/>
              <a:t>O</a:t>
            </a:r>
            <a:r>
              <a:rPr lang="pt-BR" dirty="0" smtClean="0"/>
              <a:t>u</a:t>
            </a:r>
            <a:r>
              <a:rPr lang="x-none" smtClean="0"/>
              <a:t>tro </a:t>
            </a:r>
            <a:r>
              <a:rPr lang="x-none" dirty="0" smtClean="0"/>
              <a:t>método importante dessa classe é aquele utlizado para obter o próximo elemento da coleção e que possui a seguinte assinatura: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E next();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 exemplo</a:t>
            </a:r>
            <a:r>
              <a:rPr lang="x-none" b="1" smtClean="0"/>
              <a:t>: </a:t>
            </a:r>
            <a:r>
              <a:rPr lang="x-none" smtClean="0"/>
              <a:t>TesteHashSet.java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665379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Esta classe implementa 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SortedSet</a:t>
            </a:r>
            <a:r>
              <a:rPr lang="pt-BR" dirty="0" smtClean="0"/>
              <a:t> e por isso garante que os elementos serão ordenados em ordem ascendente, de acordo com  ordem natural dos elementos (veja a explicação da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), ou então, por um objeto do tipo </a:t>
            </a:r>
            <a:r>
              <a:rPr lang="pt-BR" b="1" dirty="0" err="1" smtClean="0"/>
              <a:t>Comparator</a:t>
            </a:r>
            <a:r>
              <a:rPr lang="pt-BR" dirty="0" smtClean="0"/>
              <a:t> passado como parâmetro na construção de </a:t>
            </a:r>
            <a:r>
              <a:rPr lang="pt-BR" b="1" dirty="0" err="1" smtClean="0"/>
              <a:t>TreeSet</a:t>
            </a:r>
            <a:r>
              <a:rPr lang="pt-BR" dirty="0" smtClean="0"/>
              <a:t>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2714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de coleções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Quando fazemos consultas em banco de dados e queremos armazenar os objetos que representam o resultado da consulta em um único objeto. </a:t>
            </a:r>
            <a:r>
              <a:rPr lang="pt-BR" dirty="0" err="1" smtClean="0"/>
              <a:t>Ex</a:t>
            </a:r>
            <a:r>
              <a:rPr lang="pt-BR" dirty="0" smtClean="0"/>
              <a:t>: a consulta de clientes por categorias pode retornar uma coleção de objetos </a:t>
            </a:r>
            <a:r>
              <a:rPr lang="pt-BR" b="1" dirty="0" smtClean="0"/>
              <a:t>Clientes</a:t>
            </a:r>
            <a:r>
              <a:rPr lang="pt-BR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Mapeamento </a:t>
            </a:r>
            <a:r>
              <a:rPr lang="pt-BR" dirty="0"/>
              <a:t>d</a:t>
            </a:r>
            <a:r>
              <a:rPr lang="pt-BR" dirty="0" smtClean="0"/>
              <a:t>e relações 1 para muitos, ou seja, um cliente tem muitos endereços. Podemos dizer que um objeto do tipo </a:t>
            </a:r>
            <a:r>
              <a:rPr lang="pt-BR" b="1" dirty="0" smtClean="0"/>
              <a:t>Cliente</a:t>
            </a:r>
            <a:r>
              <a:rPr lang="pt-BR" dirty="0" smtClean="0"/>
              <a:t> tem uma coleção de objetos do tipo </a:t>
            </a:r>
            <a:r>
              <a:rPr lang="pt-BR" b="1" dirty="0" smtClean="0"/>
              <a:t>Endereço</a:t>
            </a:r>
            <a:r>
              <a:rPr lang="pt-BR" dirty="0" smtClean="0"/>
              <a:t>. 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57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forma de ordenação dos objetos deve estar coerente com a implementação do método </a:t>
            </a:r>
            <a:r>
              <a:rPr lang="pt-BR" b="1" dirty="0" err="1" smtClean="0"/>
              <a:t>equals</a:t>
            </a:r>
            <a:r>
              <a:rPr lang="pt-BR" dirty="0" smtClean="0"/>
              <a:t>, ou seja, os métodos </a:t>
            </a:r>
            <a:r>
              <a:rPr lang="pt-BR" b="1" dirty="0" err="1" smtClean="0"/>
              <a:t>compareTo</a:t>
            </a:r>
            <a:r>
              <a:rPr lang="pt-BR" dirty="0" smtClean="0"/>
              <a:t> e </a:t>
            </a:r>
            <a:r>
              <a:rPr lang="pt-BR" b="1" dirty="0" smtClean="0"/>
              <a:t>compare</a:t>
            </a:r>
            <a:r>
              <a:rPr lang="pt-BR" dirty="0" smtClean="0"/>
              <a:t> definidos respectivamente pela interface </a:t>
            </a:r>
            <a:r>
              <a:rPr lang="pt-BR" b="1" dirty="0" err="1" smtClean="0"/>
              <a:t>Comparable</a:t>
            </a:r>
            <a:r>
              <a:rPr lang="pt-BR" dirty="0" smtClean="0"/>
              <a:t> e </a:t>
            </a:r>
            <a:r>
              <a:rPr lang="pt-BR" b="1" dirty="0" err="1" smtClean="0"/>
              <a:t>Comparator</a:t>
            </a:r>
            <a:r>
              <a:rPr lang="pt-BR" dirty="0" smtClean="0"/>
              <a:t> devem implementar a mesma lógica usada no método </a:t>
            </a:r>
            <a:r>
              <a:rPr lang="pt-BR" b="1" dirty="0" err="1" smtClean="0"/>
              <a:t>equals</a:t>
            </a:r>
            <a:r>
              <a:rPr lang="pt-BR" dirty="0" smtClean="0"/>
              <a:t> quando os objetos forem iguais.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211643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Toda a classe inserida em um </a:t>
            </a:r>
            <a:r>
              <a:rPr lang="pt-BR" b="1" dirty="0" err="1" smtClean="0"/>
              <a:t>TreeSet</a:t>
            </a:r>
            <a:r>
              <a:rPr lang="pt-BR" dirty="0" smtClean="0"/>
              <a:t> deve implementar a interface </a:t>
            </a:r>
            <a:r>
              <a:rPr lang="pt-BR" b="1" dirty="0" err="1" smtClean="0"/>
              <a:t>java.lang.Comparable</a:t>
            </a:r>
            <a:r>
              <a:rPr lang="pt-BR" dirty="0" smtClean="0"/>
              <a:t>, ou serem aceitas pelo objeto </a:t>
            </a:r>
            <a:r>
              <a:rPr lang="pt-BR" b="1" dirty="0" err="1" smtClean="0"/>
              <a:t>Comparator</a:t>
            </a:r>
            <a:r>
              <a:rPr lang="pt-BR" dirty="0" smtClean="0"/>
              <a:t> associado ao </a:t>
            </a:r>
            <a:r>
              <a:rPr lang="pt-BR" b="1" dirty="0" err="1" smtClean="0"/>
              <a:t>TreeSet</a:t>
            </a:r>
            <a:r>
              <a:rPr lang="pt-BR" dirty="0" smtClean="0"/>
              <a:t>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Caso o objeto inserido em um </a:t>
            </a:r>
            <a:r>
              <a:rPr lang="pt-BR" b="1" dirty="0" err="1" smtClean="0"/>
              <a:t>TreeSet</a:t>
            </a:r>
            <a:r>
              <a:rPr lang="pt-BR" dirty="0" smtClean="0"/>
              <a:t> não seja </a:t>
            </a:r>
            <a:r>
              <a:rPr lang="pt-BR" b="1" dirty="0" err="1" smtClean="0"/>
              <a:t>instanceof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 e não tenha sido passado nenhum </a:t>
            </a:r>
            <a:r>
              <a:rPr lang="pt-BR" b="1" dirty="0" err="1" smtClean="0"/>
              <a:t>Comparator</a:t>
            </a:r>
            <a:r>
              <a:rPr lang="pt-BR" dirty="0" smtClean="0"/>
              <a:t> para a classe será lançada um exceção do tipo </a:t>
            </a:r>
            <a:r>
              <a:rPr lang="pt-BR" b="1" dirty="0" err="1" smtClean="0"/>
              <a:t>ClassCastException</a:t>
            </a:r>
            <a:r>
              <a:rPr lang="pt-BR" dirty="0" smtClean="0"/>
              <a:t>. 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4192819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r>
              <a:rPr lang="pt-BR" dirty="0" smtClean="0"/>
              <a:t> (hierarquia)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89510" y="1694329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89510" y="2895599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67317" y="4043082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284694" y="5369858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667435" y="5369858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cxnSp>
        <p:nvCxnSpPr>
          <p:cNvPr id="11" name="Conector de seta reta 10"/>
          <p:cNvCxnSpPr>
            <a:stCxn id="6" idx="0"/>
            <a:endCxn id="5" idx="2"/>
          </p:cNvCxnSpPr>
          <p:nvPr/>
        </p:nvCxnSpPr>
        <p:spPr>
          <a:xfrm flipV="1">
            <a:off x="4545104" y="2608729"/>
            <a:ext cx="0" cy="2868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6" idx="2"/>
          </p:cNvCxnSpPr>
          <p:nvPr/>
        </p:nvCxnSpPr>
        <p:spPr>
          <a:xfrm flipV="1">
            <a:off x="4545104" y="3809999"/>
            <a:ext cx="0" cy="233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7" idx="2"/>
          </p:cNvCxnSpPr>
          <p:nvPr/>
        </p:nvCxnSpPr>
        <p:spPr>
          <a:xfrm flipV="1">
            <a:off x="3489510" y="4957482"/>
            <a:ext cx="533401" cy="4123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5284694" y="3809999"/>
            <a:ext cx="497541" cy="1559859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9411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Esta </a:t>
            </a:r>
            <a:r>
              <a:rPr lang="pt-BR" b="1" dirty="0" smtClean="0"/>
              <a:t>interface</a:t>
            </a:r>
            <a:r>
              <a:rPr lang="pt-BR" dirty="0" smtClean="0"/>
              <a:t> define classes que são </a:t>
            </a:r>
            <a:r>
              <a:rPr lang="pt-BR" dirty="0" smtClean="0">
                <a:solidFill>
                  <a:srgbClr val="FF0000"/>
                </a:solidFill>
              </a:rPr>
              <a:t>ordenáveis</a:t>
            </a:r>
            <a:r>
              <a:rPr lang="pt-BR" dirty="0" smtClean="0"/>
              <a:t>, ou que podem ser automaticamente ordenadas por coleções oi outras classes.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</a:t>
            </a:r>
            <a:r>
              <a:rPr lang="pt-BR" b="1" dirty="0" smtClean="0"/>
              <a:t>interface </a:t>
            </a:r>
            <a:r>
              <a:rPr lang="pt-BR" b="1" dirty="0" err="1" smtClean="0"/>
              <a:t>Comparable</a:t>
            </a:r>
            <a:r>
              <a:rPr lang="pt-BR" b="1" dirty="0" smtClean="0"/>
              <a:t> </a:t>
            </a:r>
            <a:r>
              <a:rPr lang="pt-BR" dirty="0" smtClean="0"/>
              <a:t>define um método que servirá como regra de ordenação das instâncias da classe que a implementa. Essa padrão é denominado </a:t>
            </a:r>
            <a:r>
              <a:rPr lang="pt-BR" dirty="0" smtClean="0">
                <a:solidFill>
                  <a:srgbClr val="FF0000"/>
                </a:solidFill>
              </a:rPr>
              <a:t>ordem natural</a:t>
            </a:r>
            <a:r>
              <a:rPr lang="pt-BR" dirty="0" smtClean="0"/>
              <a:t>, que é uma regra que deve ser utilizada para saber a precedência dos objetos. 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2288243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Método definido na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compareTo</a:t>
            </a:r>
            <a:r>
              <a:rPr lang="pt-BR" b="1" dirty="0" smtClean="0"/>
              <a:t>(</a:t>
            </a:r>
            <a:r>
              <a:rPr lang="pt-BR" b="1" dirty="0" err="1" smtClean="0"/>
              <a:t>Object</a:t>
            </a:r>
            <a:r>
              <a:rPr lang="pt-BR" b="1" dirty="0" smtClean="0"/>
              <a:t> o)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Podemos exemplificar com a classe </a:t>
            </a:r>
            <a:r>
              <a:rPr lang="pt-BR" b="1" dirty="0" err="1" smtClean="0"/>
              <a:t>String</a:t>
            </a:r>
            <a:r>
              <a:rPr lang="pt-BR" dirty="0" smtClean="0"/>
              <a:t>, que implementa esta interface e sua implementação de comparação faz a análise </a:t>
            </a:r>
            <a:r>
              <a:rPr lang="pt-BR" dirty="0" err="1" smtClean="0"/>
              <a:t>caractér</a:t>
            </a:r>
            <a:r>
              <a:rPr lang="pt-BR" dirty="0" smtClean="0"/>
              <a:t> a </a:t>
            </a:r>
            <a:r>
              <a:rPr lang="pt-BR" dirty="0" err="1" smtClean="0"/>
              <a:t>caractér</a:t>
            </a:r>
            <a:r>
              <a:rPr lang="pt-BR" dirty="0" smtClean="0"/>
              <a:t> para definição de </a:t>
            </a:r>
            <a:r>
              <a:rPr lang="pt-BR" b="1" dirty="0" err="1" smtClean="0"/>
              <a:t>String</a:t>
            </a:r>
            <a:r>
              <a:rPr lang="pt-BR" dirty="0" smtClean="0"/>
              <a:t>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95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Logo pelo conceito de ordem </a:t>
            </a:r>
            <a:r>
              <a:rPr lang="pt-BR" dirty="0" err="1" smtClean="0"/>
              <a:t>natual</a:t>
            </a:r>
            <a:r>
              <a:rPr lang="pt-BR" dirty="0" smtClean="0"/>
              <a:t> da </a:t>
            </a:r>
            <a:r>
              <a:rPr lang="pt-BR" dirty="0" err="1" smtClean="0"/>
              <a:t>String</a:t>
            </a:r>
            <a:r>
              <a:rPr lang="pt-BR" dirty="0" smtClean="0"/>
              <a:t> a instância “</a:t>
            </a:r>
            <a:r>
              <a:rPr lang="pt-BR" dirty="0" err="1" smtClean="0"/>
              <a:t>automovel</a:t>
            </a:r>
            <a:r>
              <a:rPr lang="pt-BR" dirty="0" smtClean="0"/>
              <a:t>” estaria localizado antes da instância “barco”, pois se compararmos as primeiras letras das instâncias a letra ‘a’ antecede a ‘b’.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TesteComparable.java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069006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Se você estiver usando classe criadas por você e quiser comprar duas instâncias delas poderias fazer essa classe implementar </a:t>
            </a:r>
            <a:r>
              <a:rPr lang="pt-BR" b="1" dirty="0" err="1" smtClean="0"/>
              <a:t>Comparable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Pessoa.java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TestePessoa.java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633517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</a:t>
            </a:r>
            <a:r>
              <a:rPr lang="pt-BR" b="1" dirty="0" smtClean="0"/>
              <a:t>interface</a:t>
            </a:r>
            <a:r>
              <a:rPr lang="pt-BR" dirty="0" smtClean="0"/>
              <a:t> é utilizada para definir uma regra diferente de ordenação entre dois objetos daquela sugerida pela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16114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Por isso o método </a:t>
            </a:r>
            <a:r>
              <a:rPr lang="pt-BR" b="1" dirty="0" smtClean="0"/>
              <a:t>compare(E e1, E e2) </a:t>
            </a:r>
            <a:r>
              <a:rPr lang="pt-BR" dirty="0" smtClean="0"/>
              <a:t>retornando um valor inteiro, devendo ser positivo se o 1° argumento for maior do que o 2°, zero se os elementos forem considerados iguais e negativo se o 1° for menor do que o 2°.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interface também define o métodos </a:t>
            </a:r>
            <a:r>
              <a:rPr lang="pt-BR" b="1" dirty="0" err="1" smtClean="0"/>
              <a:t>equals</a:t>
            </a:r>
            <a:r>
              <a:rPr lang="pt-BR" dirty="0" smtClean="0"/>
              <a:t>, que deve ser coerente com o contrato firmado do método compare, semelhante ao proposto para </a:t>
            </a:r>
            <a:r>
              <a:rPr lang="pt-BR" b="1" dirty="0" err="1" smtClean="0"/>
              <a:t>compareTo</a:t>
            </a:r>
            <a:r>
              <a:rPr lang="pt-BR" dirty="0" smtClean="0"/>
              <a:t> de </a:t>
            </a:r>
            <a:r>
              <a:rPr lang="pt-BR" b="1" dirty="0" err="1" smtClean="0"/>
              <a:t>Comparable</a:t>
            </a:r>
            <a:r>
              <a:rPr lang="pt-BR" dirty="0" smtClean="0"/>
              <a:t>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3123475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Normalmente, as implementações da interface </a:t>
            </a:r>
            <a:r>
              <a:rPr lang="pt-BR" b="1" dirty="0" err="1" smtClean="0"/>
              <a:t>Comparator</a:t>
            </a:r>
            <a:r>
              <a:rPr lang="pt-BR" dirty="0" smtClean="0"/>
              <a:t> são independentes da classe comparada, tornando possível desenvolver diversas classe compradoras para a mesma entidade.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exemplos: </a:t>
            </a:r>
            <a:r>
              <a:rPr lang="pt-BR" dirty="0" smtClean="0"/>
              <a:t>Cliente.java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ComparadorById.java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ComparadorByNome.java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TesteComparador.java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6622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de coleções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Cache de objetos mais utilizados, organizados em estruturas de chave / valor.</a:t>
            </a:r>
          </a:p>
        </p:txBody>
      </p:sp>
    </p:spTree>
    <p:extLst>
      <p:ext uri="{BB962C8B-B14F-4D97-AF65-F5344CB8AC3E}">
        <p14:creationId xmlns:p14="http://schemas.microsoft.com/office/powerpoint/2010/main" xmlns="" val="1441065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Arrays</a:t>
            </a:r>
            <a:r>
              <a:rPr lang="pt-BR" dirty="0" smtClean="0"/>
              <a:t> e implementações da </a:t>
            </a:r>
            <a:r>
              <a:rPr lang="pt-BR" b="1" dirty="0" smtClean="0"/>
              <a:t>interfaces </a:t>
            </a:r>
            <a:r>
              <a:rPr lang="pt-BR" b="1" dirty="0" err="1" smtClean="0"/>
              <a:t>List</a:t>
            </a:r>
            <a:r>
              <a:rPr lang="pt-BR" dirty="0" smtClean="0"/>
              <a:t>, usualmente, são criados para armazena objetos de uma mesma classe, porém esse objetos são armazenados em ordem de inclusão. Muitas vezes é interessante que após a sua inclusão de todos os objetos, haja uma ordenação usando um tipo de ordem.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13460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Para conseguirmos essa ordenação é necessário definir a ordem desejada para a classe possa ser armazenada na </a:t>
            </a:r>
            <a:r>
              <a:rPr lang="pt-BR" b="1" dirty="0" err="1"/>
              <a:t>L</a:t>
            </a:r>
            <a:r>
              <a:rPr lang="pt-BR" b="1" dirty="0" err="1" smtClean="0"/>
              <a:t>ist</a:t>
            </a:r>
            <a:r>
              <a:rPr lang="pt-BR" dirty="0" smtClean="0"/>
              <a:t> precisa implementar 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 juntamente com seu método </a:t>
            </a:r>
            <a:r>
              <a:rPr lang="pt-BR" b="1" dirty="0" err="1" smtClean="0"/>
              <a:t>compareTo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34026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Contudo ao analisar a documentação de </a:t>
            </a:r>
            <a:r>
              <a:rPr lang="pt-BR" b="1" dirty="0" err="1" smtClean="0"/>
              <a:t>List</a:t>
            </a:r>
            <a:r>
              <a:rPr lang="pt-BR" dirty="0" smtClean="0"/>
              <a:t>, percebe-se que não existe um método que faça essa ordenação! O que poderias faze para ordenar esse valores?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Para esses problema podemos contar com o método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sort</a:t>
            </a:r>
            <a:r>
              <a:rPr lang="pt-BR" dirty="0" smtClean="0"/>
              <a:t> da classe </a:t>
            </a:r>
            <a:r>
              <a:rPr lang="pt-BR" b="1" dirty="0" err="1" smtClean="0"/>
              <a:t>Collections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  <a:r>
              <a:rPr lang="pt-BR" dirty="0" smtClean="0"/>
              <a:t> TesteCollections.java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65461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Poderíamos tentar com Cliente? Que não implementa </a:t>
            </a:r>
            <a:r>
              <a:rPr lang="pt-BR" dirty="0" err="1" smtClean="0"/>
              <a:t>compareTo</a:t>
            </a:r>
            <a:r>
              <a:rPr lang="pt-BR" dirty="0" smtClean="0"/>
              <a:t>. Se </a:t>
            </a:r>
            <a:r>
              <a:rPr lang="pt-BR" dirty="0" err="1" smtClean="0"/>
              <a:t>passassemos</a:t>
            </a:r>
            <a:r>
              <a:rPr lang="pt-BR" dirty="0" smtClean="0"/>
              <a:t> no </a:t>
            </a:r>
            <a:r>
              <a:rPr lang="pt-BR" dirty="0" err="1" smtClean="0"/>
              <a:t>medodo</a:t>
            </a:r>
            <a:r>
              <a:rPr lang="pt-BR" dirty="0" smtClean="0"/>
              <a:t> </a:t>
            </a:r>
            <a:r>
              <a:rPr lang="pt-BR" b="1" dirty="0" err="1" smtClean="0"/>
              <a:t>sort</a:t>
            </a:r>
            <a:r>
              <a:rPr lang="pt-BR" dirty="0" smtClean="0"/>
              <a:t> da classe </a:t>
            </a:r>
            <a:r>
              <a:rPr lang="pt-BR" b="1" dirty="0" err="1" smtClean="0"/>
              <a:t>Collections</a:t>
            </a:r>
            <a:r>
              <a:rPr lang="pt-BR" b="1" dirty="0" smtClean="0"/>
              <a:t> </a:t>
            </a:r>
            <a:r>
              <a:rPr lang="pt-BR" dirty="0" smtClean="0"/>
              <a:t>a ordem para que fosse ordenados.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  <a:r>
              <a:rPr lang="pt-BR" dirty="0" smtClean="0"/>
              <a:t> TesteCollections1.java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578168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Vamos tentar ordenar um </a:t>
            </a:r>
            <a:r>
              <a:rPr lang="pt-BR" dirty="0" err="1" smtClean="0"/>
              <a:t>Array</a:t>
            </a:r>
            <a:r>
              <a:rPr lang="pt-BR" dirty="0" smtClean="0"/>
              <a:t>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  <a:r>
              <a:rPr lang="pt-BR" dirty="0" smtClean="0"/>
              <a:t> TesteArrays.java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346774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Objetivo: Praticar a utilização de classe que implementam a interface </a:t>
            </a:r>
            <a:r>
              <a:rPr lang="pt-BR" dirty="0" err="1" smtClean="0"/>
              <a:t>java</a:t>
            </a:r>
            <a:r>
              <a:rPr lang="pt-BR" dirty="0" smtClean="0"/>
              <a:t>.util.Set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4246194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Esta interface define objetos que mapeiam </a:t>
            </a:r>
            <a:r>
              <a:rPr lang="pt-BR" dirty="0" smtClean="0">
                <a:solidFill>
                  <a:srgbClr val="FF0000"/>
                </a:solidFill>
              </a:rPr>
              <a:t>chaves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valores</a:t>
            </a:r>
            <a:r>
              <a:rPr lang="pt-BR" dirty="0" smtClean="0"/>
              <a:t>, onde as </a:t>
            </a:r>
            <a:r>
              <a:rPr lang="pt-BR" dirty="0" smtClean="0">
                <a:solidFill>
                  <a:srgbClr val="FF0000"/>
                </a:solidFill>
              </a:rPr>
              <a:t>chaves não podem ser duplicadas</a:t>
            </a:r>
            <a:r>
              <a:rPr lang="pt-BR" dirty="0" smtClean="0"/>
              <a:t>, mas os valores sim.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3491194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9129755"/>
              </p:ext>
            </p:extLst>
          </p:nvPr>
        </p:nvGraphicFramePr>
        <p:xfrm>
          <a:off x="457199" y="2164976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Map</a:t>
                      </a:r>
                      <a:r>
                        <a:rPr lang="pt-BR" dirty="0" smtClean="0"/>
                        <a:t> chave (</a:t>
                      </a:r>
                      <a:r>
                        <a:rPr lang="pt-BR" dirty="0" err="1" smtClean="0"/>
                        <a:t>Object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(</a:t>
                      </a:r>
                      <a:r>
                        <a:rPr lang="pt-BR" dirty="0" err="1" smtClean="0"/>
                        <a:t>Object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r>
                        <a:rPr lang="pt-BR" baseline="0" dirty="0" smtClean="0"/>
                        <a:t> 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2617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Desta forma, não há nenhuma restrição especifica ao valor </a:t>
            </a:r>
            <a:r>
              <a:rPr lang="pt-BR" b="1" dirty="0" err="1" smtClean="0"/>
              <a:t>null</a:t>
            </a:r>
            <a:r>
              <a:rPr lang="pt-BR" dirty="0" smtClean="0"/>
              <a:t>, exceto pelo fato que a condição de chaves não repetidas seja respeitada, isto é, é possível adicionar apenas uma </a:t>
            </a:r>
            <a:r>
              <a:rPr lang="pt-BR" dirty="0" smtClean="0">
                <a:solidFill>
                  <a:srgbClr val="FF0000"/>
                </a:solidFill>
              </a:rPr>
              <a:t>chave</a:t>
            </a:r>
            <a:r>
              <a:rPr lang="pt-BR" dirty="0" smtClean="0"/>
              <a:t> igual a </a:t>
            </a:r>
            <a:r>
              <a:rPr lang="pt-BR" b="1" dirty="0" err="1" smtClean="0"/>
              <a:t>null</a:t>
            </a:r>
            <a:r>
              <a:rPr lang="pt-BR" dirty="0" smtClean="0"/>
              <a:t> e quanto valores </a:t>
            </a:r>
            <a:r>
              <a:rPr lang="pt-BR" b="1" dirty="0" err="1" smtClean="0"/>
              <a:t>null</a:t>
            </a:r>
            <a:r>
              <a:rPr lang="pt-BR" dirty="0" smtClean="0"/>
              <a:t> forem necessários.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2491337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interface oferece três visualizações distintas de um </a:t>
            </a:r>
            <a:r>
              <a:rPr lang="pt-BR" b="1" dirty="0" err="1" smtClean="0"/>
              <a:t>Map</a:t>
            </a:r>
            <a:r>
              <a:rPr lang="pt-BR" dirty="0" smtClean="0"/>
              <a:t>:</a:t>
            </a:r>
            <a:endParaRPr lang="pt-BR" dirty="0"/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t-BR" dirty="0" smtClean="0"/>
              <a:t>As chaves podem ser visualizadas como um objetos do tipo </a:t>
            </a:r>
            <a:r>
              <a:rPr lang="pt-BR" b="1" dirty="0" smtClean="0"/>
              <a:t>Set</a:t>
            </a:r>
            <a:r>
              <a:rPr lang="pt-BR" dirty="0" smtClean="0"/>
              <a:t>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t-BR" dirty="0" smtClean="0"/>
              <a:t>Os valores podem ser vistos como uma coleção de </a:t>
            </a:r>
            <a:r>
              <a:rPr lang="pt-BR" b="1" dirty="0" smtClean="0"/>
              <a:t>Objetos</a:t>
            </a:r>
            <a:r>
              <a:rPr lang="pt-BR" dirty="0" smtClean="0"/>
              <a:t>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t-BR" dirty="0" smtClean="0"/>
              <a:t>Conjunto (objeto do tipo </a:t>
            </a:r>
            <a:r>
              <a:rPr lang="pt-BR" b="1" dirty="0" smtClean="0"/>
              <a:t>Set</a:t>
            </a:r>
            <a:r>
              <a:rPr lang="pt-BR" dirty="0" smtClean="0"/>
              <a:t>) de pares chave-valor</a:t>
            </a:r>
          </a:p>
        </p:txBody>
      </p:sp>
    </p:spTree>
    <p:extLst>
      <p:ext uri="{BB962C8B-B14F-4D97-AF65-F5344CB8AC3E}">
        <p14:creationId xmlns:p14="http://schemas.microsoft.com/office/powerpoint/2010/main" xmlns="" val="28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 de 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Não é necessário a implementar métodos de ordenação, busca, redimensionamento entre outros.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Normalmente, há a melhora na performance, pois provê implementações otimizadas criadas por especialistas.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fr-FR" dirty="0" err="1" smtClean="0"/>
              <a:t>É</a:t>
            </a:r>
            <a:r>
              <a:rPr lang="pt-BR" dirty="0" smtClean="0"/>
              <a:t> possível “transformar” coleções de um tipo para outro, possibilitando a utilização da coleção adequada para cada situação.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15684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r>
              <a:rPr lang="pt-BR" dirty="0" smtClean="0"/>
              <a:t> (hierarquia)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783105" y="1640541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Map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571564" y="3030069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SortedMap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723965" y="4944034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TreeMap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30706" y="4975411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HashMap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456765" y="4939553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Hashtable</a:t>
            </a:r>
            <a:endParaRPr lang="pt-BR" dirty="0"/>
          </a:p>
        </p:txBody>
      </p:sp>
      <p:cxnSp>
        <p:nvCxnSpPr>
          <p:cNvPr id="11" name="Conector de seta reta 10"/>
          <p:cNvCxnSpPr>
            <a:stCxn id="9" idx="0"/>
            <a:endCxn id="5" idx="2"/>
          </p:cNvCxnSpPr>
          <p:nvPr/>
        </p:nvCxnSpPr>
        <p:spPr>
          <a:xfrm flipV="1">
            <a:off x="2350995" y="2393576"/>
            <a:ext cx="2326340" cy="2545977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4807323" y="2375646"/>
            <a:ext cx="1" cy="258183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0"/>
          </p:cNvCxnSpPr>
          <p:nvPr/>
        </p:nvCxnSpPr>
        <p:spPr>
          <a:xfrm flipH="1" flipV="1">
            <a:off x="5204012" y="2393576"/>
            <a:ext cx="1261782" cy="6364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0"/>
          </p:cNvCxnSpPr>
          <p:nvPr/>
        </p:nvCxnSpPr>
        <p:spPr>
          <a:xfrm flipH="1" flipV="1">
            <a:off x="6618194" y="3783105"/>
            <a:ext cx="1" cy="1160929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2616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HashMap</a:t>
            </a:r>
            <a:r>
              <a:rPr lang="pt-BR" dirty="0" smtClean="0"/>
              <a:t> é uma implementação da interface </a:t>
            </a:r>
            <a:r>
              <a:rPr lang="pt-BR" b="1" dirty="0" err="1" smtClean="0"/>
              <a:t>Map</a:t>
            </a:r>
            <a:r>
              <a:rPr lang="pt-BR" dirty="0" smtClean="0"/>
              <a:t>, que ocorre por meio das classe abstrata </a:t>
            </a:r>
            <a:r>
              <a:rPr lang="pt-BR" b="1" dirty="0" err="1" smtClean="0"/>
              <a:t>AbstractMap</a:t>
            </a:r>
            <a:r>
              <a:rPr lang="pt-BR" dirty="0" smtClean="0"/>
              <a:t>. Não garante a ordem dos seus elementos, nem que estarão sempre na mesma ordem.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classe não é </a:t>
            </a:r>
            <a:r>
              <a:rPr lang="pt-BR" b="1" dirty="0" err="1" smtClean="0"/>
              <a:t>synchronized</a:t>
            </a:r>
            <a:r>
              <a:rPr lang="pt-BR" dirty="0" smtClean="0"/>
              <a:t>, sendo esta a principal diferença da classe </a:t>
            </a:r>
            <a:r>
              <a:rPr lang="pt-BR" b="1" dirty="0" err="1" smtClean="0"/>
              <a:t>Hashtable</a:t>
            </a:r>
            <a:r>
              <a:rPr lang="pt-BR" dirty="0" smtClean="0"/>
              <a:t>, que faz parte do JDK desde a versão 1.0;</a:t>
            </a:r>
          </a:p>
        </p:txBody>
      </p:sp>
    </p:spTree>
    <p:extLst>
      <p:ext uri="{BB962C8B-B14F-4D97-AF65-F5344CB8AC3E}">
        <p14:creationId xmlns:p14="http://schemas.microsoft.com/office/powerpoint/2010/main" xmlns="" val="2991342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classe </a:t>
            </a:r>
            <a:r>
              <a:rPr lang="pt-BR" dirty="0" err="1" smtClean="0"/>
              <a:t>HashMap</a:t>
            </a:r>
            <a:r>
              <a:rPr lang="pt-BR" dirty="0" smtClean="0"/>
              <a:t> permite a inserção de </a:t>
            </a:r>
            <a:r>
              <a:rPr lang="pt-BR" b="1" dirty="0" err="1" smtClean="0"/>
              <a:t>null</a:t>
            </a:r>
            <a:r>
              <a:rPr lang="pt-BR" dirty="0" smtClean="0"/>
              <a:t>, mas vale lembrar que a </a:t>
            </a:r>
            <a:r>
              <a:rPr lang="pt-BR" dirty="0" smtClean="0">
                <a:solidFill>
                  <a:srgbClr val="FF0000"/>
                </a:solidFill>
              </a:rPr>
              <a:t>chave deve ser única</a:t>
            </a:r>
            <a:r>
              <a:rPr lang="pt-BR" dirty="0" smtClean="0"/>
              <a:t>, isto é, apenas </a:t>
            </a:r>
            <a:r>
              <a:rPr lang="pt-BR" dirty="0" smtClean="0">
                <a:solidFill>
                  <a:srgbClr val="FF0000"/>
                </a:solidFill>
              </a:rPr>
              <a:t>uma chave poderá ser igual</a:t>
            </a:r>
            <a:r>
              <a:rPr lang="pt-BR" dirty="0" smtClean="0"/>
              <a:t> a </a:t>
            </a:r>
            <a:r>
              <a:rPr lang="pt-BR" b="1" dirty="0" err="1" smtClean="0"/>
              <a:t>null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2113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Construtores: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00B050"/>
                </a:solidFill>
              </a:rPr>
              <a:t>//Constrói um </a:t>
            </a:r>
            <a:r>
              <a:rPr lang="pt-BR" dirty="0" err="1" smtClean="0">
                <a:solidFill>
                  <a:srgbClr val="00B050"/>
                </a:solidFill>
              </a:rPr>
              <a:t>HashMap</a:t>
            </a:r>
            <a:r>
              <a:rPr lang="pt-BR" dirty="0" smtClean="0">
                <a:solidFill>
                  <a:srgbClr val="00B050"/>
                </a:solidFill>
              </a:rPr>
              <a:t> vazio.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HashMap</a:t>
            </a:r>
            <a:r>
              <a:rPr lang="pt-BR" b="1" dirty="0" smtClean="0"/>
              <a:t>&lt;K,V&gt;();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00B050"/>
                </a:solidFill>
              </a:rPr>
              <a:t>//Constrói </a:t>
            </a:r>
            <a:r>
              <a:rPr lang="pt-BR" dirty="0">
                <a:solidFill>
                  <a:srgbClr val="00B050"/>
                </a:solidFill>
              </a:rPr>
              <a:t>um </a:t>
            </a:r>
            <a:r>
              <a:rPr lang="pt-BR" dirty="0" smtClean="0">
                <a:solidFill>
                  <a:srgbClr val="00B050"/>
                </a:solidFill>
              </a:rPr>
              <a:t>novo </a:t>
            </a:r>
            <a:r>
              <a:rPr lang="pt-BR" dirty="0" err="1" smtClean="0">
                <a:solidFill>
                  <a:srgbClr val="00B050"/>
                </a:solidFill>
              </a:rPr>
              <a:t>HashMap</a:t>
            </a:r>
            <a:r>
              <a:rPr lang="pt-BR" dirty="0" smtClean="0">
                <a:solidFill>
                  <a:srgbClr val="00B050"/>
                </a:solidFill>
              </a:rPr>
              <a:t> com todos os //pares de chave-valor do </a:t>
            </a:r>
            <a:r>
              <a:rPr lang="pt-BR" dirty="0" err="1" smtClean="0">
                <a:solidFill>
                  <a:srgbClr val="00B050"/>
                </a:solidFill>
              </a:rPr>
              <a:t>Map</a:t>
            </a:r>
            <a:r>
              <a:rPr lang="pt-BR" dirty="0" smtClean="0">
                <a:solidFill>
                  <a:srgbClr val="00B050"/>
                </a:solidFill>
              </a:rPr>
              <a:t> m</a:t>
            </a:r>
            <a:endParaRPr lang="pt-BR" dirty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MashMap</a:t>
            </a:r>
            <a:r>
              <a:rPr lang="pt-BR" b="1" dirty="0" smtClean="0"/>
              <a:t>&lt;K,V&gt;(</a:t>
            </a:r>
            <a:r>
              <a:rPr lang="pt-BR" b="1" dirty="0" err="1" smtClean="0"/>
              <a:t>Map</a:t>
            </a:r>
            <a:r>
              <a:rPr lang="pt-BR" b="1" dirty="0" smtClean="0"/>
              <a:t>&lt;K,V&gt; m);</a:t>
            </a:r>
          </a:p>
        </p:txBody>
      </p:sp>
    </p:spTree>
    <p:extLst>
      <p:ext uri="{BB962C8B-B14F-4D97-AF65-F5344CB8AC3E}">
        <p14:creationId xmlns:p14="http://schemas.microsoft.com/office/powerpoint/2010/main" xmlns="" val="1183606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Construtores</a:t>
            </a:r>
            <a:r>
              <a:rPr lang="pt-BR" b="1" dirty="0"/>
              <a:t>: </a:t>
            </a:r>
            <a:r>
              <a:rPr lang="pt-BR" b="1" dirty="0" err="1"/>
              <a:t>HashMap</a:t>
            </a:r>
            <a:r>
              <a:rPr lang="pt-BR" b="1" dirty="0"/>
              <a:t>&lt;K,V</a:t>
            </a:r>
            <a:r>
              <a:rPr lang="pt-BR" b="1" dirty="0" smtClean="0"/>
              <a:t>&gt;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Repare que temos igualmente com vimos em 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 algo que entre ‘&lt;‘ e ‘&gt;’ Podemos utilizar </a:t>
            </a:r>
            <a:r>
              <a:rPr lang="pt-BR" b="1" dirty="0" smtClean="0"/>
              <a:t>K,V</a:t>
            </a:r>
            <a:r>
              <a:rPr lang="pt-BR" dirty="0" smtClean="0"/>
              <a:t> como instancia de Objetos do tipo especifico igual ao </a:t>
            </a:r>
            <a:r>
              <a:rPr lang="pt-BR" b="1" dirty="0" smtClean="0"/>
              <a:t>E</a:t>
            </a:r>
            <a:r>
              <a:rPr lang="pt-BR" dirty="0" smtClean="0"/>
              <a:t> de 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. Sendo </a:t>
            </a:r>
            <a:r>
              <a:rPr lang="pt-BR" b="1" dirty="0" smtClean="0"/>
              <a:t>K</a:t>
            </a:r>
            <a:r>
              <a:rPr lang="pt-BR" dirty="0" smtClean="0"/>
              <a:t> e </a:t>
            </a:r>
            <a:r>
              <a:rPr lang="pt-BR" b="1" dirty="0" smtClean="0"/>
              <a:t>V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 e </a:t>
            </a:r>
            <a:r>
              <a:rPr lang="pt-BR" dirty="0" err="1" smtClean="0"/>
              <a:t>value</a:t>
            </a:r>
            <a:r>
              <a:rPr lang="pt-BR" dirty="0" smtClean="0"/>
              <a:t> respectivamente (chave e valor);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Obs</a:t>
            </a:r>
            <a:r>
              <a:rPr lang="pt-BR" dirty="0" smtClean="0"/>
              <a:t>: Se não colocarmos nada serão </a:t>
            </a:r>
            <a:r>
              <a:rPr lang="pt-BR" dirty="0" err="1" smtClean="0"/>
              <a:t>assumitos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, para K e V.</a:t>
            </a:r>
          </a:p>
        </p:txBody>
      </p:sp>
    </p:spTree>
    <p:extLst>
      <p:ext uri="{BB962C8B-B14F-4D97-AF65-F5344CB8AC3E}">
        <p14:creationId xmlns:p14="http://schemas.microsoft.com/office/powerpoint/2010/main" xmlns="" val="368567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Adicionando um par chave e valor: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//Adicionar o par de </a:t>
            </a:r>
            <a:r>
              <a:rPr lang="pt-BR" dirty="0" err="1">
                <a:solidFill>
                  <a:srgbClr val="92D050"/>
                </a:solidFill>
              </a:rPr>
              <a:t>cahve</a:t>
            </a:r>
            <a:r>
              <a:rPr lang="pt-BR" dirty="0">
                <a:solidFill>
                  <a:srgbClr val="92D050"/>
                </a:solidFill>
              </a:rPr>
              <a:t> e valor no </a:t>
            </a:r>
            <a:r>
              <a:rPr lang="pt-BR" dirty="0" smtClean="0">
                <a:solidFill>
                  <a:srgbClr val="92D050"/>
                </a:solidFill>
              </a:rPr>
              <a:t>//</a:t>
            </a:r>
            <a:r>
              <a:rPr lang="pt-BR" dirty="0" err="1" smtClean="0">
                <a:solidFill>
                  <a:srgbClr val="92D050"/>
                </a:solidFill>
              </a:rPr>
              <a:t>HashMap</a:t>
            </a:r>
            <a:r>
              <a:rPr lang="pt-BR" dirty="0">
                <a:solidFill>
                  <a:srgbClr val="92D05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 </a:t>
            </a:r>
            <a:r>
              <a:rPr lang="pt-BR" dirty="0" err="1" smtClean="0"/>
              <a:t>put</a:t>
            </a:r>
            <a:r>
              <a:rPr lang="pt-BR" dirty="0" smtClean="0"/>
              <a:t>(K </a:t>
            </a:r>
            <a:r>
              <a:rPr lang="pt-BR" dirty="0" err="1" smtClean="0"/>
              <a:t>key</a:t>
            </a:r>
            <a:r>
              <a:rPr lang="pt-BR" dirty="0" smtClean="0"/>
              <a:t>, V valor);</a:t>
            </a:r>
          </a:p>
        </p:txBody>
      </p:sp>
    </p:spTree>
    <p:extLst>
      <p:ext uri="{BB962C8B-B14F-4D97-AF65-F5344CB8AC3E}">
        <p14:creationId xmlns:p14="http://schemas.microsoft.com/office/powerpoint/2010/main" xmlns="" val="1339261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Verificando se </a:t>
            </a:r>
            <a:r>
              <a:rPr lang="pt-BR" b="1" dirty="0" err="1" smtClean="0"/>
              <a:t>Hashmap</a:t>
            </a:r>
            <a:r>
              <a:rPr lang="pt-BR" b="1" dirty="0" smtClean="0"/>
              <a:t> contém determinada chave ou valor: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//Retorna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>
                <a:solidFill>
                  <a:srgbClr val="92D050"/>
                </a:solidFill>
              </a:rPr>
              <a:t> se encontrar a chave </a:t>
            </a:r>
            <a:r>
              <a:rPr lang="pt-BR" dirty="0" err="1" smtClean="0">
                <a:solidFill>
                  <a:srgbClr val="92D050"/>
                </a:solidFill>
              </a:rPr>
              <a:t>key</a:t>
            </a:r>
            <a:endParaRPr lang="pt-BR" dirty="0" smtClean="0">
              <a:solidFill>
                <a:srgbClr val="92D05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containsKey</a:t>
            </a:r>
            <a:r>
              <a:rPr lang="pt-BR" dirty="0" smtClean="0"/>
              <a:t>(K </a:t>
            </a:r>
            <a:r>
              <a:rPr lang="pt-BR" dirty="0" err="1" smtClean="0"/>
              <a:t>key</a:t>
            </a:r>
            <a:r>
              <a:rPr lang="pt-BR" dirty="0" smtClean="0"/>
              <a:t>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//Retorna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>
                <a:solidFill>
                  <a:srgbClr val="92D050"/>
                </a:solidFill>
              </a:rPr>
              <a:t> se encontrar o valor </a:t>
            </a:r>
            <a:r>
              <a:rPr lang="pt-BR" dirty="0" err="1" smtClean="0">
                <a:solidFill>
                  <a:srgbClr val="92D050"/>
                </a:solidFill>
              </a:rPr>
              <a:t>value</a:t>
            </a:r>
            <a:endParaRPr lang="pt-BR" dirty="0" smtClean="0">
              <a:solidFill>
                <a:srgbClr val="92D05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 smtClean="0"/>
              <a:t>containsValue</a:t>
            </a:r>
            <a:r>
              <a:rPr lang="pt-BR" dirty="0" smtClean="0"/>
              <a:t>(V 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  <a:endParaRPr lang="pt-BR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622413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Recuperando um valor de </a:t>
            </a:r>
            <a:r>
              <a:rPr lang="pt-BR" b="1" dirty="0" err="1" smtClean="0"/>
              <a:t>Hashmap</a:t>
            </a:r>
            <a:r>
              <a:rPr lang="pt-BR" b="1" dirty="0" smtClean="0"/>
              <a:t>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 </a:t>
            </a:r>
            <a:r>
              <a:rPr lang="pt-BR" dirty="0" err="1" smtClean="0"/>
              <a:t>get</a:t>
            </a:r>
            <a:r>
              <a:rPr lang="pt-BR" dirty="0" smtClean="0"/>
              <a:t> (K </a:t>
            </a:r>
            <a:r>
              <a:rPr lang="pt-BR" dirty="0" err="1" smtClean="0"/>
              <a:t>key</a:t>
            </a:r>
            <a:r>
              <a:rPr lang="pt-BR" dirty="0" smtClean="0"/>
              <a:t>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Retorna o valor associado à chave (</a:t>
            </a:r>
            <a:r>
              <a:rPr lang="pt-BR" dirty="0" err="1" smtClean="0"/>
              <a:t>key</a:t>
            </a:r>
            <a:r>
              <a:rPr lang="pt-BR" dirty="0" smtClean="0"/>
              <a:t>) passada como parâmetro.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Obs</a:t>
            </a:r>
            <a:r>
              <a:rPr lang="pt-BR" dirty="0" smtClean="0"/>
              <a:t>: caso não seja encontrada, </a:t>
            </a:r>
            <a:r>
              <a:rPr lang="pt-BR" b="1" dirty="0" err="1" smtClean="0"/>
              <a:t>null</a:t>
            </a:r>
            <a:r>
              <a:rPr lang="pt-BR" dirty="0" smtClean="0"/>
              <a:t> será o retornado. No entanto, existe a possibilidade de haver uma chave associada ao valor </a:t>
            </a:r>
            <a:r>
              <a:rPr lang="pt-BR" b="1" dirty="0" err="1" smtClean="0"/>
              <a:t>null</a:t>
            </a:r>
            <a:r>
              <a:rPr lang="pt-BR" dirty="0" smtClean="0"/>
              <a:t>, portanto é </a:t>
            </a: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 verificarmos se a chave existe no </a:t>
            </a:r>
            <a:r>
              <a:rPr lang="pt-BR" b="1" dirty="0" err="1" smtClean="0"/>
              <a:t>HashMap</a:t>
            </a:r>
            <a:r>
              <a:rPr lang="pt-BR" dirty="0" smtClean="0"/>
              <a:t>, por meio do método </a:t>
            </a:r>
            <a:r>
              <a:rPr lang="pt-BR" b="1" dirty="0" err="1" smtClean="0"/>
              <a:t>containsKey</a:t>
            </a:r>
            <a:r>
              <a:rPr lang="pt-BR" b="1" dirty="0" smtClean="0"/>
              <a:t>(K </a:t>
            </a:r>
            <a:r>
              <a:rPr lang="pt-BR" b="1" dirty="0" err="1" smtClean="0"/>
              <a:t>key</a:t>
            </a:r>
            <a:r>
              <a:rPr lang="pt-BR" b="1" dirty="0" smtClean="0"/>
              <a:t>) </a:t>
            </a:r>
            <a:r>
              <a:rPr lang="pt-BR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xmlns="" val="827755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TesteHashMap.java</a:t>
            </a:r>
          </a:p>
        </p:txBody>
      </p:sp>
    </p:spTree>
    <p:extLst>
      <p:ext uri="{BB962C8B-B14F-4D97-AF65-F5344CB8AC3E}">
        <p14:creationId xmlns:p14="http://schemas.microsoft.com/office/powerpoint/2010/main" xmlns="" val="20018071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Referencias </a:t>
            </a:r>
            <a:r>
              <a:rPr lang="pt-BR" dirty="0" smtClean="0"/>
              <a:t>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HORSTMANN, Cay; CORNEL, Gary </a:t>
            </a:r>
            <a:r>
              <a:rPr lang="en-US" b="1" dirty="0" smtClean="0"/>
              <a:t>Core Java Fundamentals v.1</a:t>
            </a:r>
            <a:r>
              <a:rPr lang="en-US" dirty="0" smtClean="0"/>
              <a:t>,  Sun </a:t>
            </a:r>
            <a:r>
              <a:rPr lang="en-US" dirty="0" err="1" smtClean="0"/>
              <a:t>Microsystem</a:t>
            </a:r>
            <a:r>
              <a:rPr lang="en-US" dirty="0" smtClean="0"/>
              <a:t> Press ed. 8 2008. (p. </a:t>
            </a:r>
            <a:r>
              <a:rPr lang="en-US" smtClean="0"/>
              <a:t>649 - 714).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847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M</a:t>
            </a:r>
            <a:r>
              <a:rPr lang="pt-BR" dirty="0" smtClean="0"/>
              <a:t>odo como você estrutura os dados dentro das classes pode fazer uma grande diferença no desempenho da aplicação. Em contrapartida, também pode prejudicar o desenvolvimento e manutenção.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Por este o motivo o </a:t>
            </a:r>
            <a:r>
              <a:rPr lang="pt-BR" dirty="0" err="1" smtClean="0"/>
              <a:t>Collection</a:t>
            </a:r>
            <a:r>
              <a:rPr lang="pt-BR" dirty="0" smtClean="0"/>
              <a:t> Framework é tão importante. Ele é composto por diversas interfaces, classes abstratas e implementações que oferecem vantagens diferentes para cenários diferentes, determinando certo mecanismos como, por exemplo, protocolo de iteração e navegação.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28642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1" y="1318353"/>
            <a:ext cx="9132009" cy="513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7200" y="1705970"/>
            <a:ext cx="3035189" cy="5045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04970" y="2903208"/>
            <a:ext cx="2587418" cy="80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04970" y="2903208"/>
            <a:ext cx="6055823" cy="249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3492388" y="1892455"/>
            <a:ext cx="1411065" cy="5179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</a:rPr>
              <a:t>pacote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492388" y="2562841"/>
            <a:ext cx="2292982" cy="5179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</a:rPr>
              <a:t>interfaces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960793" y="2562841"/>
            <a:ext cx="2034752" cy="5179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</a:rPr>
              <a:t>classes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4" y="274638"/>
            <a:ext cx="8416346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 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Interfaces: </a:t>
            </a:r>
            <a:r>
              <a:rPr lang="pt-BR" dirty="0" smtClean="0"/>
              <a:t>representam diferentes tipos de coleções como por exemplo, </a:t>
            </a:r>
            <a:r>
              <a:rPr lang="pt-BR" b="1" dirty="0" smtClean="0"/>
              <a:t>Set</a:t>
            </a:r>
            <a:r>
              <a:rPr lang="pt-BR" dirty="0" smtClean="0"/>
              <a:t>, 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Map</a:t>
            </a:r>
            <a:r>
              <a:rPr lang="pt-BR" dirty="0" smtClean="0"/>
              <a:t>. Estas interfaces são a base desse framework.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Classes legadas: </a:t>
            </a:r>
            <a:r>
              <a:rPr lang="pt-BR" dirty="0" smtClean="0"/>
              <a:t>Classes existentes anteriormente à criação do framework e que pertenciam ao JDK, desde a versão 1.0 (</a:t>
            </a:r>
            <a:r>
              <a:rPr lang="pt-BR" b="1" dirty="0" smtClean="0"/>
              <a:t>Vector</a:t>
            </a:r>
            <a:r>
              <a:rPr lang="pt-BR" dirty="0" smtClean="0"/>
              <a:t> e </a:t>
            </a:r>
            <a:r>
              <a:rPr lang="pt-BR" b="1" dirty="0" err="1" smtClean="0"/>
              <a:t>Hashtable</a:t>
            </a:r>
            <a:r>
              <a:rPr lang="pt-B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8441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2697</Words>
  <Application>Microsoft Office PowerPoint</Application>
  <PresentationFormat>Apresentação na tela (4:3)</PresentationFormat>
  <Paragraphs>270</Paragraphs>
  <Slides>69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0" baseType="lpstr">
      <vt:lpstr>Office Theme</vt:lpstr>
      <vt:lpstr>Slide 1</vt:lpstr>
      <vt:lpstr>Coleções</vt:lpstr>
      <vt:lpstr>Coleções</vt:lpstr>
      <vt:lpstr>Utilização de coleções</vt:lpstr>
      <vt:lpstr>Utilização de coleções</vt:lpstr>
      <vt:lpstr>Vantagens de utilização</vt:lpstr>
      <vt:lpstr>Collections Framework</vt:lpstr>
      <vt:lpstr>Collections Framework</vt:lpstr>
      <vt:lpstr>Collections Framework Composição</vt:lpstr>
      <vt:lpstr>Collections Framework Composição</vt:lpstr>
      <vt:lpstr>java.util.Collection</vt:lpstr>
      <vt:lpstr>java.util.Collection</vt:lpstr>
      <vt:lpstr>java.util.Collection</vt:lpstr>
      <vt:lpstr>java.util.Collection</vt:lpstr>
      <vt:lpstr>java.util.List</vt:lpstr>
      <vt:lpstr>java.util.List</vt:lpstr>
      <vt:lpstr>java.util.List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 e java.util.Vector</vt:lpstr>
      <vt:lpstr>java.util.Vector</vt:lpstr>
      <vt:lpstr>Atividade</vt:lpstr>
      <vt:lpstr>java.util.Set</vt:lpstr>
      <vt:lpstr>java.util.Set (interface)</vt:lpstr>
      <vt:lpstr>java.util.Set (hierarquia)</vt:lpstr>
      <vt:lpstr>java.util.HashSet</vt:lpstr>
      <vt:lpstr>java.util.Iterator e java.util.Set</vt:lpstr>
      <vt:lpstr>java.util.Iterator e java.util.Set</vt:lpstr>
      <vt:lpstr>java.util.TreeSet</vt:lpstr>
      <vt:lpstr>java.util.TreeSet</vt:lpstr>
      <vt:lpstr>java.util.TreeSet</vt:lpstr>
      <vt:lpstr>java.util.TreeSet (hierarquia)</vt:lpstr>
      <vt:lpstr>java.util.Comparable</vt:lpstr>
      <vt:lpstr>java.util.Comparable</vt:lpstr>
      <vt:lpstr>java.util.Comparable</vt:lpstr>
      <vt:lpstr>java.util.Comparable</vt:lpstr>
      <vt:lpstr>java.util.Comparator</vt:lpstr>
      <vt:lpstr>java.util.Comparator</vt:lpstr>
      <vt:lpstr>java.util.Comparator</vt:lpstr>
      <vt:lpstr>A classe java.util.Collections</vt:lpstr>
      <vt:lpstr>A classe java.util.Collections</vt:lpstr>
      <vt:lpstr>A classe java.util.Collections</vt:lpstr>
      <vt:lpstr>A classe java.util.Collections</vt:lpstr>
      <vt:lpstr>A classe java.util.Arrays</vt:lpstr>
      <vt:lpstr>Atividade</vt:lpstr>
      <vt:lpstr>java.util.Map</vt:lpstr>
      <vt:lpstr>java.util.Map</vt:lpstr>
      <vt:lpstr>java.util.Map</vt:lpstr>
      <vt:lpstr>java.util.Map</vt:lpstr>
      <vt:lpstr>java.util.Map (hierarquia)</vt:lpstr>
      <vt:lpstr>java.util.HashMap</vt:lpstr>
      <vt:lpstr>java.util.HashMap</vt:lpstr>
      <vt:lpstr>java.util.HashMap</vt:lpstr>
      <vt:lpstr>java.util.HashMap</vt:lpstr>
      <vt:lpstr>java.util.HashMap</vt:lpstr>
      <vt:lpstr>java.util.HashMap</vt:lpstr>
      <vt:lpstr>java.util.HashMap</vt:lpstr>
      <vt:lpstr>java.util.HashMap</vt:lpstr>
      <vt:lpstr>Referencias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562</cp:revision>
  <dcterms:created xsi:type="dcterms:W3CDTF">2012-04-08T17:30:12Z</dcterms:created>
  <dcterms:modified xsi:type="dcterms:W3CDTF">2013-12-31T07:28:56Z</dcterms:modified>
</cp:coreProperties>
</file>