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8"/>
  </p:handoutMasterIdLst>
  <p:sldIdLst>
    <p:sldId id="315" r:id="rId2"/>
    <p:sldId id="316" r:id="rId3"/>
    <p:sldId id="330" r:id="rId4"/>
    <p:sldId id="332" r:id="rId5"/>
    <p:sldId id="334" r:id="rId6"/>
    <p:sldId id="335" r:id="rId7"/>
    <p:sldId id="357" r:id="rId8"/>
    <p:sldId id="359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55" r:id="rId18"/>
    <p:sldId id="346" r:id="rId19"/>
    <p:sldId id="348" r:id="rId20"/>
    <p:sldId id="349" r:id="rId21"/>
    <p:sldId id="345" r:id="rId22"/>
    <p:sldId id="351" r:id="rId23"/>
    <p:sldId id="352" r:id="rId24"/>
    <p:sldId id="356" r:id="rId25"/>
    <p:sldId id="360" r:id="rId26"/>
    <p:sldId id="358" r:id="rId2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03/12/2013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Identificando os 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b="1" dirty="0"/>
              <a:t>A solução acima funciona, mas temos muitos </a:t>
            </a:r>
            <a:r>
              <a:rPr lang="pt-BR" b="1" dirty="0" smtClean="0"/>
              <a:t>problemas!</a:t>
            </a:r>
          </a:p>
          <a:p>
            <a:pPr marL="0" indent="0" algn="just">
              <a:buNone/>
            </a:pPr>
            <a:r>
              <a:rPr lang="pt-BR" dirty="0"/>
              <a:t>E se, a partir de agora, o cliente começa a acessar a Internet e tem a </a:t>
            </a:r>
            <a:r>
              <a:rPr lang="pt-BR" dirty="0" smtClean="0"/>
              <a:t>ideia </a:t>
            </a:r>
            <a:r>
              <a:rPr lang="pt-BR" dirty="0"/>
              <a:t>de colocar a </a:t>
            </a:r>
            <a:r>
              <a:rPr lang="pt-BR" dirty="0" smtClean="0"/>
              <a:t>aplicação para </a:t>
            </a:r>
            <a:r>
              <a:rPr lang="pt-BR" dirty="0"/>
              <a:t>os usuários da rede? E pior, o cliente comprou um celular com suporte a WAP e sacou que seria interessante ter a enquete também em WAP! Os problemas aumentarão à medida que nosso cliente comprar um celular com suporte a J2ME, um PALM, um relógio que acessa a Internet... Temos um problema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089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Solução para 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smtClean="0">
                <a:solidFill>
                  <a:srgbClr val="FF0000"/>
                </a:solidFill>
              </a:rPr>
              <a:t>Triangulo </a:t>
            </a:r>
            <a:r>
              <a:rPr lang="pt-BR" dirty="0" smtClean="0"/>
              <a:t>representa </a:t>
            </a:r>
            <a:r>
              <a:rPr lang="pt-BR" dirty="0"/>
              <a:t>a interface </a:t>
            </a:r>
            <a:r>
              <a:rPr lang="pt-BR" dirty="0" smtClean="0"/>
              <a:t>da aplicação e </a:t>
            </a:r>
            <a:r>
              <a:rPr lang="pt-BR" dirty="0"/>
              <a:t>ao mesmo tempo armazena o estado </a:t>
            </a:r>
            <a:r>
              <a:rPr lang="pt-BR" dirty="0" smtClean="0"/>
              <a:t>dos atributos de base e altura!</a:t>
            </a:r>
            <a:endParaRPr lang="pt-BR" dirty="0"/>
          </a:p>
          <a:p>
            <a:r>
              <a:rPr lang="pt-BR" dirty="0"/>
              <a:t>Não conseguimos extrair o "business </a:t>
            </a:r>
            <a:r>
              <a:rPr lang="pt-BR" dirty="0" err="1"/>
              <a:t>logic</a:t>
            </a:r>
            <a:r>
              <a:rPr lang="pt-BR" dirty="0"/>
              <a:t>" da </a:t>
            </a:r>
            <a:r>
              <a:rPr lang="pt-BR" dirty="0" smtClean="0"/>
              <a:t>classe pois </a:t>
            </a:r>
            <a:r>
              <a:rPr lang="pt-BR" dirty="0"/>
              <a:t>ele está misturado com a interface!</a:t>
            </a:r>
          </a:p>
        </p:txBody>
      </p:sp>
    </p:spTree>
    <p:extLst>
      <p:ext uri="{BB962C8B-B14F-4D97-AF65-F5344CB8AC3E}">
        <p14:creationId xmlns:p14="http://schemas.microsoft.com/office/powerpoint/2010/main" xmlns="" val="15853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Premissa básica para </a:t>
            </a:r>
            <a:r>
              <a:rPr lang="pt-BR" dirty="0" smtClean="0"/>
              <a:t>solução</a:t>
            </a:r>
            <a:r>
              <a:rPr lang="pt-BR" dirty="0"/>
              <a:t>: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Arial"/>
                <a:cs typeface="Arial"/>
              </a:rPr>
              <a:t>"A LÓGICA DE NEGÓCIO NÃO DEVE CONHECER NADA SOBRE AS TELAS QUE EXIBEM SEU ESTADO!"</a:t>
            </a:r>
          </a:p>
        </p:txBody>
      </p:sp>
    </p:spTree>
    <p:extLst>
      <p:ext uri="{BB962C8B-B14F-4D97-AF65-F5344CB8AC3E}">
        <p14:creationId xmlns:p14="http://schemas.microsoft.com/office/powerpoint/2010/main" xmlns="" val="35992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Onde está a lógica de </a:t>
            </a:r>
            <a:r>
              <a:rPr lang="pt-BR" dirty="0" smtClean="0"/>
              <a:t>negócio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dirty="0" smtClean="0"/>
              <a:t>Onde </a:t>
            </a:r>
            <a:r>
              <a:rPr lang="pt-BR" b="1" dirty="0"/>
              <a:t>está a parte gráfica?</a:t>
            </a:r>
          </a:p>
          <a:p>
            <a:pPr marL="0" indent="0" algn="just">
              <a:buNone/>
            </a:pPr>
            <a:r>
              <a:rPr lang="pt-BR" dirty="0" smtClean="0"/>
              <a:t>Existe </a:t>
            </a:r>
            <a:r>
              <a:rPr lang="pt-BR" dirty="0"/>
              <a:t>acoplamento? (Um pode existir sem o outro?)</a:t>
            </a:r>
          </a:p>
        </p:txBody>
      </p:sp>
    </p:spTree>
    <p:extLst>
      <p:ext uri="{BB962C8B-B14F-4D97-AF65-F5344CB8AC3E}">
        <p14:creationId xmlns:p14="http://schemas.microsoft.com/office/powerpoint/2010/main" xmlns="" val="3511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com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1" dirty="0"/>
              <a:t>A aplicação é dividida em três </a:t>
            </a:r>
            <a:r>
              <a:rPr lang="pt-BR" b="1" dirty="0" smtClean="0"/>
              <a:t>partes.</a:t>
            </a:r>
          </a:p>
          <a:p>
            <a:pPr marL="0" indent="0" algn="just">
              <a:buNone/>
            </a:pPr>
            <a:r>
              <a:rPr lang="pt-BR" dirty="0"/>
              <a:t>Modelo (</a:t>
            </a:r>
            <a:r>
              <a:rPr lang="pt-BR" b="1" dirty="0"/>
              <a:t>MODEL</a:t>
            </a:r>
            <a:r>
              <a:rPr lang="pt-BR" dirty="0"/>
              <a:t>): Lógica de negócio;</a:t>
            </a:r>
          </a:p>
          <a:p>
            <a:pPr marL="0" indent="0" algn="just">
              <a:buNone/>
            </a:pPr>
            <a:r>
              <a:rPr lang="pt-BR" dirty="0"/>
              <a:t>Visão (</a:t>
            </a:r>
            <a:r>
              <a:rPr lang="pt-BR" b="1" dirty="0"/>
              <a:t>VIEW</a:t>
            </a:r>
            <a:r>
              <a:rPr lang="pt-BR" dirty="0"/>
              <a:t>): Camada de interface com o usuário. Nesta camada o usuário vê o estado do modelo e pode manipular a interface, para ativar a lógica </a:t>
            </a:r>
            <a:r>
              <a:rPr lang="pt-BR" dirty="0" smtClean="0"/>
              <a:t>do negócio;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Controlador (</a:t>
            </a:r>
            <a:r>
              <a:rPr lang="pt-BR" b="1" dirty="0" smtClean="0"/>
              <a:t>CONTROLER</a:t>
            </a:r>
            <a:r>
              <a:rPr lang="pt-BR" dirty="0"/>
              <a:t>): Transforma eventos gerados pela interface em ações de negócio, alterando o modelo.</a:t>
            </a:r>
          </a:p>
          <a:p>
            <a:pPr marL="0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16889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com MVC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975" y="2325451"/>
            <a:ext cx="7376313" cy="271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641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com MVC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Há outras formas de gerar informação para as </a:t>
            </a:r>
            <a:r>
              <a:rPr lang="pt-BR" b="1" dirty="0" err="1" smtClean="0"/>
              <a:t>views</a:t>
            </a:r>
            <a:r>
              <a:rPr lang="pt-BR" dirty="0" smtClean="0"/>
              <a:t>.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Exemplo</a:t>
            </a:r>
            <a:r>
              <a:rPr lang="pt-BR" dirty="0"/>
              <a:t>: o controlador, chama o </a:t>
            </a:r>
            <a:r>
              <a:rPr lang="pt-BR" b="1" dirty="0"/>
              <a:t>business </a:t>
            </a:r>
            <a:r>
              <a:rPr lang="pt-BR" b="1" dirty="0" err="1"/>
              <a:t>logic</a:t>
            </a:r>
            <a:r>
              <a:rPr lang="pt-BR" dirty="0"/>
              <a:t>, recebe resultados e os repassa para a </a:t>
            </a:r>
            <a:r>
              <a:rPr lang="pt-BR" b="1" dirty="0" err="1"/>
              <a:t>view</a:t>
            </a:r>
            <a:r>
              <a:rPr lang="pt-BR" dirty="0"/>
              <a:t> </a:t>
            </a:r>
            <a:r>
              <a:rPr lang="pt-BR" dirty="0" smtClean="0"/>
              <a:t>apropriada.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É </a:t>
            </a:r>
            <a:r>
              <a:rPr lang="pt-BR" dirty="0"/>
              <a:t>papel do controlador escolher a </a:t>
            </a:r>
            <a:r>
              <a:rPr lang="pt-BR" b="1" dirty="0" err="1"/>
              <a:t>view</a:t>
            </a:r>
            <a:r>
              <a:rPr lang="pt-BR" dirty="0"/>
              <a:t> mais </a:t>
            </a:r>
            <a:r>
              <a:rPr lang="pt-BR" dirty="0" smtClean="0"/>
              <a:t>apropriada.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224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MVC - </a:t>
            </a:r>
            <a:r>
              <a:rPr lang="pt-BR" dirty="0" smtClean="0"/>
              <a:t>implementando </a:t>
            </a:r>
            <a:r>
              <a:rPr lang="pt-BR" dirty="0"/>
              <a:t>(5 passos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b="1" dirty="0"/>
              <a:t>PASSO 1: </a:t>
            </a:r>
          </a:p>
          <a:p>
            <a:pPr marL="0" indent="0" algn="just">
              <a:buNone/>
            </a:pPr>
            <a:r>
              <a:rPr lang="pt-BR" dirty="0"/>
              <a:t>Isole o "</a:t>
            </a:r>
            <a:r>
              <a:rPr lang="pt-BR" b="1" dirty="0"/>
              <a:t>Business </a:t>
            </a:r>
            <a:r>
              <a:rPr lang="pt-BR" b="1" dirty="0" err="1"/>
              <a:t>Logic</a:t>
            </a:r>
            <a:r>
              <a:rPr lang="pt-BR" dirty="0"/>
              <a:t>" de seu sistema. Para pequenas aplicações, crie um pacote separado para armazenar as classes que representam o </a:t>
            </a:r>
            <a:r>
              <a:rPr lang="pt-BR" b="1" dirty="0"/>
              <a:t>modelo</a:t>
            </a:r>
            <a:r>
              <a:rPr lang="pt-BR" dirty="0"/>
              <a:t> do seu sistema.</a:t>
            </a:r>
          </a:p>
          <a:p>
            <a:pPr marL="0" indent="0" algn="just">
              <a:buNone/>
            </a:pPr>
            <a:r>
              <a:rPr lang="pt-BR" dirty="0"/>
              <a:t>A camada "</a:t>
            </a:r>
            <a:r>
              <a:rPr lang="pt-BR" b="1" dirty="0" err="1"/>
              <a:t>Model</a:t>
            </a:r>
            <a:r>
              <a:rPr lang="pt-BR" dirty="0"/>
              <a:t>" pode estar armazenada em um SGBD, pode ser uma aplicação J2EE, ou até um simples pacote isolado contendo as classes de negócio.</a:t>
            </a:r>
          </a:p>
          <a:p>
            <a:pPr marL="0" indent="0" algn="just">
              <a:buNone/>
            </a:pPr>
            <a:r>
              <a:rPr lang="pt-BR" dirty="0"/>
              <a:t>Atenção! As classes que compõem o modelo de negócio não podem conhecer </a:t>
            </a:r>
            <a:r>
              <a:rPr lang="pt-BR" b="1" dirty="0"/>
              <a:t>NADA</a:t>
            </a:r>
            <a:r>
              <a:rPr lang="pt-BR" dirty="0"/>
              <a:t> do ambiente externo! Não deve haver referencias para o mundo fora do negócio.</a:t>
            </a:r>
          </a:p>
          <a:p>
            <a:pPr marL="0" indent="0" algn="just">
              <a:buNone/>
            </a:pPr>
            <a:r>
              <a:rPr lang="pt-BR" dirty="0"/>
              <a:t>De volta ao nosso exemplo, vamos isolar a lógica do negócio em nosso </a:t>
            </a:r>
            <a:r>
              <a:rPr lang="pt-BR" dirty="0" smtClean="0"/>
              <a:t>exemplo de triangulo!</a:t>
            </a:r>
            <a:endParaRPr lang="pt-BR" dirty="0"/>
          </a:p>
          <a:p>
            <a:pPr marL="0" indent="0" algn="just">
              <a:buNone/>
            </a:pPr>
            <a:r>
              <a:rPr lang="pt-BR" b="1" dirty="0" smtClean="0"/>
              <a:t>Classe: Trinagulo.java do pacote 2 e 3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36852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MVC - implementando (5 passos)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b="1" dirty="0"/>
              <a:t>PASSO 2:</a:t>
            </a:r>
          </a:p>
          <a:p>
            <a:pPr marL="0" indent="0" algn="just">
              <a:buNone/>
            </a:pPr>
            <a:r>
              <a:rPr lang="pt-BR" dirty="0" smtClean="0"/>
              <a:t>As </a:t>
            </a:r>
            <a:r>
              <a:rPr lang="pt-BR" dirty="0"/>
              <a:t>classes que compõem o modelo de negócio não devem conhecer nada sobre as camadas de interface que exibem suas informações.</a:t>
            </a:r>
          </a:p>
          <a:p>
            <a:pPr marL="0" indent="0" algn="just">
              <a:buNone/>
            </a:pPr>
            <a:r>
              <a:rPr lang="pt-BR" dirty="0" smtClean="0"/>
              <a:t>Como </a:t>
            </a:r>
            <a:r>
              <a:rPr lang="pt-BR" dirty="0"/>
              <a:t>fazer com que o modelo informe mudanças em seu estado para as interfaces, sem conhecê-las?</a:t>
            </a:r>
          </a:p>
          <a:p>
            <a:pPr marL="0" indent="0" algn="just">
              <a:buNone/>
            </a:pPr>
            <a:r>
              <a:rPr lang="pt-BR" dirty="0" smtClean="0"/>
              <a:t>Aplicaremos </a:t>
            </a:r>
            <a:r>
              <a:rPr lang="pt-BR" dirty="0"/>
              <a:t>então o padrão </a:t>
            </a:r>
            <a:r>
              <a:rPr lang="pt-BR" b="1" dirty="0" err="1"/>
              <a:t>Observer</a:t>
            </a:r>
            <a:r>
              <a:rPr lang="pt-BR" dirty="0"/>
              <a:t>! O nosso modelo de negócio será o gerador de eventos para as interfaces, as quais serão "</a:t>
            </a:r>
            <a:r>
              <a:rPr lang="pt-BR" b="1" dirty="0" err="1"/>
              <a:t>listeners</a:t>
            </a:r>
            <a:r>
              <a:rPr lang="pt-BR" dirty="0"/>
              <a:t>"!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396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1417638"/>
            <a:ext cx="5747038" cy="5339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MVC - implementando (5 passos)</a:t>
            </a:r>
          </a:p>
        </p:txBody>
      </p:sp>
    </p:spTree>
    <p:extLst>
      <p:ext uri="{BB962C8B-B14F-4D97-AF65-F5344CB8AC3E}">
        <p14:creationId xmlns:p14="http://schemas.microsoft.com/office/powerpoint/2010/main" xmlns="" val="36334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Model-View-Controller</a:t>
            </a:r>
            <a:r>
              <a:rPr lang="pt-BR" dirty="0"/>
              <a:t> (MVC)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Artur Todeschini </a:t>
            </a:r>
            <a:r>
              <a:rPr lang="pt-BR" dirty="0" err="1" smtClean="0"/>
              <a:t>Crestani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MVC - implementando (5 passos)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359254" cy="4969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PASSO 3:</a:t>
            </a:r>
          </a:p>
          <a:p>
            <a:pPr marL="0" indent="0" algn="just">
              <a:buNone/>
            </a:pPr>
            <a:r>
              <a:rPr lang="pt-BR" dirty="0" smtClean="0"/>
              <a:t>Fazer </a:t>
            </a:r>
            <a:r>
              <a:rPr lang="pt-BR" dirty="0"/>
              <a:t>com que as telas interessadas em exibir o estado atual do modelo </a:t>
            </a:r>
            <a:r>
              <a:rPr lang="pt-BR" dirty="0" smtClean="0"/>
              <a:t>implementem o modelo MVC.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Veja </a:t>
            </a:r>
            <a:r>
              <a:rPr lang="pt-BR" dirty="0"/>
              <a:t>a seguir as </a:t>
            </a:r>
            <a:r>
              <a:rPr lang="pt-BR" dirty="0" smtClean="0"/>
              <a:t>classes.</a:t>
            </a:r>
          </a:p>
          <a:p>
            <a:pPr marL="0" indent="0" algn="just">
              <a:buNone/>
            </a:pPr>
            <a:r>
              <a:rPr lang="pt-BR" dirty="0" smtClean="0"/>
              <a:t>FrameTriangulo.java</a:t>
            </a:r>
          </a:p>
          <a:p>
            <a:pPr marL="0" indent="0" algn="just">
              <a:buNone/>
            </a:pPr>
            <a:r>
              <a:rPr lang="pt-BR" dirty="0" smtClean="0"/>
              <a:t>ControleTriangulo.java</a:t>
            </a:r>
          </a:p>
          <a:p>
            <a:pPr marL="0" indent="0" algn="just">
              <a:buNone/>
            </a:pPr>
            <a:r>
              <a:rPr lang="pt-BR" dirty="0" smtClean="0"/>
              <a:t>Triangulo.java</a:t>
            </a:r>
          </a:p>
        </p:txBody>
      </p:sp>
    </p:spTree>
    <p:extLst>
      <p:ext uri="{BB962C8B-B14F-4D97-AF65-F5344CB8AC3E}">
        <p14:creationId xmlns:p14="http://schemas.microsoft.com/office/powerpoint/2010/main" xmlns="" val="38132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MVC - implementando (5 passos)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PASSO 4:</a:t>
            </a:r>
          </a:p>
          <a:p>
            <a:pPr marL="0" indent="0" algn="just">
              <a:buNone/>
            </a:pPr>
            <a:r>
              <a:rPr lang="pt-BR" dirty="0"/>
              <a:t>Implemente o controlador, ou seja, a classe que receberá os eventos da interface e transformará estes eventos em ações no modelo.</a:t>
            </a:r>
          </a:p>
          <a:p>
            <a:pPr marL="0" indent="0" algn="just">
              <a:buNone/>
            </a:pPr>
            <a:r>
              <a:rPr lang="pt-BR" dirty="0"/>
              <a:t>No nosso exemplo, o controlador é uma classe simples que atende aos eventos executados pelos botões da classe FrameTriangulo.java </a:t>
            </a:r>
            <a:r>
              <a:rPr lang="pt-BR" dirty="0" smtClean="0"/>
              <a:t>e calcula a área do Triangulo.java o nosso </a:t>
            </a:r>
            <a:r>
              <a:rPr lang="pt-BR" dirty="0"/>
              <a:t>modelo. Veja:</a:t>
            </a:r>
          </a:p>
          <a:p>
            <a:pPr marL="0" indent="0">
              <a:buNone/>
            </a:pPr>
            <a:r>
              <a:rPr lang="pt-BR" dirty="0" smtClean="0"/>
              <a:t>Classe ControleTriangulo.java: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763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MVC - implementando (5 passos)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/>
              <a:t>PASSO 5:</a:t>
            </a:r>
          </a:p>
          <a:p>
            <a:pPr marL="0" indent="0" algn="just">
              <a:buNone/>
            </a:pPr>
            <a:r>
              <a:rPr lang="pt-BR" dirty="0" smtClean="0"/>
              <a:t>Junte </a:t>
            </a:r>
            <a:r>
              <a:rPr lang="pt-BR" dirty="0"/>
              <a:t>os pedaços de sua aplicação!</a:t>
            </a:r>
          </a:p>
          <a:p>
            <a:pPr marL="0" indent="0" algn="just">
              <a:buNone/>
            </a:pPr>
            <a:r>
              <a:rPr lang="pt-BR" dirty="0" smtClean="0"/>
              <a:t>Isso </a:t>
            </a:r>
            <a:r>
              <a:rPr lang="pt-BR" dirty="0"/>
              <a:t>pode ser feito via programação de uma classe ou </a:t>
            </a:r>
            <a:r>
              <a:rPr lang="pt-BR" dirty="0" smtClean="0"/>
              <a:t>com um </a:t>
            </a:r>
            <a:r>
              <a:rPr lang="pt-BR" dirty="0" err="1"/>
              <a:t>deployment</a:t>
            </a:r>
            <a:r>
              <a:rPr lang="pt-BR" dirty="0"/>
              <a:t> </a:t>
            </a:r>
            <a:r>
              <a:rPr lang="pt-BR" dirty="0" smtClean="0"/>
              <a:t>por meio de </a:t>
            </a:r>
            <a:r>
              <a:rPr lang="pt-BR" dirty="0"/>
              <a:t>XML, por exemplo.</a:t>
            </a:r>
          </a:p>
          <a:p>
            <a:pPr marL="0" indent="0" algn="just">
              <a:buNone/>
            </a:pPr>
            <a:r>
              <a:rPr lang="pt-BR" dirty="0" smtClean="0"/>
              <a:t>Veja </a:t>
            </a:r>
            <a:r>
              <a:rPr lang="pt-BR" dirty="0"/>
              <a:t>a classe </a:t>
            </a:r>
            <a:r>
              <a:rPr lang="pt-BR" dirty="0" smtClean="0"/>
              <a:t>Run.java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250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Considerações finais sobre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b="1" dirty="0"/>
              <a:t>Alguns problemas que o MVC pode causar:</a:t>
            </a:r>
          </a:p>
          <a:p>
            <a:pPr marL="0" indent="0" algn="just">
              <a:buNone/>
            </a:pPr>
            <a:r>
              <a:rPr lang="pt-BR" dirty="0" smtClean="0"/>
              <a:t>Se </a:t>
            </a:r>
            <a:r>
              <a:rPr lang="pt-BR" dirty="0"/>
              <a:t>tivermos muitas visões e o modelo for atualizado com muita frequência, a performance do sistema pode ser abalada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Se </a:t>
            </a:r>
            <a:r>
              <a:rPr lang="pt-BR" dirty="0"/>
              <a:t>o padrão não for implementado com cuidado, podemos ter casos como o envio de atualizações para visões que estão minimizadas ou fora do campo de visão do usuário.</a:t>
            </a:r>
          </a:p>
          <a:p>
            <a:pPr marL="0" indent="0" algn="just">
              <a:buNone/>
            </a:pPr>
            <a:r>
              <a:rPr lang="pt-BR" dirty="0" smtClean="0"/>
              <a:t>Ineficiência</a:t>
            </a:r>
            <a:r>
              <a:rPr lang="pt-BR" dirty="0"/>
              <a:t>: uma visão pode ter que fazer inúmeras chamadas ao modelo, dependendo de sua 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2118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Considerações finais sobre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b="1" dirty="0"/>
              <a:t>Alguns problemas que o MVC pode causar:</a:t>
            </a:r>
          </a:p>
          <a:p>
            <a:pPr marL="0" indent="0" algn="just">
              <a:buNone/>
            </a:pPr>
            <a:r>
              <a:rPr lang="pt-BR" dirty="0" smtClean="0"/>
              <a:t>Se </a:t>
            </a:r>
            <a:r>
              <a:rPr lang="pt-BR" dirty="0"/>
              <a:t>tivermos muitas visões e o modelo for atualizado com muita frequência, a performance do sistema pode ser abalada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Se </a:t>
            </a:r>
            <a:r>
              <a:rPr lang="pt-BR" dirty="0"/>
              <a:t>o padrão não for implementado com cuidado, podemos ter casos como o envio de atualizações para visões que estão minimizadas ou fora do campo de visão do usuário.</a:t>
            </a:r>
          </a:p>
          <a:p>
            <a:pPr marL="0" indent="0" algn="just">
              <a:buNone/>
            </a:pPr>
            <a:r>
              <a:rPr lang="pt-BR" dirty="0" smtClean="0"/>
              <a:t>Ineficiência</a:t>
            </a:r>
            <a:r>
              <a:rPr lang="pt-BR" dirty="0"/>
              <a:t>: uma visão pode ter que fazer inúmeras chamadas ao modelo, dependendo de sua 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35558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conversa entre os objetos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9579" y="1614488"/>
            <a:ext cx="6130203" cy="473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FREEMAN, Eric; Elisabeth, FREEMAN Use a Cabeça, </a:t>
            </a:r>
            <a:r>
              <a:rPr lang="pt-BR" b="1" dirty="0" smtClean="0"/>
              <a:t>Padrões de projetos</a:t>
            </a:r>
            <a:r>
              <a:rPr lang="pt-BR" dirty="0" smtClean="0"/>
              <a:t>. </a:t>
            </a:r>
            <a:r>
              <a:rPr lang="en-US" dirty="0"/>
              <a:t>e</a:t>
            </a:r>
            <a:r>
              <a:rPr lang="pt-BR" dirty="0" smtClean="0"/>
              <a:t>d. Alta Books, Rio de Janeiro, 2009.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512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/>
              <a:t> Separar dados ou lógica de negócios (</a:t>
            </a:r>
            <a:r>
              <a:rPr lang="pt-BR" b="1" dirty="0" err="1"/>
              <a:t>Model</a:t>
            </a:r>
            <a:r>
              <a:rPr lang="pt-BR" dirty="0"/>
              <a:t>) da interface do usuário (</a:t>
            </a:r>
            <a:r>
              <a:rPr lang="pt-BR" b="1" dirty="0" err="1"/>
              <a:t>View</a:t>
            </a:r>
            <a:r>
              <a:rPr lang="pt-BR" dirty="0"/>
              <a:t>) e do fluxo da aplicação (</a:t>
            </a:r>
            <a:r>
              <a:rPr lang="pt-BR" b="1" dirty="0" err="1"/>
              <a:t>Control</a:t>
            </a:r>
            <a:r>
              <a:rPr lang="pt-BR" dirty="0"/>
              <a:t>)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/>
              <a:t>    A </a:t>
            </a:r>
            <a:r>
              <a:rPr lang="pt-BR" dirty="0" smtClean="0"/>
              <a:t>ideia </a:t>
            </a:r>
            <a:r>
              <a:rPr lang="pt-BR" dirty="0"/>
              <a:t>é permitir que uma mesma lógica de negócios possa ser acessada e visualizada através de várias interfaces.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/>
              <a:t>    Na arquitetura MVC, a lógica de negócios (chamaremos de Modelo) não sabe de quantas nem quais interfaces com o usuário estão exibindo seu estado.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/>
              <a:t>    Com as diversas possibilidades de interfaces que conhecemos hoje, a MVC é uma ferramenta indispensável para desenvolvermos sistemas (Figura 1).</a:t>
            </a:r>
          </a:p>
        </p:txBody>
      </p:sp>
    </p:spTree>
    <p:extLst>
      <p:ext uri="{BB962C8B-B14F-4D97-AF65-F5344CB8AC3E}">
        <p14:creationId xmlns:p14="http://schemas.microsoft.com/office/powerpoint/2010/main" xmlns="" val="15142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Model-View-Controller</a:t>
            </a:r>
            <a:r>
              <a:rPr lang="pt-BR" dirty="0"/>
              <a:t> (MVC)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0956" y="2209800"/>
            <a:ext cx="52197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636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Surgimento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Arial"/>
                <a:cs typeface="Arial"/>
              </a:rPr>
              <a:t>Um </a:t>
            </a:r>
            <a:r>
              <a:rPr lang="pt-BR" dirty="0">
                <a:latin typeface="Arial"/>
                <a:cs typeface="Arial"/>
              </a:rPr>
              <a:t>dos primeiros padrões identificados; surgiu na comunidade de </a:t>
            </a:r>
            <a:r>
              <a:rPr lang="pt-BR" dirty="0" err="1">
                <a:latin typeface="Arial"/>
                <a:cs typeface="Arial"/>
              </a:rPr>
              <a:t>Smalltalk</a:t>
            </a:r>
            <a:r>
              <a:rPr lang="pt-BR" dirty="0">
                <a:latin typeface="Arial"/>
                <a:cs typeface="Arial"/>
              </a:rPr>
              <a:t>;</a:t>
            </a:r>
          </a:p>
          <a:p>
            <a:pPr algn="just"/>
            <a:r>
              <a:rPr lang="pt-BR" dirty="0" smtClean="0">
                <a:latin typeface="Arial"/>
                <a:cs typeface="Arial"/>
              </a:rPr>
              <a:t>Contexto</a:t>
            </a:r>
            <a:r>
              <a:rPr lang="pt-BR" dirty="0">
                <a:latin typeface="Arial"/>
                <a:cs typeface="Arial"/>
              </a:rPr>
              <a:t>: aplicações interativas que requerem interfaces flexíveis.</a:t>
            </a:r>
          </a:p>
        </p:txBody>
      </p:sp>
    </p:spTree>
    <p:extLst>
      <p:ext uri="{BB962C8B-B14F-4D97-AF65-F5344CB8AC3E}">
        <p14:creationId xmlns:p14="http://schemas.microsoft.com/office/powerpoint/2010/main" xmlns="" val="3544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Identificado problemas nos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1" dirty="0"/>
              <a:t>Interfaces com o usuário são sensíveis a mudanças: </a:t>
            </a:r>
          </a:p>
          <a:p>
            <a:pPr marL="0" indent="0" algn="just">
              <a:buNone/>
            </a:pPr>
            <a:r>
              <a:rPr lang="pt-BR" dirty="0"/>
              <a:t>O usuário está sempre querendo mudar funcionalidades e a interface das aplicações. Se o sistema não suporta estas mudanças, temos um grande problema!</a:t>
            </a:r>
          </a:p>
          <a:p>
            <a:pPr marL="0" indent="0" algn="just">
              <a:buNone/>
            </a:pPr>
            <a:r>
              <a:rPr lang="pt-BR" dirty="0"/>
              <a:t>A aplicação pode ter que ser implementada em outra plataforma</a:t>
            </a:r>
            <a:r>
              <a:rPr lang="pt-BR" dirty="0" smtClean="0"/>
              <a:t>. (FREEMAN, 2009. p.439).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2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Identificado problemas nos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A </a:t>
            </a:r>
            <a:r>
              <a:rPr lang="pt-BR" dirty="0"/>
              <a:t>mesma aplicação possui diferentes requisitos dependendo do usuário: </a:t>
            </a:r>
          </a:p>
          <a:p>
            <a:pPr marL="0" indent="0" algn="just">
              <a:buNone/>
            </a:pPr>
            <a:r>
              <a:rPr lang="pt-BR" dirty="0"/>
              <a:t>um digitador prefere uma interface onde tudo pode ser feito através do teclado e visualizado como texto.</a:t>
            </a:r>
          </a:p>
          <a:p>
            <a:pPr marL="0" indent="0" algn="just">
              <a:buNone/>
            </a:pPr>
            <a:r>
              <a:rPr lang="pt-BR" dirty="0"/>
              <a:t>um gerente prefere uma interface através do mouse e de menus com visualização </a:t>
            </a:r>
            <a:r>
              <a:rPr lang="pt-BR" dirty="0" smtClean="0"/>
              <a:t>gráfica.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833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Identificado problemas nos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No contexto do slide anterior, </a:t>
            </a:r>
            <a:r>
              <a:rPr lang="pt-BR" dirty="0"/>
              <a:t>se o código para a interface gráfica é muito acoplado ao código da aplicação, o desenvolvimento pode se tornar muito caro e difícil.</a:t>
            </a:r>
          </a:p>
          <a:p>
            <a:pPr marL="0" indent="0" algn="just">
              <a:buNone/>
            </a:pPr>
            <a:r>
              <a:rPr lang="pt-BR" dirty="0"/>
              <a:t>Outro exemplo: quantas interfaces possíveis existem para a lógica de negócio das contas correntes de um banco?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009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sem MVC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dirty="0" smtClean="0"/>
              <a:t>Ver exemplo pacote camada1</a:t>
            </a:r>
          </a:p>
          <a:p>
            <a:pPr marL="0" indent="0" algn="just">
              <a:buNone/>
            </a:pPr>
            <a:r>
              <a:rPr lang="pt-BR" dirty="0" smtClean="0"/>
              <a:t>Triangulo.java é uma classe que acumula todas as responsabilidades a lógica a tela e os eventos;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56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1170</Words>
  <Application>Microsoft Office PowerPoint</Application>
  <PresentationFormat>Apresentação na tela (4:3)</PresentationFormat>
  <Paragraphs>89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Model-View-Controller (MVC)</vt:lpstr>
      <vt:lpstr>Objetivo</vt:lpstr>
      <vt:lpstr>Model-View-Controller (MVC)</vt:lpstr>
      <vt:lpstr>Surgimento</vt:lpstr>
      <vt:lpstr>Identificado problemas nos projetos</vt:lpstr>
      <vt:lpstr>Identificado problemas nos projetos</vt:lpstr>
      <vt:lpstr>Identificado problemas nos projetos</vt:lpstr>
      <vt:lpstr>Solução sem MVC</vt:lpstr>
      <vt:lpstr>Identificando os problemas</vt:lpstr>
      <vt:lpstr>Solução para o problema</vt:lpstr>
      <vt:lpstr>Premissa básica para solução: </vt:lpstr>
      <vt:lpstr>Onde está a lógica de negócio?</vt:lpstr>
      <vt:lpstr>Solução com MVC</vt:lpstr>
      <vt:lpstr>Solução com MVC</vt:lpstr>
      <vt:lpstr>Solução com MVC</vt:lpstr>
      <vt:lpstr>MVC - implementando (5 passos)</vt:lpstr>
      <vt:lpstr>MVC - implementando (5 passos)</vt:lpstr>
      <vt:lpstr>MVC - implementando (5 passos)</vt:lpstr>
      <vt:lpstr>MVC - implementando (5 passos)</vt:lpstr>
      <vt:lpstr>MVC - implementando (5 passos)</vt:lpstr>
      <vt:lpstr>MVC - implementando (5 passos)</vt:lpstr>
      <vt:lpstr>Considerações finais sobre MVC</vt:lpstr>
      <vt:lpstr>Considerações finais sobre MVC</vt:lpstr>
      <vt:lpstr>A conversa entre os objetos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Senai</cp:lastModifiedBy>
  <cp:revision>566</cp:revision>
  <cp:lastPrinted>2012-08-30T17:27:10Z</cp:lastPrinted>
  <dcterms:created xsi:type="dcterms:W3CDTF">2012-04-08T17:30:12Z</dcterms:created>
  <dcterms:modified xsi:type="dcterms:W3CDTF">2013-12-03T18:42:18Z</dcterms:modified>
</cp:coreProperties>
</file>