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878"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6D1FF0D-6423-4429-9440-411D66DF3A62}" type="datetimeFigureOut">
              <a:rPr lang="en-US" smtClean="0"/>
              <a:pPr/>
              <a:t>6/9/2022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61A753A-3B5A-4C6C-BD96-B509D4506E5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D1FF0D-6423-4429-9440-411D66DF3A6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A753A-3B5A-4C6C-BD96-B509D4506E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6D1FF0D-6423-4429-9440-411D66DF3A62}" type="datetimeFigureOut">
              <a:rPr lang="en-US" smtClean="0"/>
              <a:pPr/>
              <a:t>6/9/2022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61A753A-3B5A-4C6C-BD96-B509D4506E5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6D1FF0D-6423-4429-9440-411D66DF3A6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61A753A-3B5A-4C6C-BD96-B509D4506E5C}"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6D1FF0D-6423-4429-9440-411D66DF3A62}" type="datetimeFigureOut">
              <a:rPr lang="en-US" smtClean="0"/>
              <a:pPr/>
              <a:t>6/9/2022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61A753A-3B5A-4C6C-BD96-B509D4506E5C}"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6D1FF0D-6423-4429-9440-411D66DF3A62}" type="datetimeFigureOut">
              <a:rPr lang="en-US" smtClean="0"/>
              <a:pPr/>
              <a:t>6/9/2022</a:t>
            </a:fld>
            <a:endParaRPr lang="en-US"/>
          </a:p>
        </p:txBody>
      </p:sp>
      <p:sp>
        <p:nvSpPr>
          <p:cNvPr id="10" name="Slide Number Placeholder 9"/>
          <p:cNvSpPr>
            <a:spLocks noGrp="1"/>
          </p:cNvSpPr>
          <p:nvPr>
            <p:ph type="sldNum" sz="quarter" idx="16"/>
          </p:nvPr>
        </p:nvSpPr>
        <p:spPr/>
        <p:txBody>
          <a:bodyPr rtlCol="0"/>
          <a:lstStyle/>
          <a:p>
            <a:fld id="{D61A753A-3B5A-4C6C-BD96-B509D4506E5C}"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96D1FF0D-6423-4429-9440-411D66DF3A62}" type="datetimeFigureOut">
              <a:rPr lang="en-US" smtClean="0"/>
              <a:pPr/>
              <a:t>6/9/2022</a:t>
            </a:fld>
            <a:endParaRPr lang="en-US"/>
          </a:p>
        </p:txBody>
      </p:sp>
      <p:sp>
        <p:nvSpPr>
          <p:cNvPr id="12" name="Slide Number Placeholder 11"/>
          <p:cNvSpPr>
            <a:spLocks noGrp="1"/>
          </p:cNvSpPr>
          <p:nvPr>
            <p:ph type="sldNum" sz="quarter" idx="16"/>
          </p:nvPr>
        </p:nvSpPr>
        <p:spPr/>
        <p:txBody>
          <a:bodyPr rtlCol="0"/>
          <a:lstStyle/>
          <a:p>
            <a:fld id="{D61A753A-3B5A-4C6C-BD96-B509D4506E5C}"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6D1FF0D-6423-4429-9440-411D66DF3A62}" type="datetimeFigureOut">
              <a:rPr lang="en-US" smtClean="0"/>
              <a:pPr/>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61A753A-3B5A-4C6C-BD96-B509D4506E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1FF0D-6423-4429-9440-411D66DF3A62}" type="datetimeFigureOut">
              <a:rPr lang="en-US" smtClean="0"/>
              <a:pPr/>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61A753A-3B5A-4C6C-BD96-B509D4506E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96D1FF0D-6423-4429-9440-411D66DF3A6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61A753A-3B5A-4C6C-BD96-B509D4506E5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6D1FF0D-6423-4429-9440-411D66DF3A62}" type="datetimeFigureOut">
              <a:rPr lang="en-US" smtClean="0"/>
              <a:pPr/>
              <a:t>6/9/2022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61A753A-3B5A-4C6C-BD96-B509D4506E5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6D1FF0D-6423-4429-9440-411D66DF3A62}" type="datetimeFigureOut">
              <a:rPr lang="en-US" smtClean="0"/>
              <a:pPr/>
              <a:t>6/9/2022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61A753A-3B5A-4C6C-BD96-B509D4506E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 </a:t>
            </a:r>
            <a:r>
              <a:rPr lang="en-US" b="1" dirty="0"/>
              <a:t>MALWARE DETECTION USING DIFFERENT MACHINE LEARNING AND DEEP LEARNING ALGORITHMS </a:t>
            </a:r>
            <a:br>
              <a:rPr lang="en-US" b="1" dirty="0"/>
            </a:br>
            <a:br>
              <a:rPr lang="en-US" b="1" dirty="0"/>
            </a:br>
            <a:r>
              <a:rPr lang="en-IN" sz="3600" dirty="0"/>
              <a:t>BY- AAKASH KUMAR</a:t>
            </a:r>
            <a:br>
              <a:rPr lang="en-IN" sz="3600" dirty="0"/>
            </a:br>
            <a:r>
              <a:rPr lang="en-IN" sz="3600" dirty="0"/>
              <a:t>      AMAN CHAUDHARY</a:t>
            </a:r>
            <a:br>
              <a:rPr lang="en-IN" sz="3600" dirty="0"/>
            </a:br>
            <a:r>
              <a:rPr lang="en-IN" sz="3600" dirty="0"/>
              <a:t>      ARNAV MALHOTRA </a:t>
            </a:r>
            <a:br>
              <a:rPr lang="en-IN" sz="3600" dirty="0"/>
            </a:br>
            <a:r>
              <a:rPr lang="en-IN" sz="3600" dirty="0"/>
              <a:t>      HIMANSHU </a:t>
            </a:r>
            <a:br>
              <a:rPr lang="en-US" dirty="0"/>
            </a:br>
            <a:endParaRPr lang="en-US" dirty="0"/>
          </a:p>
        </p:txBody>
      </p:sp>
      <p:sp>
        <p:nvSpPr>
          <p:cNvPr id="5" name="Subtitle 4">
            <a:extLst>
              <a:ext uri="{FF2B5EF4-FFF2-40B4-BE49-F238E27FC236}">
                <a16:creationId xmlns:a16="http://schemas.microsoft.com/office/drawing/2014/main" id="{6E9C1997-9DB7-6585-3AD7-4582D2E4DED3}"/>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ARCHITECTURE AND FLOW CHART  </a:t>
            </a:r>
            <a:endParaRPr lang="en-US" dirty="0"/>
          </a:p>
        </p:txBody>
      </p:sp>
      <p:pic>
        <p:nvPicPr>
          <p:cNvPr id="1026" name="Picture 2"/>
          <p:cNvPicPr>
            <a:picLocks noGrp="1" noChangeAspect="1" noChangeArrowheads="1"/>
          </p:cNvPicPr>
          <p:nvPr>
            <p:ph sz="quarter" idx="1"/>
          </p:nvPr>
        </p:nvPicPr>
        <p:blipFill>
          <a:blip r:embed="rId2" cstate="print"/>
          <a:stretch>
            <a:fillRect/>
          </a:stretch>
        </p:blipFill>
        <p:spPr bwMode="auto">
          <a:xfrm>
            <a:off x="2543881" y="1600200"/>
            <a:ext cx="4291187" cy="4495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a:t>In this review we are implementing malware detection using Random forest, logistic regression and Neural Network. To improve the estimators' accuracy scores, we are going to use the </a:t>
            </a:r>
            <a:r>
              <a:rPr lang="en-US" dirty="0" err="1"/>
              <a:t>sklearn.feature_selection</a:t>
            </a:r>
            <a:r>
              <a:rPr lang="en-US" dirty="0"/>
              <a:t> module. This module is used in feature selection or dimensionality reduction in the dataset. To compute the features' importance, in our case, we are going to use tree-based feature selection. </a:t>
            </a:r>
          </a:p>
          <a:p>
            <a:r>
              <a:rPr lang="en-US" b="1" dirty="0"/>
              <a:t>import </a:t>
            </a:r>
            <a:r>
              <a:rPr lang="en-US" b="1" dirty="0" err="1"/>
              <a:t>sklearn</a:t>
            </a:r>
            <a:r>
              <a:rPr lang="en-US" b="1" dirty="0"/>
              <a:t> </a:t>
            </a:r>
          </a:p>
          <a:p>
            <a:r>
              <a:rPr lang="en-US" b="1" dirty="0"/>
              <a:t>from </a:t>
            </a:r>
            <a:r>
              <a:rPr lang="en-US" b="1" dirty="0" err="1"/>
              <a:t>sklearn.feature_selection</a:t>
            </a:r>
            <a:r>
              <a:rPr lang="en-US" b="1" dirty="0"/>
              <a:t> import </a:t>
            </a:r>
            <a:r>
              <a:rPr lang="en-US" b="1" dirty="0" err="1"/>
              <a:t>SelectFromModel</a:t>
            </a:r>
            <a:r>
              <a:rPr lang="en-US" b="1" dirty="0"/>
              <a:t> </a:t>
            </a:r>
          </a:p>
          <a:p>
            <a:r>
              <a:rPr lang="en-US" b="1" dirty="0"/>
              <a:t>from </a:t>
            </a:r>
            <a:r>
              <a:rPr lang="en-US" b="1" dirty="0" err="1"/>
              <a:t>sklearn.ensemble</a:t>
            </a:r>
            <a:r>
              <a:rPr lang="en-US" b="1" dirty="0"/>
              <a:t> import </a:t>
            </a:r>
            <a:r>
              <a:rPr lang="en-US" b="1" dirty="0" err="1"/>
              <a:t>ExtraTreesClassifier</a:t>
            </a:r>
            <a:r>
              <a:rPr lang="en-US" b="1" dirty="0"/>
              <a:t> </a:t>
            </a:r>
          </a:p>
          <a:p>
            <a:r>
              <a:rPr lang="en-US" b="1" dirty="0"/>
              <a:t>from </a:t>
            </a:r>
            <a:r>
              <a:rPr lang="en-US" b="1" dirty="0" err="1"/>
              <a:t>sklearn.model_selection</a:t>
            </a:r>
            <a:r>
              <a:rPr lang="en-US" b="1" dirty="0"/>
              <a:t> import </a:t>
            </a:r>
            <a:r>
              <a:rPr lang="en-US" b="1" dirty="0" err="1"/>
              <a:t>train_test_split</a:t>
            </a:r>
            <a:r>
              <a:rPr lang="en-US" b="1" dirty="0"/>
              <a:t> </a:t>
            </a:r>
          </a:p>
          <a:p>
            <a:r>
              <a:rPr lang="en-US" b="1" dirty="0"/>
              <a:t>from </a:t>
            </a:r>
            <a:r>
              <a:rPr lang="en-US" b="1" dirty="0" err="1"/>
              <a:t>sklearn</a:t>
            </a:r>
            <a:r>
              <a:rPr lang="en-US" b="1" dirty="0"/>
              <a:t> import </a:t>
            </a:r>
            <a:r>
              <a:rPr lang="en-US" b="1" dirty="0" err="1"/>
              <a:t>cross_validation</a:t>
            </a:r>
            <a:r>
              <a:rPr lang="en-US" b="1" dirty="0"/>
              <a:t> </a:t>
            </a:r>
          </a:p>
          <a:p>
            <a:r>
              <a:rPr lang="en-US" b="1" dirty="0"/>
              <a:t>Data = </a:t>
            </a:r>
            <a:r>
              <a:rPr lang="en-US" b="1" dirty="0" err="1"/>
              <a:t>MalwareDataset.drop</a:t>
            </a:r>
            <a:r>
              <a:rPr lang="en-US" b="1" dirty="0"/>
              <a:t>(['Name', 'md5', 'legitimate'], axis=1).values </a:t>
            </a:r>
          </a:p>
          <a:p>
            <a:r>
              <a:rPr lang="en-US" b="1" dirty="0"/>
              <a:t>Target = </a:t>
            </a:r>
            <a:r>
              <a:rPr lang="en-US" b="1" dirty="0" err="1"/>
              <a:t>MalwareDataset</a:t>
            </a:r>
            <a:r>
              <a:rPr lang="en-US" b="1" dirty="0"/>
              <a:t>['legitimate'].values </a:t>
            </a:r>
          </a:p>
          <a:p>
            <a:r>
              <a:rPr lang="en-US" b="1" dirty="0" err="1"/>
              <a:t>FeatSelect</a:t>
            </a:r>
            <a:r>
              <a:rPr lang="en-US" b="1" dirty="0"/>
              <a:t> = </a:t>
            </a:r>
            <a:r>
              <a:rPr lang="en-US" b="1" dirty="0" err="1"/>
              <a:t>sklearn.ensemble.ExtraTreesClassifier</a:t>
            </a:r>
            <a:r>
              <a:rPr lang="en-US" b="1" dirty="0"/>
              <a:t>().fit(Data, Target) </a:t>
            </a:r>
          </a:p>
          <a:p>
            <a:r>
              <a:rPr lang="en-US" b="1" dirty="0"/>
              <a:t>Model = </a:t>
            </a:r>
            <a:r>
              <a:rPr lang="en-US" b="1" dirty="0" err="1"/>
              <a:t>SelectFromModel</a:t>
            </a:r>
            <a:r>
              <a:rPr lang="en-US" b="1" dirty="0"/>
              <a:t>(</a:t>
            </a:r>
            <a:r>
              <a:rPr lang="en-US" b="1" dirty="0" err="1"/>
              <a:t>FeatSelect</a:t>
            </a:r>
            <a:r>
              <a:rPr lang="en-US" b="1" dirty="0"/>
              <a:t>, </a:t>
            </a:r>
            <a:r>
              <a:rPr lang="en-US" b="1" dirty="0" err="1"/>
              <a:t>prefit</a:t>
            </a:r>
            <a:r>
              <a:rPr lang="en-US" b="1" dirty="0"/>
              <a:t>=True) </a:t>
            </a:r>
          </a:p>
          <a:p>
            <a:r>
              <a:rPr lang="en-US" b="1" dirty="0" err="1"/>
              <a:t>Data_new</a:t>
            </a:r>
            <a:r>
              <a:rPr lang="en-US" b="1" dirty="0"/>
              <a:t> = </a:t>
            </a:r>
            <a:r>
              <a:rPr lang="en-US" b="1" dirty="0" err="1"/>
              <a:t>Model.transform</a:t>
            </a:r>
            <a:r>
              <a:rPr lang="en-US" b="1" dirty="0"/>
              <a:t>(Data) </a:t>
            </a:r>
          </a:p>
          <a:p>
            <a:r>
              <a:rPr lang="en-US" b="1" dirty="0"/>
              <a:t>print (</a:t>
            </a:r>
            <a:r>
              <a:rPr lang="en-US" b="1" dirty="0" err="1"/>
              <a:t>Data.shape</a:t>
            </a:r>
            <a:r>
              <a:rPr lang="en-US" b="1" dirty="0"/>
              <a:t>) </a:t>
            </a:r>
          </a:p>
          <a:p>
            <a:r>
              <a:rPr lang="en-US" b="1" dirty="0"/>
              <a:t>print (</a:t>
            </a:r>
            <a:r>
              <a:rPr lang="en-US" b="1" dirty="0" err="1"/>
              <a:t>Data_new.shape</a:t>
            </a:r>
            <a:r>
              <a:rPr lang="en-US" b="1"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The above commands and code will show us the selected features that will be used for training, </a:t>
            </a:r>
          </a:p>
          <a:p>
            <a:r>
              <a:rPr lang="en-US" dirty="0"/>
              <a:t>After feature extraction we will split the dataset and 20% of the data will be used for testing and rest of the data will be used for training purposes. </a:t>
            </a:r>
          </a:p>
          <a:p>
            <a:r>
              <a:rPr lang="en-US" dirty="0"/>
              <a:t>Further in the project the following models will be explored in great detail: </a:t>
            </a:r>
          </a:p>
          <a:p>
            <a:r>
              <a:rPr lang="en-US" dirty="0"/>
              <a:t> Logistic regression </a:t>
            </a:r>
          </a:p>
          <a:p>
            <a:r>
              <a:rPr lang="en-US" dirty="0"/>
              <a:t> Random Forests </a:t>
            </a:r>
          </a:p>
          <a:p>
            <a:r>
              <a:rPr lang="en-US" dirty="0"/>
              <a:t> Neural Networks (Deep learning)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b="1" dirty="0"/>
              <a:t>MODEL DESCRIPTION: </a:t>
            </a:r>
            <a:br>
              <a:rPr lang="en-US" b="1" dirty="0"/>
            </a:b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a:t>1. Logistic Regression </a:t>
            </a:r>
          </a:p>
          <a:p>
            <a:pPr>
              <a:buNone/>
            </a:pPr>
            <a:r>
              <a:rPr lang="en-US" dirty="0"/>
              <a:t>	Logistic regression is a supervised learning classification algorithm used to predict the probability of a target variable. The nature of target or dependent variable is dichotomous, which means there would be only two possible classes. </a:t>
            </a:r>
          </a:p>
          <a:p>
            <a:pPr>
              <a:buNone/>
            </a:pPr>
            <a:r>
              <a:rPr lang="en-US" dirty="0"/>
              <a:t>	In simple words, the dependent variable is binary in nature having data coded as either 1 (stands for success/yes) or 0 (stands for failure/no). </a:t>
            </a:r>
          </a:p>
          <a:p>
            <a:pPr>
              <a:buNone/>
            </a:pPr>
            <a:r>
              <a:rPr lang="en-US" dirty="0"/>
              <a:t>	Mathematically, a logistic regression model predicts P(Y=1) as a function of X. It is one of the simplest ML algorithms that can be used for various classification problems such as spam detection, Diabetes prediction, cancer detection etc. </a:t>
            </a:r>
          </a:p>
          <a:p>
            <a:pPr>
              <a:buNone/>
            </a:pPr>
            <a:r>
              <a:rPr lang="en-US" dirty="0"/>
              <a:t>	Logistic Regression can be used to classify the observations using different types of data and can easily determine the most effective variables used for the classification. The below image is showing the logistic function: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1" name="Picture 3"/>
          <p:cNvPicPr>
            <a:picLocks noGrp="1" noChangeAspect="1" noChangeArrowheads="1"/>
          </p:cNvPicPr>
          <p:nvPr>
            <p:ph sz="quarter" idx="1"/>
          </p:nvPr>
        </p:nvPicPr>
        <p:blipFill>
          <a:blip r:embed="rId2" cstate="print"/>
          <a:srcRect/>
          <a:stretch>
            <a:fillRect/>
          </a:stretch>
        </p:blipFill>
        <p:spPr bwMode="auto">
          <a:xfrm>
            <a:off x="1619672" y="2132856"/>
            <a:ext cx="5514160" cy="367240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RANDOM FOREST </a:t>
            </a:r>
            <a:r>
              <a:rPr lang="en-US" dirty="0"/>
              <a:t> </a:t>
            </a:r>
            <a:br>
              <a:rPr lang="en-US" dirty="0"/>
            </a:br>
            <a:endParaRPr lang="en-US" dirty="0"/>
          </a:p>
        </p:txBody>
      </p:sp>
      <p:sp>
        <p:nvSpPr>
          <p:cNvPr id="3" name="Content Placeholder 2"/>
          <p:cNvSpPr>
            <a:spLocks noGrp="1"/>
          </p:cNvSpPr>
          <p:nvPr>
            <p:ph sz="quarter" idx="1"/>
          </p:nvPr>
        </p:nvSpPr>
        <p:spPr/>
        <p:txBody>
          <a:bodyPr>
            <a:normAutofit fontScale="62500" lnSpcReduction="20000"/>
          </a:bodyPr>
          <a:lstStyle/>
          <a:p>
            <a:endParaRPr lang="en-US" dirty="0"/>
          </a:p>
          <a:p>
            <a:r>
              <a:rPr lang="en-US" dirty="0"/>
              <a:t>Random Forest is a popular machine learning algorithm that belongs to the supervised learning technique. It can be used for both Classification and Regression problems in ML. It is based on the concept of ensemble learning, which is a process of </a:t>
            </a:r>
            <a:r>
              <a:rPr lang="en-US" i="1" dirty="0"/>
              <a:t>combining multiple classifiers to solve a complex problem and to improve the performance of the model. </a:t>
            </a:r>
          </a:p>
          <a:p>
            <a:r>
              <a:rPr lang="en-US" dirty="0"/>
              <a:t>The greater number of trees in the forest leads to higher accuracy and prevents the problem of </a:t>
            </a:r>
            <a:r>
              <a:rPr lang="en-US" dirty="0" err="1"/>
              <a:t>overfitting</a:t>
            </a:r>
            <a:r>
              <a:rPr lang="en-US" dirty="0"/>
              <a:t>. </a:t>
            </a:r>
          </a:p>
          <a:p>
            <a:endParaRPr lang="en-US" dirty="0"/>
          </a:p>
          <a:p>
            <a:r>
              <a:rPr lang="en-US" dirty="0"/>
              <a:t>It takes less training time as compared to other algorithms. </a:t>
            </a:r>
          </a:p>
          <a:p>
            <a:r>
              <a:rPr lang="en-US" dirty="0"/>
              <a:t>It predicts output with high accuracy, even for the large dataset it runs efficiently. </a:t>
            </a:r>
          </a:p>
          <a:p>
            <a:r>
              <a:rPr lang="en-US" dirty="0"/>
              <a:t>It can also maintain accuracy when a large proportion of data is missing. </a:t>
            </a:r>
          </a:p>
          <a:p>
            <a:r>
              <a:rPr lang="en-US" dirty="0"/>
              <a:t>The random forest combines multiple trees to predict the class of the dataset, it is possible that some decision trees may predict the correct output, while others may not. But together, all the trees predict the correct output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cstate="print"/>
          <a:stretch>
            <a:fillRect/>
          </a:stretch>
        </p:blipFill>
        <p:spPr bwMode="auto">
          <a:xfrm>
            <a:off x="1576705" y="1809750"/>
            <a:ext cx="6225540" cy="4076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NEURAL NETWORK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A neural network is composed of numbers of neurons which is compared to the neurons in the human brain. </a:t>
            </a:r>
          </a:p>
          <a:p>
            <a:r>
              <a:rPr lang="en-US" dirty="0"/>
              <a:t>It is designed to make a computer learn from small insights and features and make them autonomous to learn from the real world and provide solutions in real-time faster than a human. </a:t>
            </a:r>
          </a:p>
          <a:p>
            <a:r>
              <a:rPr lang="en-US" b="1" dirty="0"/>
              <a:t>So a basic neural network will be in a form of, </a:t>
            </a:r>
          </a:p>
          <a:p>
            <a:pPr>
              <a:buNone/>
            </a:pPr>
            <a:r>
              <a:rPr lang="en-US" dirty="0"/>
              <a:t>1. </a:t>
            </a:r>
            <a:r>
              <a:rPr lang="en-US" b="1" dirty="0"/>
              <a:t>Input layer – To get the data from the user or a client or a server to analyze and give the result. </a:t>
            </a:r>
          </a:p>
          <a:p>
            <a:pPr>
              <a:buNone/>
            </a:pPr>
            <a:r>
              <a:rPr lang="en-US" dirty="0"/>
              <a:t>2. </a:t>
            </a:r>
            <a:r>
              <a:rPr lang="en-US" b="1" dirty="0"/>
              <a:t>Hidden layers – This layer can be in any number and these layers will analyze the inputs with passing through them with different biases, weights, and activation functions to provide an output </a:t>
            </a:r>
          </a:p>
          <a:p>
            <a:pPr>
              <a:buNone/>
            </a:pPr>
            <a:r>
              <a:rPr lang="en-US" dirty="0"/>
              <a:t>3. </a:t>
            </a:r>
            <a:r>
              <a:rPr lang="en-US" b="1" dirty="0"/>
              <a:t>Output Layer – This is where we can get the result from a neural network. </a:t>
            </a:r>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dirty="0"/>
              <a:t>A hidden layer is a layer where all the magic happens when all the input neurons pass the features to the hidden layer with a weight and a bias each and every neuron inside the hidden layer will sum up all the weighted features from all the input layers and apply an activation function to keep the values between 0 and 1 for easier learning. Here we need to choose the number of neurons in each layer manually and it must be the best value for the network. </a:t>
            </a:r>
          </a:p>
          <a:p>
            <a:r>
              <a:rPr lang="en-US" dirty="0"/>
              <a:t>Activation functions are simply mathematical methods that bring all the values inside a range of 0 to 1 so that it will be very easier for the machine to learn the data in its process of analyzing the data. There are a variety of activation functions that are supported by the Tensor flow. Some of the commonly used functions are, </a:t>
            </a:r>
          </a:p>
          <a:p>
            <a:pPr lvl="1">
              <a:buNone/>
            </a:pPr>
            <a:r>
              <a:rPr lang="en-US" dirty="0"/>
              <a:t>1. Sigmoid </a:t>
            </a:r>
          </a:p>
          <a:p>
            <a:pPr lvl="1">
              <a:buNone/>
            </a:pPr>
            <a:r>
              <a:rPr lang="en-US" dirty="0"/>
              <a:t>2. </a:t>
            </a:r>
            <a:r>
              <a:rPr lang="en-US" dirty="0" err="1"/>
              <a:t>Relu</a:t>
            </a:r>
            <a:r>
              <a:rPr lang="en-US" dirty="0"/>
              <a:t> </a:t>
            </a:r>
          </a:p>
          <a:p>
            <a:pPr lvl="1">
              <a:buNone/>
            </a:pPr>
            <a:r>
              <a:rPr lang="en-US" dirty="0"/>
              <a:t>3. </a:t>
            </a:r>
            <a:r>
              <a:rPr lang="en-US" dirty="0" err="1"/>
              <a:t>Softmax</a:t>
            </a:r>
            <a:r>
              <a:rPr lang="en-US" dirty="0"/>
              <a:t> </a:t>
            </a:r>
          </a:p>
          <a:p>
            <a:pPr lvl="1">
              <a:buNone/>
            </a:pPr>
            <a:r>
              <a:rPr lang="en-US" dirty="0"/>
              <a:t>4. Swish </a:t>
            </a:r>
          </a:p>
          <a:p>
            <a:pPr lvl="1">
              <a:buNone/>
            </a:pPr>
            <a:r>
              <a:rPr lang="en-US" dirty="0"/>
              <a:t>5. Linear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2411760" y="1916832"/>
            <a:ext cx="4271130" cy="42484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			</a:t>
            </a:r>
            <a:br>
              <a:rPr lang="en-US" dirty="0"/>
            </a:br>
            <a:r>
              <a:rPr lang="en-US" dirty="0"/>
              <a:t>			</a:t>
            </a:r>
            <a:r>
              <a:rPr lang="en-US" b="1" dirty="0"/>
              <a:t>ABSTRACT </a:t>
            </a:r>
            <a:br>
              <a:rPr lang="en-US" b="1" dirty="0"/>
            </a:br>
            <a:br>
              <a:rPr lang="en-US" dirty="0"/>
            </a:br>
            <a:br>
              <a:rPr lang="en-US" dirty="0"/>
            </a:br>
            <a:r>
              <a:rPr lang="en-US" dirty="0"/>
              <a:t>			</a:t>
            </a:r>
          </a:p>
        </p:txBody>
      </p:sp>
      <p:sp>
        <p:nvSpPr>
          <p:cNvPr id="3" name="Content Placeholder 2"/>
          <p:cNvSpPr>
            <a:spLocks noGrp="1"/>
          </p:cNvSpPr>
          <p:nvPr>
            <p:ph sz="quarter" idx="1"/>
          </p:nvPr>
        </p:nvSpPr>
        <p:spPr/>
        <p:txBody>
          <a:bodyPr>
            <a:normAutofit fontScale="77500" lnSpcReduction="20000"/>
          </a:bodyPr>
          <a:lstStyle/>
          <a:p>
            <a:pPr>
              <a:buNone/>
            </a:pPr>
            <a:r>
              <a:rPr lang="en-US" dirty="0"/>
              <a:t>	With fast turn of events and development of the web, malware is one of major digital dangers nowadays. Henceforth, malware detection is an important factor in the security of computer systems. Nowadays, attackers generally design polymeric malware; it is usually a type of malware that continuously changes its recognizable feature to fool detection techniques that uses typical signature based methods. That is why the need for Machine Learning based detection arises. In this work, we are going to obtain behavioral-pattern that may be achieved through static or dynamic analysis, afterward we can apply dissimilar ML and DL techniques to identify whether it's malware or not. We will be discussing mainly 3 techniques Random Forest, Logistic Regression and Neural Networks and we will compare the results obtained by each method.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SET STRUCTURE: </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a:t>In this project , we are going to download a malware dataset delivered by a security blogger, </a:t>
            </a:r>
            <a:r>
              <a:rPr lang="en-US" dirty="0" err="1"/>
              <a:t>Prateek</a:t>
            </a:r>
            <a:r>
              <a:rPr lang="en-US" dirty="0"/>
              <a:t> </a:t>
            </a:r>
            <a:r>
              <a:rPr lang="en-US" dirty="0" err="1"/>
              <a:t>Lalwani</a:t>
            </a:r>
            <a:r>
              <a:rPr lang="en-US" dirty="0"/>
              <a:t>. </a:t>
            </a:r>
          </a:p>
          <a:p>
            <a:r>
              <a:rPr lang="en-US" dirty="0"/>
              <a:t>The malware dataset contains features extracted from the following: </a:t>
            </a:r>
          </a:p>
          <a:p>
            <a:r>
              <a:rPr lang="en-US" dirty="0"/>
              <a:t> 41,323 Windows binaries (executables .exe and .</a:t>
            </a:r>
            <a:r>
              <a:rPr lang="en-US" dirty="0" err="1"/>
              <a:t>dlls</a:t>
            </a:r>
            <a:r>
              <a:rPr lang="en-US" dirty="0"/>
              <a:t>), as legitimate files. </a:t>
            </a:r>
          </a:p>
          <a:p>
            <a:endParaRPr lang="en-US" dirty="0"/>
          </a:p>
          <a:p>
            <a:r>
              <a:rPr lang="en-US" dirty="0"/>
              <a:t> 96,724 malware files downloaded from the </a:t>
            </a:r>
            <a:r>
              <a:rPr lang="en-US" dirty="0" err="1"/>
              <a:t>VirusShare</a:t>
            </a:r>
            <a:r>
              <a:rPr lang="en-US" dirty="0"/>
              <a:t> website. </a:t>
            </a:r>
          </a:p>
          <a:p>
            <a:endParaRPr lang="en-US" dirty="0"/>
          </a:p>
          <a:p>
            <a:r>
              <a:rPr lang="en-US" dirty="0"/>
              <a:t>So, the dataset contains 138,048 lines, in total.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771800" y="2204864"/>
            <a:ext cx="3672408" cy="33730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First Five Rows of the dataset: </a:t>
            </a:r>
            <a:br>
              <a:rPr lang="en-US" b="1" dirty="0"/>
            </a:br>
            <a:endParaRPr lang="en-US" dirty="0"/>
          </a:p>
        </p:txBody>
      </p:sp>
      <p:pic>
        <p:nvPicPr>
          <p:cNvPr id="6147" name="Picture 3"/>
          <p:cNvPicPr>
            <a:picLocks noGrp="1" noChangeAspect="1" noChangeArrowheads="1"/>
          </p:cNvPicPr>
          <p:nvPr>
            <p:ph sz="quarter" idx="1"/>
          </p:nvPr>
        </p:nvPicPr>
        <p:blipFill>
          <a:blip r:embed="rId2" cstate="print"/>
          <a:srcRect/>
          <a:stretch>
            <a:fillRect/>
          </a:stretch>
        </p:blipFill>
        <p:spPr bwMode="auto">
          <a:xfrm>
            <a:off x="467544" y="2348880"/>
            <a:ext cx="8229600" cy="200692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LOGISTIC REGRESSION: </a:t>
            </a:r>
            <a:endParaRPr lang="en-US" dirty="0"/>
          </a:p>
        </p:txBody>
      </p:sp>
      <p:pic>
        <p:nvPicPr>
          <p:cNvPr id="8195" name="Picture 3"/>
          <p:cNvPicPr>
            <a:picLocks noGrp="1" noChangeAspect="1" noChangeArrowheads="1"/>
          </p:cNvPicPr>
          <p:nvPr>
            <p:ph sz="quarter" idx="1"/>
          </p:nvPr>
        </p:nvPicPr>
        <p:blipFill>
          <a:blip r:embed="rId2" cstate="print"/>
          <a:srcRect/>
          <a:stretch>
            <a:fillRect/>
          </a:stretch>
        </p:blipFill>
        <p:spPr bwMode="auto">
          <a:xfrm>
            <a:off x="971600" y="3645024"/>
            <a:ext cx="3684995" cy="2956177"/>
          </a:xfrm>
          <a:prstGeom prst="rect">
            <a:avLst/>
          </a:prstGeom>
          <a:noFill/>
          <a:ln w="9525">
            <a:noFill/>
            <a:miter lim="800000"/>
            <a:headEnd/>
            <a:tailEnd/>
          </a:ln>
        </p:spPr>
      </p:pic>
      <p:pic>
        <p:nvPicPr>
          <p:cNvPr id="8194" name="Picture 2"/>
          <p:cNvPicPr>
            <a:picLocks noChangeAspect="1" noChangeArrowheads="1"/>
          </p:cNvPicPr>
          <p:nvPr/>
        </p:nvPicPr>
        <p:blipFill>
          <a:blip r:embed="rId3" cstate="print"/>
          <a:srcRect/>
          <a:stretch>
            <a:fillRect/>
          </a:stretch>
        </p:blipFill>
        <p:spPr bwMode="auto">
          <a:xfrm>
            <a:off x="827584" y="1700808"/>
            <a:ext cx="4061201" cy="190403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Forest</a:t>
            </a:r>
            <a:endParaRPr lang="en-US" dirty="0"/>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971600" y="1772816"/>
            <a:ext cx="3009900" cy="121158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27584" y="2996952"/>
            <a:ext cx="4743868" cy="374305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NEURAL NETWORK: </a:t>
            </a:r>
            <a:endParaRPr lang="en-US" dirty="0"/>
          </a:p>
        </p:txBody>
      </p:sp>
      <p:pic>
        <p:nvPicPr>
          <p:cNvPr id="10242" name="Picture 2"/>
          <p:cNvPicPr>
            <a:picLocks noGrp="1" noChangeAspect="1" noChangeArrowheads="1"/>
          </p:cNvPicPr>
          <p:nvPr>
            <p:ph sz="quarter" idx="1"/>
          </p:nvPr>
        </p:nvPicPr>
        <p:blipFill>
          <a:blip r:embed="rId2" cstate="print"/>
          <a:stretch>
            <a:fillRect/>
          </a:stretch>
        </p:blipFill>
        <p:spPr bwMode="auto">
          <a:xfrm>
            <a:off x="1710055" y="2499360"/>
            <a:ext cx="5958840" cy="269748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The solution for the problem statement has been tested via 3 types of algorithms, traditional Machine Learning algorithms like Random Forest, logistic regression and a Deep Learning algorithm like ANN. </a:t>
            </a:r>
          </a:p>
          <a:p>
            <a:r>
              <a:rPr lang="en-US" dirty="0"/>
              <a:t>By observing the results of all the algorithms that were carried out in the dataset, we can clearly see that random forest classifier was by far the best in accuracy of 98% and f1 score of 0.95. Whereas logistic regression had the lowest accuracy of 70.1% and f1 score of 0.69. Neural network fared well with an accuracy of 92% and f1 score of 0.88. We also have to keep in mind that the dataset was highly disperse as the number of malware files were 96,724 on the other hand legit files were only 41,323. Due to this we can see that logistic regression approach gave us a very low accuracy as the database was imbalanced while random forest gave us a very good result due to the fact that random forest classifier constructs several trees which compensates for the fact that the dataset was imbalanced. The results of neural network can be improved by changing the epochs and trying out new activation functions.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 </a:t>
            </a:r>
            <a:endParaRPr lang="en-US" dirty="0"/>
          </a:p>
        </p:txBody>
      </p:sp>
      <p:sp>
        <p:nvSpPr>
          <p:cNvPr id="3" name="Content Placeholder 2"/>
          <p:cNvSpPr>
            <a:spLocks noGrp="1"/>
          </p:cNvSpPr>
          <p:nvPr>
            <p:ph sz="quarter" idx="1"/>
          </p:nvPr>
        </p:nvSpPr>
        <p:spPr/>
        <p:txBody>
          <a:bodyPr>
            <a:normAutofit fontScale="40000" lnSpcReduction="20000"/>
          </a:bodyPr>
          <a:lstStyle/>
          <a:p>
            <a:r>
              <a:rPr lang="en-US" dirty="0"/>
              <a:t>[1]. </a:t>
            </a:r>
            <a:r>
              <a:rPr lang="en-US" dirty="0" err="1"/>
              <a:t>Idika</a:t>
            </a:r>
            <a:r>
              <a:rPr lang="en-US" dirty="0"/>
              <a:t>, N., </a:t>
            </a:r>
            <a:r>
              <a:rPr lang="en-US" dirty="0" err="1"/>
              <a:t>Mathur</a:t>
            </a:r>
            <a:r>
              <a:rPr lang="en-US" dirty="0"/>
              <a:t>, A.P.: A survey on malware detection techniques. PhD thesis. Purdue University (February 2007) </a:t>
            </a:r>
          </a:p>
          <a:p>
            <a:r>
              <a:rPr lang="en-US" dirty="0"/>
              <a:t>[2]. </a:t>
            </a:r>
            <a:r>
              <a:rPr lang="en-US" dirty="0" err="1"/>
              <a:t>Siddiqui</a:t>
            </a:r>
            <a:r>
              <a:rPr lang="en-US" dirty="0"/>
              <a:t>, M.A.: Data mining methods for malware detection (2008) </a:t>
            </a:r>
          </a:p>
          <a:p>
            <a:r>
              <a:rPr lang="en-US" dirty="0"/>
              <a:t>[3] C. L. Tsai, C. C. Tseng and C. C. Han, Editors, “Intrusive behavior analysis based on honey pot tracking and ant algorithm analysis”, 43rd Annual 2009 International Carnahan Conference, (2009) October 5-8, Zurich, Switzerland. </a:t>
            </a:r>
          </a:p>
          <a:p>
            <a:r>
              <a:rPr lang="en-US" dirty="0"/>
              <a:t>[4] W. Wang and I. </a:t>
            </a:r>
            <a:r>
              <a:rPr lang="en-US" dirty="0" err="1"/>
              <a:t>Murynets</a:t>
            </a:r>
            <a:r>
              <a:rPr lang="en-US" dirty="0"/>
              <a:t>, J. Security and Communication Networks, vol. 6, no. 1, (2013). </a:t>
            </a:r>
          </a:p>
          <a:p>
            <a:r>
              <a:rPr lang="en-US" dirty="0"/>
              <a:t>[5] P. C. Lin, Y. D. Lin, Y. C. </a:t>
            </a:r>
            <a:r>
              <a:rPr lang="en-US" dirty="0" err="1"/>
              <a:t>Laiand</a:t>
            </a:r>
            <a:r>
              <a:rPr lang="en-US" dirty="0"/>
              <a:t> and T. H. Lee, J. Computer Practices, vol. 41, no. 4, (2008). </a:t>
            </a:r>
          </a:p>
          <a:p>
            <a:r>
              <a:rPr lang="en-US" dirty="0"/>
              <a:t>[6] Y. </a:t>
            </a:r>
            <a:r>
              <a:rPr lang="en-US" dirty="0" err="1"/>
              <a:t>Sawaya</a:t>
            </a:r>
            <a:r>
              <a:rPr lang="en-US" dirty="0"/>
              <a:t>, A. Kubota and Y. Miyake, Editors, “Detection of attackers in services using anomalous host behavior based on traffic flow statistics”, IEEE/IPSJ 11th International Symposium, (2011) July 18-21, Munich, Bavaria, Germany. </a:t>
            </a:r>
          </a:p>
          <a:p>
            <a:r>
              <a:rPr lang="en-US" dirty="0"/>
              <a:t>[7] M. </a:t>
            </a:r>
            <a:r>
              <a:rPr lang="en-US" dirty="0" err="1"/>
              <a:t>Milenkovic</a:t>
            </a:r>
            <a:r>
              <a:rPr lang="en-US" dirty="0"/>
              <a:t>, A. </a:t>
            </a:r>
            <a:r>
              <a:rPr lang="en-US" dirty="0" err="1"/>
              <a:t>Milenkovic</a:t>
            </a:r>
            <a:r>
              <a:rPr lang="en-US" dirty="0"/>
              <a:t> and E. </a:t>
            </a:r>
            <a:r>
              <a:rPr lang="en-US" dirty="0" err="1"/>
              <a:t>Jovanov</a:t>
            </a:r>
            <a:r>
              <a:rPr lang="en-US" dirty="0"/>
              <a:t>, J. ACM SIGARCH Computer Architecture News, vol. 33, no. 1, (2005). </a:t>
            </a:r>
          </a:p>
          <a:p>
            <a:r>
              <a:rPr lang="en-US" dirty="0"/>
              <a:t>[8] M. </a:t>
            </a:r>
            <a:r>
              <a:rPr lang="en-US" dirty="0" err="1"/>
              <a:t>Christodorescu</a:t>
            </a:r>
            <a:r>
              <a:rPr lang="en-US" dirty="0"/>
              <a:t>, S. </a:t>
            </a:r>
            <a:r>
              <a:rPr lang="en-US" dirty="0" err="1"/>
              <a:t>Jha</a:t>
            </a:r>
            <a:r>
              <a:rPr lang="en-US" dirty="0"/>
              <a:t>, S. A. </a:t>
            </a:r>
            <a:r>
              <a:rPr lang="en-US" dirty="0" err="1"/>
              <a:t>Seshia</a:t>
            </a:r>
            <a:r>
              <a:rPr lang="en-US" dirty="0"/>
              <a:t>, D. Song and R. E. Bryant, Editors, Proceedings of the 2005 IEEE Symposium Security and Privacy, (2005) May 8-11; Oakland, California. </a:t>
            </a:r>
          </a:p>
          <a:p>
            <a:r>
              <a:rPr lang="en-US" dirty="0"/>
              <a:t>[9] M. </a:t>
            </a:r>
            <a:r>
              <a:rPr lang="en-US" dirty="0" err="1"/>
              <a:t>Christodorescu</a:t>
            </a:r>
            <a:r>
              <a:rPr lang="en-US" dirty="0"/>
              <a:t> and S. </a:t>
            </a:r>
            <a:r>
              <a:rPr lang="en-US" dirty="0" err="1"/>
              <a:t>Jha</a:t>
            </a:r>
            <a:r>
              <a:rPr lang="en-US" dirty="0"/>
              <a:t>, “Static analysis of executables to detect malicious patterns”, Wisconsin: University of Wisconsin, (2006). </a:t>
            </a:r>
          </a:p>
          <a:p>
            <a:r>
              <a:rPr lang="en-US" dirty="0"/>
              <a:t>[10] D. G. Kong, X. B. Tan, H. S. Xi, T. Gong and J. M. </a:t>
            </a:r>
            <a:r>
              <a:rPr lang="en-US" dirty="0" err="1"/>
              <a:t>Shuai</a:t>
            </a:r>
            <a:r>
              <a:rPr lang="en-US" dirty="0"/>
              <a:t>, J. Journal of Software, vol. 22, no. 3, (2011). [11] A. </a:t>
            </a:r>
            <a:r>
              <a:rPr lang="en-US" dirty="0" err="1"/>
              <a:t>Shabtai</a:t>
            </a:r>
            <a:r>
              <a:rPr lang="en-US" dirty="0"/>
              <a:t>, R. </a:t>
            </a:r>
            <a:r>
              <a:rPr lang="en-US" dirty="0" err="1"/>
              <a:t>Moskovitch</a:t>
            </a:r>
            <a:r>
              <a:rPr lang="en-US" dirty="0"/>
              <a:t>, Y. </a:t>
            </a:r>
            <a:r>
              <a:rPr lang="en-US" dirty="0" err="1"/>
              <a:t>Elovici</a:t>
            </a:r>
            <a:r>
              <a:rPr lang="en-US" dirty="0"/>
              <a:t> and C. </a:t>
            </a:r>
            <a:r>
              <a:rPr lang="en-US" dirty="0" err="1"/>
              <a:t>Glezer</a:t>
            </a:r>
            <a:r>
              <a:rPr lang="en-US" dirty="0"/>
              <a:t>, J. Information Security Technical Report, vol. 14, no. 1, (2009). </a:t>
            </a:r>
          </a:p>
          <a:p>
            <a:r>
              <a:rPr lang="en-US" dirty="0"/>
              <a:t>[12] Y. X. Ding, X. B. Yuan, D. Zhou, L. Dong and Z. C. An, J. Computers &amp;Security, vol. 30, no. 6, (2011). </a:t>
            </a:r>
          </a:p>
          <a:p>
            <a:r>
              <a:rPr lang="en-US" dirty="0"/>
              <a:t>[13] R. Wang, D. G. </a:t>
            </a:r>
            <a:r>
              <a:rPr lang="en-US" dirty="0" err="1"/>
              <a:t>Feng</a:t>
            </a:r>
            <a:r>
              <a:rPr lang="en-US" dirty="0"/>
              <a:t>, Y. Yang and P. R. Su, J. Journal of Software, vol. 23, no. 2, (2012).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 </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dirty="0"/>
              <a:t>     A good categorization of malware detection techniques was carried out by the authors in [1]. Apart from setting two main categories, anomaly-based and signature-based, the authors also split the detection algorithms by the method they use to collect information: static, dynamic and hybrid. The anomaly-based technique has the advantage of detecting types of malware that were not present in the training set, while the static method of extracting features can be used in very large data sets. </a:t>
            </a:r>
          </a:p>
          <a:p>
            <a:pPr>
              <a:buNone/>
            </a:pPr>
            <a:r>
              <a:rPr lang="en-US" dirty="0"/>
              <a:t>	Authors in [2] managed to obtain a 98.4% detection rate with 1.9% false positive. Even though one might consider that 1.9% is an acceptable false positive rate, it is still too big to be used in industry: </a:t>
            </a:r>
          </a:p>
          <a:p>
            <a:pPr>
              <a:buNone/>
            </a:pPr>
            <a:r>
              <a:rPr lang="en-US" dirty="0"/>
              <a:t>	Network-based detection methods, including Honey pot-based approach [3-4], and based on Deep packet Inspection [5]</a:t>
            </a:r>
          </a:p>
          <a:p>
            <a:pPr>
              <a:buNone/>
            </a:pPr>
            <a:r>
              <a:rPr lang="en-US" dirty="0"/>
              <a:t>	Host-based detection methods, including check sum-based approach [6], signature-based approach [7-9], heuristic data mining approach [10]. </a:t>
            </a:r>
          </a:p>
          <a:p>
            <a:pPr>
              <a:buNone/>
            </a:pPr>
            <a:r>
              <a:rPr lang="en-US" dirty="0"/>
              <a:t>	The data mining method adopted many machine learning methods, which had an effective detection of unknown malicious code through learning the characteristics of malicious code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buNone/>
            </a:pPr>
            <a:r>
              <a:rPr lang="en-US" dirty="0"/>
              <a:t>	The normal code [11] reviewed a variety of feature-extraction methods and machine learning methods in a variety of malicious code detection applications, including naive </a:t>
            </a:r>
            <a:r>
              <a:rPr lang="en-US" dirty="0" err="1"/>
              <a:t>Bayes</a:t>
            </a:r>
            <a:r>
              <a:rPr lang="en-US" dirty="0"/>
              <a:t>, decision trees, artificial neural networks, Support Vector Machine, etc., </a:t>
            </a:r>
          </a:p>
          <a:p>
            <a:pPr>
              <a:buNone/>
            </a:pPr>
            <a:r>
              <a:rPr lang="en-US" dirty="0"/>
              <a:t>	[12] proposed a static system call sequences based on N-gram and two automatic feature-selection methods, and adopted K-nearest neighbor algorithm, SVM, decision tree as the classifier. The literature </a:t>
            </a:r>
          </a:p>
          <a:p>
            <a:pPr>
              <a:buNone/>
            </a:pPr>
            <a:r>
              <a:rPr lang="en-US" dirty="0"/>
              <a:t>	[13] presented a malicious code behavior feature extraction and detection method based on semantics to obtain the behavior of malicious code which has great anti-jamming capabilities. </a:t>
            </a:r>
          </a:p>
          <a:p>
            <a:pPr>
              <a:buNone/>
            </a:pPr>
            <a:r>
              <a:rPr lang="en-US" dirty="0"/>
              <a:t>	Although the above methods have achieved certain results in the aspect of malicious code detection, there are still some problems. Such as, feature-extraction is not appropriate, the detection rate and the detection accuracy are not high, and the complexity of the algorithm is high.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SPECIFICATIONS </a:t>
            </a:r>
            <a:endParaRPr lang="en-US" dirty="0"/>
          </a:p>
        </p:txBody>
      </p:sp>
      <p:sp>
        <p:nvSpPr>
          <p:cNvPr id="3" name="Content Placeholder 2"/>
          <p:cNvSpPr>
            <a:spLocks noGrp="1"/>
          </p:cNvSpPr>
          <p:nvPr>
            <p:ph sz="quarter" idx="1"/>
          </p:nvPr>
        </p:nvSpPr>
        <p:spPr/>
        <p:txBody>
          <a:bodyPr>
            <a:normAutofit/>
          </a:bodyPr>
          <a:lstStyle/>
          <a:p>
            <a:endParaRPr lang="en-US" dirty="0"/>
          </a:p>
          <a:p>
            <a:r>
              <a:rPr lang="en-US" b="1" dirty="0"/>
              <a:t>Hardware Specifications </a:t>
            </a:r>
          </a:p>
          <a:p>
            <a:endParaRPr lang="en-US" dirty="0"/>
          </a:p>
          <a:p>
            <a:r>
              <a:rPr lang="it-IT" dirty="0"/>
              <a:t>1. 2.3GHz dual-core Intel Core i5 </a:t>
            </a:r>
          </a:p>
          <a:p>
            <a:r>
              <a:rPr lang="en-US" dirty="0"/>
              <a:t>2. Turbo Boost up to 3.6GHz </a:t>
            </a:r>
          </a:p>
          <a:p>
            <a:r>
              <a:rPr lang="en-US" dirty="0"/>
              <a:t>3. 64MB of </a:t>
            </a:r>
            <a:r>
              <a:rPr lang="en-US" dirty="0" err="1"/>
              <a:t>eDRAM</a:t>
            </a:r>
            <a:r>
              <a:rPr lang="en-US" dirty="0"/>
              <a:t> </a:t>
            </a:r>
          </a:p>
          <a:p>
            <a:r>
              <a:rPr lang="en-US" dirty="0"/>
              <a:t>4. 8GB of 2133MHz LPDDR3 onboard memory </a:t>
            </a:r>
          </a:p>
          <a:p>
            <a:r>
              <a:rPr lang="fr-FR" dirty="0"/>
              <a:t>5. Intel Iris Plus </a:t>
            </a:r>
            <a:r>
              <a:rPr lang="fr-FR" dirty="0" err="1"/>
              <a:t>Graphics</a:t>
            </a:r>
            <a:r>
              <a:rPr lang="fr-FR" dirty="0"/>
              <a:t> 640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Specifications </a:t>
            </a:r>
            <a:endParaRPr lang="en-US" dirty="0"/>
          </a:p>
        </p:txBody>
      </p:sp>
      <p:sp>
        <p:nvSpPr>
          <p:cNvPr id="3" name="Content Placeholder 2"/>
          <p:cNvSpPr>
            <a:spLocks noGrp="1"/>
          </p:cNvSpPr>
          <p:nvPr>
            <p:ph sz="quarter" idx="1"/>
          </p:nvPr>
        </p:nvSpPr>
        <p:spPr/>
        <p:txBody>
          <a:bodyPr>
            <a:normAutofit lnSpcReduction="10000"/>
          </a:bodyPr>
          <a:lstStyle/>
          <a:p>
            <a:endParaRPr lang="en-US" dirty="0"/>
          </a:p>
          <a:p>
            <a:r>
              <a:rPr lang="en-US" dirty="0"/>
              <a:t>1. Python 3.7 </a:t>
            </a:r>
          </a:p>
          <a:p>
            <a:r>
              <a:rPr lang="en-US" dirty="0"/>
              <a:t>2. </a:t>
            </a:r>
            <a:r>
              <a:rPr lang="en-US" dirty="0" err="1"/>
              <a:t>ScikitLearn</a:t>
            </a:r>
            <a:r>
              <a:rPr lang="en-US" dirty="0"/>
              <a:t> </a:t>
            </a:r>
          </a:p>
          <a:p>
            <a:r>
              <a:rPr lang="en-US" dirty="0"/>
              <a:t>3. </a:t>
            </a:r>
            <a:r>
              <a:rPr lang="en-US" dirty="0" err="1"/>
              <a:t>Matplotlib</a:t>
            </a:r>
            <a:r>
              <a:rPr lang="en-US" dirty="0"/>
              <a:t> </a:t>
            </a:r>
          </a:p>
          <a:p>
            <a:r>
              <a:rPr lang="en-US" dirty="0"/>
              <a:t>4. Pandas and </a:t>
            </a:r>
            <a:r>
              <a:rPr lang="en-US" dirty="0" err="1"/>
              <a:t>Numpy</a:t>
            </a:r>
            <a:r>
              <a:rPr lang="en-US" dirty="0"/>
              <a:t> </a:t>
            </a:r>
          </a:p>
          <a:p>
            <a:r>
              <a:rPr lang="en-US" dirty="0"/>
              <a:t>5. </a:t>
            </a:r>
            <a:r>
              <a:rPr lang="en-US" dirty="0" err="1"/>
              <a:t>Jupytr</a:t>
            </a:r>
            <a:r>
              <a:rPr lang="en-US" dirty="0"/>
              <a:t> Notebook </a:t>
            </a:r>
          </a:p>
          <a:p>
            <a:r>
              <a:rPr lang="en-US" dirty="0"/>
              <a:t>6. Browser to run </a:t>
            </a:r>
            <a:r>
              <a:rPr lang="en-US" dirty="0" err="1"/>
              <a:t>Jupytr</a:t>
            </a:r>
            <a:r>
              <a:rPr lang="en-US" dirty="0"/>
              <a:t> Notebook (preferably Chrome) </a:t>
            </a:r>
          </a:p>
          <a:p>
            <a:r>
              <a:rPr lang="en-US" dirty="0"/>
              <a:t>7. </a:t>
            </a:r>
            <a:r>
              <a:rPr lang="en-US" dirty="0" err="1"/>
              <a:t>TensorFlow</a:t>
            </a:r>
            <a:r>
              <a:rPr lang="en-US" dirty="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 Description </a:t>
            </a:r>
            <a:endParaRPr lang="en-US" dirty="0"/>
          </a:p>
        </p:txBody>
      </p:sp>
      <p:sp>
        <p:nvSpPr>
          <p:cNvPr id="3" name="Content Placeholder 2"/>
          <p:cNvSpPr>
            <a:spLocks noGrp="1"/>
          </p:cNvSpPr>
          <p:nvPr>
            <p:ph sz="quarter" idx="1"/>
          </p:nvPr>
        </p:nvSpPr>
        <p:spPr/>
        <p:txBody>
          <a:bodyPr>
            <a:normAutofit fontScale="62500" lnSpcReduction="20000"/>
          </a:bodyPr>
          <a:lstStyle/>
          <a:p>
            <a:endParaRPr lang="en-US" dirty="0"/>
          </a:p>
          <a:p>
            <a:pPr>
              <a:buNone/>
            </a:pPr>
            <a:r>
              <a:rPr lang="en-US" dirty="0"/>
              <a:t>	1.Pandas </a:t>
            </a:r>
          </a:p>
          <a:p>
            <a:pPr>
              <a:buNone/>
            </a:pPr>
            <a:r>
              <a:rPr lang="en-US" dirty="0"/>
              <a:t>	It is a vast open source library written in Python that enables you to perform data manipulation. It provides a simple way to create, control and change the data. </a:t>
            </a:r>
          </a:p>
          <a:p>
            <a:pPr>
              <a:buNone/>
            </a:pPr>
            <a:r>
              <a:rPr lang="en-US" dirty="0"/>
              <a:t>      </a:t>
            </a:r>
          </a:p>
          <a:p>
            <a:pPr>
              <a:buNone/>
            </a:pPr>
            <a:r>
              <a:rPr lang="en-US" dirty="0"/>
              <a:t>       2. </a:t>
            </a:r>
            <a:r>
              <a:rPr lang="en-US" dirty="0" err="1"/>
              <a:t>Numpy</a:t>
            </a:r>
            <a:r>
              <a:rPr lang="en-US" dirty="0"/>
              <a:t> </a:t>
            </a:r>
          </a:p>
          <a:p>
            <a:endParaRPr lang="en-US" dirty="0"/>
          </a:p>
          <a:p>
            <a:pPr>
              <a:buNone/>
            </a:pPr>
            <a:r>
              <a:rPr lang="en-US" dirty="0"/>
              <a:t>	It is the primary library of Python to provide scientific computing, which has a very powerful n-dimensional array object. It also provides tools for accommodating C, C++ etc. It is also helpful in linear algebra, capability of random numbers, etc. </a:t>
            </a:r>
          </a:p>
          <a:p>
            <a:endParaRPr lang="en-US" dirty="0"/>
          </a:p>
          <a:p>
            <a:pPr>
              <a:buNone/>
            </a:pPr>
            <a:r>
              <a:rPr lang="en-US" dirty="0"/>
              <a:t>       3. </a:t>
            </a:r>
            <a:r>
              <a:rPr lang="en-US" dirty="0" err="1"/>
              <a:t>Matplotlib</a:t>
            </a:r>
            <a:r>
              <a:rPr lang="en-US" dirty="0"/>
              <a:t> </a:t>
            </a:r>
          </a:p>
          <a:p>
            <a:endParaRPr lang="en-US" dirty="0"/>
          </a:p>
          <a:p>
            <a:pPr>
              <a:buNone/>
            </a:pPr>
            <a:r>
              <a:rPr lang="en-US" dirty="0"/>
              <a:t>	It is a library in Python specifically meant to plot data and its numerical </a:t>
            </a:r>
            <a:r>
              <a:rPr lang="en-US" dirty="0" err="1"/>
              <a:t>maths</a:t>
            </a:r>
            <a:r>
              <a:rPr lang="en-US" dirty="0"/>
              <a:t> extension </a:t>
            </a:r>
            <a:r>
              <a:rPr lang="en-US" dirty="0" err="1"/>
              <a:t>NumPy</a:t>
            </a:r>
            <a:r>
              <a:rPr lang="en-US" dirty="0"/>
              <a:t>. It gives us an object-oriented API to embed plots into various applications using general GUI toolkits.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endParaRPr lang="en-US" dirty="0"/>
          </a:p>
          <a:p>
            <a:pPr>
              <a:buNone/>
            </a:pPr>
            <a:r>
              <a:rPr lang="en-US" dirty="0"/>
              <a:t>	4. </a:t>
            </a:r>
            <a:r>
              <a:rPr lang="en-US" dirty="0" err="1"/>
              <a:t>Scikit</a:t>
            </a:r>
            <a:r>
              <a:rPr lang="en-US" dirty="0"/>
              <a:t>-Learn </a:t>
            </a:r>
          </a:p>
          <a:p>
            <a:pPr>
              <a:buNone/>
            </a:pPr>
            <a:r>
              <a:rPr lang="en-US" dirty="0"/>
              <a:t>	It is the fundamental library of Python specifically meant for Machine Learning. It consists of various effective and efficient tools to perform Machine Learning and other statistical analysis like regression, classification, feature </a:t>
            </a:r>
            <a:r>
              <a:rPr lang="en-US" dirty="0" err="1"/>
              <a:t>extraction,clustering</a:t>
            </a:r>
            <a:r>
              <a:rPr lang="en-US" dirty="0"/>
              <a:t>, etc. </a:t>
            </a:r>
          </a:p>
          <a:p>
            <a:pPr>
              <a:buNone/>
            </a:pPr>
            <a:r>
              <a:rPr lang="en-US" dirty="0"/>
              <a:t>	</a:t>
            </a:r>
          </a:p>
          <a:p>
            <a:pPr>
              <a:buNone/>
            </a:pPr>
            <a:r>
              <a:rPr lang="en-US" dirty="0"/>
              <a:t>	5. </a:t>
            </a:r>
            <a:r>
              <a:rPr lang="en-US" dirty="0" err="1"/>
              <a:t>Seaborn</a:t>
            </a:r>
            <a:r>
              <a:rPr lang="en-US" dirty="0"/>
              <a:t> </a:t>
            </a:r>
          </a:p>
          <a:p>
            <a:endParaRPr lang="en-US" dirty="0"/>
          </a:p>
          <a:p>
            <a:pPr>
              <a:buNone/>
            </a:pPr>
            <a:r>
              <a:rPr lang="en-US" dirty="0"/>
              <a:t>	</a:t>
            </a:r>
            <a:r>
              <a:rPr lang="en-US" dirty="0" err="1"/>
              <a:t>Seaborn</a:t>
            </a:r>
            <a:r>
              <a:rPr lang="en-US" dirty="0"/>
              <a:t> is a Python data visualization library based on </a:t>
            </a:r>
            <a:r>
              <a:rPr lang="en-US" dirty="0" err="1"/>
              <a:t>matplotlib</a:t>
            </a:r>
            <a:r>
              <a:rPr lang="en-US" dirty="0"/>
              <a:t>. It provides a high- level interface for drawing attractive and informative statistical graphics.. </a:t>
            </a:r>
          </a:p>
          <a:p>
            <a:pPr>
              <a:buNone/>
            </a:pPr>
            <a:r>
              <a:rPr lang="en-US" dirty="0"/>
              <a:t>	</a:t>
            </a:r>
          </a:p>
          <a:p>
            <a:pPr>
              <a:buNone/>
            </a:pPr>
            <a:r>
              <a:rPr lang="en-US" dirty="0"/>
              <a:t>	6. </a:t>
            </a:r>
            <a:r>
              <a:rPr lang="en-US" dirty="0" err="1"/>
              <a:t>Scipy</a:t>
            </a:r>
            <a:r>
              <a:rPr lang="en-US" dirty="0"/>
              <a:t> </a:t>
            </a:r>
          </a:p>
          <a:p>
            <a:endParaRPr lang="en-US" dirty="0"/>
          </a:p>
          <a:p>
            <a:pPr>
              <a:buNone/>
            </a:pPr>
            <a:r>
              <a:rPr lang="en-US" dirty="0"/>
              <a:t>	</a:t>
            </a:r>
            <a:r>
              <a:rPr lang="en-US" dirty="0" err="1"/>
              <a:t>SciPy</a:t>
            </a:r>
            <a:r>
              <a:rPr lang="en-US" dirty="0"/>
              <a:t> is a free and open-source Python library used for scientific computing and technical computing. </a:t>
            </a:r>
          </a:p>
          <a:p>
            <a:pPr>
              <a:buNone/>
            </a:pPr>
            <a:r>
              <a:rPr lang="en-US" dirty="0"/>
              <a:t>	</a:t>
            </a:r>
          </a:p>
          <a:p>
            <a:pPr>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a:t>7. </a:t>
            </a:r>
            <a:r>
              <a:rPr lang="en-US" dirty="0" err="1"/>
              <a:t>TensorFlow</a:t>
            </a:r>
            <a:r>
              <a:rPr lang="en-US" dirty="0"/>
              <a:t> </a:t>
            </a:r>
          </a:p>
          <a:p>
            <a:endParaRPr lang="en-US" dirty="0"/>
          </a:p>
          <a:p>
            <a:pPr>
              <a:buNone/>
            </a:pPr>
            <a:r>
              <a:rPr lang="en-US" dirty="0"/>
              <a:t>	</a:t>
            </a:r>
            <a:r>
              <a:rPr lang="en-US" dirty="0" err="1"/>
              <a:t>TensorFlow</a:t>
            </a:r>
            <a:r>
              <a:rPr lang="en-US" dirty="0"/>
              <a:t> is a free and open-source software library for machine learning and artificial intelligence. It can be used across a range of tasks but has a particular focus on training and inference of deep neural networks.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1069</TotalTime>
  <Words>2616</Words>
  <Application>Microsoft Office PowerPoint</Application>
  <PresentationFormat>On-screen Show (4:3)</PresentationFormat>
  <Paragraphs>136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Tw Cen MT</vt:lpstr>
      <vt:lpstr>Wingdings</vt:lpstr>
      <vt:lpstr>Wingdings 2</vt:lpstr>
      <vt:lpstr>Median</vt:lpstr>
      <vt:lpstr>  MALWARE DETECTION USING DIFFERENT MACHINE LEARNING AND DEEP LEARNING ALGORITHMS   BY- AAKASH KUMAR       AMAN CHAUDHARY       ARNAV MALHOTRA        HIMANSHU  </vt:lpstr>
      <vt:lpstr>        ABSTRACT       </vt:lpstr>
      <vt:lpstr>LITERATURE SURVEY: </vt:lpstr>
      <vt:lpstr>PowerPoint Presentation</vt:lpstr>
      <vt:lpstr>TECHNICAL SPECIFICATIONS </vt:lpstr>
      <vt:lpstr>Software Specifications </vt:lpstr>
      <vt:lpstr>Modules Description </vt:lpstr>
      <vt:lpstr>PowerPoint Presentation</vt:lpstr>
      <vt:lpstr>PowerPoint Presentation</vt:lpstr>
      <vt:lpstr>ARCHITECTURE AND FLOW CHART  </vt:lpstr>
      <vt:lpstr>PowerPoint Presentation</vt:lpstr>
      <vt:lpstr>PowerPoint Presentation</vt:lpstr>
      <vt:lpstr> MODEL DESCRIPTION:  </vt:lpstr>
      <vt:lpstr>PowerPoint Presentation</vt:lpstr>
      <vt:lpstr> RANDOM FOREST   </vt:lpstr>
      <vt:lpstr>PowerPoint Presentation</vt:lpstr>
      <vt:lpstr>NEURAL NETWORK </vt:lpstr>
      <vt:lpstr>PowerPoint Presentation</vt:lpstr>
      <vt:lpstr>PowerPoint Presentation</vt:lpstr>
      <vt:lpstr>DATA SET STRUCTURE: </vt:lpstr>
      <vt:lpstr>PowerPoint Presentation</vt:lpstr>
      <vt:lpstr>First Five Rows of the dataset:  </vt:lpstr>
      <vt:lpstr>LOGISTIC REGRESSION: </vt:lpstr>
      <vt:lpstr>Random Forest</vt:lpstr>
      <vt:lpstr>NEURAL NETWORK: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DIFFERENT MACHINE LEARNING AND DEEP LEARNING ALGORITHMS</dc:title>
  <dc:creator>Jayant Verma</dc:creator>
  <cp:lastModifiedBy>ARNAV MALHOTRA</cp:lastModifiedBy>
  <cp:revision>46</cp:revision>
  <dcterms:created xsi:type="dcterms:W3CDTF">2022-03-30T07:56:07Z</dcterms:created>
  <dcterms:modified xsi:type="dcterms:W3CDTF">2022-06-09T07:25:25Z</dcterms:modified>
</cp:coreProperties>
</file>