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75" r:id="rId2"/>
    <p:sldId id="288" r:id="rId3"/>
    <p:sldId id="652" r:id="rId4"/>
    <p:sldId id="278" r:id="rId5"/>
    <p:sldId id="295" r:id="rId6"/>
    <p:sldId id="648" r:id="rId7"/>
    <p:sldId id="649" r:id="rId8"/>
    <p:sldId id="650" r:id="rId9"/>
    <p:sldId id="53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bie Tolon" initials="AT" lastIdx="6" clrIdx="0">
    <p:extLst>
      <p:ext uri="{19B8F6BF-5375-455C-9EA6-DF929625EA0E}">
        <p15:presenceInfo xmlns:p15="http://schemas.microsoft.com/office/powerpoint/2012/main" userId="479cff3e5a0001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7FA"/>
    <a:srgbClr val="179C3D"/>
    <a:srgbClr val="0F1FED"/>
    <a:srgbClr val="201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77990"/>
  </p:normalViewPr>
  <p:slideViewPr>
    <p:cSldViewPr snapToGrid="0" snapToObjects="1">
      <p:cViewPr>
        <p:scale>
          <a:sx n="70" d="100"/>
          <a:sy n="70" d="100"/>
        </p:scale>
        <p:origin x="789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5T14:26:17.556" idx="1">
    <p:pos x="4539" y="1711"/>
    <p:text>Sets up what variables you want in your plot</p:text>
    <p:extLst>
      <p:ext uri="{C676402C-5697-4E1C-873F-D02D1690AC5C}">
        <p15:threadingInfo xmlns:p15="http://schemas.microsoft.com/office/powerpoint/2012/main" timeZoneBias="360"/>
      </p:ext>
    </p:extLst>
  </p:cm>
  <p:cm authorId="1" dt="2020-02-05T14:26:35.985" idx="2">
    <p:pos x="3228" y="2080"/>
    <p:text>Sets up the shapes you want, etc.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5T14:27:28.131" idx="3">
    <p:pos x="2313" y="1268"/>
    <p:text>"asthetic" argument</p:text>
    <p:extLst>
      <p:ext uri="{C676402C-5697-4E1C-873F-D02D1690AC5C}">
        <p15:threadingInfo xmlns:p15="http://schemas.microsoft.com/office/powerpoint/2012/main" timeZoneBias="360"/>
      </p:ext>
    </p:extLst>
  </p:cm>
  <p:cm authorId="1" dt="2020-02-05T14:27:54.773" idx="4">
    <p:pos x="2313" y="1364"/>
    <p:text>Color, fill, size, shape, etc.</p:text>
    <p:extLst>
      <p:ext uri="{C676402C-5697-4E1C-873F-D02D1690AC5C}">
        <p15:threadingInfo xmlns:p15="http://schemas.microsoft.com/office/powerpoint/2012/main" timeZoneBias="360">
          <p15:parentCm authorId="1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5T14:28:23.704" idx="5">
    <p:pos x="1535" y="920"/>
    <p:text>Needs to be taking information from the data</p:text>
    <p:extLst>
      <p:ext uri="{C676402C-5697-4E1C-873F-D02D1690AC5C}">
        <p15:threadingInfo xmlns:p15="http://schemas.microsoft.com/office/powerpoint/2012/main" timeZoneBias="360"/>
      </p:ext>
    </p:extLst>
  </p:cm>
  <p:cm authorId="1" dt="2020-02-05T14:29:19.814" idx="6">
    <p:pos x="3839" y="3465"/>
    <p:text>This time, we're using the species variable to color the data points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68476-5BE0-E74A-A4FA-751EDFC31D7A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92E1-F2BF-354D-BAEE-131C6854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692E1-F2BF-354D-BAEE-131C6854F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1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between long and wide format </a:t>
            </a:r>
            <a:r>
              <a:rPr lang="en-US" dirty="0">
                <a:sym typeface="Wingdings" panose="05000000000000000000" pitchFamily="2" charset="2"/>
              </a:rPr>
              <a:t> Several lines per observation vs. each observation is a line, with several columns per observation (ex: the jail data I have is wide); wide data is usually more common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Ggplot</a:t>
            </a:r>
            <a:r>
              <a:rPr lang="en-US" dirty="0">
                <a:sym typeface="Wingdings" panose="05000000000000000000" pitchFamily="2" charset="2"/>
              </a:rPr>
              <a:t> requires Long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692E1-F2BF-354D-BAEE-131C6854FD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made entirely of layers; you add layers with a plus sign (the + must be at the end of the line, rather than the beginning; it cannot start a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692E1-F2BF-354D-BAEE-131C6854FD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Fill/color distinction – if one doesn’t work, try the other</a:t>
            </a:r>
          </a:p>
          <a:p>
            <a:r>
              <a:rPr lang="en-US" dirty="0"/>
              <a:t>BRISTISSS spellings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A29C3-35CE-A540-9227-3FF4F87728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7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</a:t>
            </a:r>
          </a:p>
          <a:p>
            <a:endParaRPr lang="en-US" dirty="0"/>
          </a:p>
          <a:p>
            <a:r>
              <a:rPr lang="en-US" dirty="0"/>
              <a:t>We can change </a:t>
            </a:r>
            <a:r>
              <a:rPr lang="en-US" dirty="0" err="1"/>
              <a:t>colours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change color by a factor</a:t>
            </a:r>
          </a:p>
          <a:p>
            <a:endParaRPr lang="en-US" dirty="0"/>
          </a:p>
          <a:p>
            <a:r>
              <a:rPr lang="en-US" dirty="0"/>
              <a:t>DO THIS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2785E-9636-5D42-A4F7-88FDC2AE9B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6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64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E50B-8476-6B4D-A807-CEEDD0739DB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8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E965D1D-F033-CF44-A9AA-B1131C82789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9C1E50B-8476-6B4D-A807-CEEDD0739DBE}" type="datetimeFigureOut">
              <a:rPr lang="en-US" smtClean="0"/>
              <a:t>2/5/2020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9460"/>
            <a:ext cx="7772400" cy="1470025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6247"/>
            <a:ext cx="6400800" cy="1752600"/>
          </a:xfrm>
        </p:spPr>
        <p:txBody>
          <a:bodyPr/>
          <a:lstStyle/>
          <a:p>
            <a:r>
              <a:rPr lang="en-US" dirty="0"/>
              <a:t>Advanced Data Analysis</a:t>
            </a:r>
          </a:p>
          <a:p>
            <a:r>
              <a:rPr lang="en-US" dirty="0"/>
              <a:t>February 5, 2020</a:t>
            </a:r>
          </a:p>
        </p:txBody>
      </p:sp>
    </p:spTree>
    <p:extLst>
      <p:ext uri="{BB962C8B-B14F-4D97-AF65-F5344CB8AC3E}">
        <p14:creationId xmlns:p14="http://schemas.microsoft.com/office/powerpoint/2010/main" val="80066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D924-018A-374F-90E8-536248B8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77F7-4593-6A4D-9558-C3D9B772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Fundamentals of the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ggplot2</a:t>
            </a:r>
            <a:r>
              <a:rPr lang="en-US" dirty="0"/>
              <a:t> package</a:t>
            </a:r>
          </a:p>
          <a:p>
            <a:r>
              <a:rPr lang="en-US" dirty="0"/>
              <a:t>Highlight the flexibility of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ggplot2</a:t>
            </a:r>
          </a:p>
          <a:p>
            <a:r>
              <a:rPr lang="en-US" dirty="0"/>
              <a:t>Know what to </a:t>
            </a:r>
            <a:r>
              <a:rPr lang="en-US" dirty="0">
                <a:solidFill>
                  <a:srgbClr val="0096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</a:t>
            </a:r>
            <a:r>
              <a:rPr lang="en-US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</a:t>
            </a:r>
            <a:r>
              <a:rPr lang="en-US" dirty="0">
                <a:solidFill>
                  <a:srgbClr val="FFC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</a:t>
            </a:r>
            <a:r>
              <a:rPr lang="en-US" dirty="0">
                <a:solidFill>
                  <a:srgbClr val="0096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</a:t>
            </a:r>
            <a:r>
              <a:rPr lang="en-US" dirty="0">
                <a:solidFill>
                  <a:srgbClr val="009D5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</a:t>
            </a:r>
            <a:r>
              <a:rPr lang="en-US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F61521-353C-0343-9CAD-30670179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2523067"/>
            <a:ext cx="3746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5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E1EC-BC97-094B-AEC6-8451649D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information do you want your reader to know?</a:t>
            </a:r>
          </a:p>
          <a:p>
            <a:pPr lvl="1"/>
            <a:r>
              <a:rPr lang="en-US" dirty="0"/>
              <a:t>Central tendency (means/medians) vs. individual data points?</a:t>
            </a:r>
          </a:p>
          <a:p>
            <a:pPr lvl="1"/>
            <a:r>
              <a:rPr lang="en-US" dirty="0"/>
              <a:t>Do you want to show differences between groups?</a:t>
            </a:r>
          </a:p>
          <a:p>
            <a:pPr lvl="1"/>
            <a:r>
              <a:rPr lang="en-US" dirty="0"/>
              <a:t>If you only submitted a couple of figures to a journal/professor, would the reader be able to understand the point you’re trying to make?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F8DBAF4-9F79-034D-B1B5-F3513A5F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</a:t>
            </a:r>
          </a:p>
        </p:txBody>
      </p:sp>
    </p:spTree>
    <p:extLst>
      <p:ext uri="{BB962C8B-B14F-4D97-AF65-F5344CB8AC3E}">
        <p14:creationId xmlns:p14="http://schemas.microsoft.com/office/powerpoint/2010/main" val="373542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5139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ggplot2</a:t>
            </a:r>
            <a:r>
              <a:rPr lang="en-US" dirty="0"/>
              <a:t> is SO COOL, but </a:t>
            </a:r>
            <a:r>
              <a:rPr lang="en-US" b="1" i="1" u="sng" dirty="0"/>
              <a:t>SO</a:t>
            </a:r>
            <a:r>
              <a:rPr lang="en-US" dirty="0"/>
              <a:t> picky.</a:t>
            </a:r>
          </a:p>
          <a:p>
            <a:r>
              <a:rPr lang="en-US" dirty="0"/>
              <a:t>Your data must be in the perfect format, or else it gets really mad</a:t>
            </a:r>
          </a:p>
          <a:p>
            <a:pPr lvl="1"/>
            <a:r>
              <a:rPr lang="en-US" dirty="0"/>
              <a:t>Ideally, you want your data to be in a </a:t>
            </a:r>
            <a:r>
              <a:rPr lang="en-US" dirty="0" err="1"/>
              <a:t>data.frame</a:t>
            </a:r>
            <a:r>
              <a:rPr lang="en-US" dirty="0"/>
              <a:t> (not individual vectors)</a:t>
            </a:r>
          </a:p>
          <a:p>
            <a:pPr lvl="1"/>
            <a:r>
              <a:rPr lang="en-US" dirty="0"/>
              <a:t>Happiest when data are in the long format (not wide!)</a:t>
            </a:r>
          </a:p>
          <a:p>
            <a:pPr lvl="1"/>
            <a:r>
              <a:rPr lang="en-US" dirty="0"/>
              <a:t>Are categorical variables treated as factors/characters/numbers?</a:t>
            </a:r>
          </a:p>
          <a:p>
            <a:pPr lvl="1"/>
            <a:r>
              <a:rPr lang="en-US" dirty="0"/>
              <a:t>Are all the pieces of information you want in your plot located in a single </a:t>
            </a:r>
            <a:r>
              <a:rPr lang="en-US" dirty="0" err="1"/>
              <a:t>data.frame</a:t>
            </a:r>
            <a:r>
              <a:rPr lang="en-US" dirty="0"/>
              <a:t> or are there multiple </a:t>
            </a:r>
            <a:r>
              <a:rPr lang="en-US" dirty="0" err="1"/>
              <a:t>data.frames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This is known as “data wrangling” – NOT covering this today</a:t>
            </a:r>
          </a:p>
          <a:p>
            <a:pPr lvl="1"/>
            <a:r>
              <a:rPr lang="en-US" dirty="0"/>
              <a:t>See </a:t>
            </a:r>
            <a:r>
              <a:rPr lang="en-US" dirty="0" err="1">
                <a:solidFill>
                  <a:srgbClr val="2C27FA"/>
                </a:solidFill>
                <a:latin typeface="Lucida Console" panose="020B0609040504020204" pitchFamily="49" charset="0"/>
              </a:rPr>
              <a:t>tidyverse</a:t>
            </a:r>
            <a:r>
              <a:rPr lang="en-US" dirty="0"/>
              <a:t>, look into functions like: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spread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gather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summarize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mutate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err="1">
                <a:solidFill>
                  <a:srgbClr val="2C27FA"/>
                </a:solidFill>
                <a:latin typeface="Lucida Console" panose="020B0609040504020204" pitchFamily="49" charset="0"/>
              </a:rPr>
              <a:t>group_by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join</a:t>
            </a:r>
            <a:r>
              <a:rPr lang="en-US" dirty="0"/>
              <a:t>, </a:t>
            </a:r>
            <a:r>
              <a:rPr lang="en-US" dirty="0">
                <a:solidFill>
                  <a:srgbClr val="2C27FA"/>
                </a:solidFill>
                <a:latin typeface="Lucida Console" panose="020B0609040504020204" pitchFamily="49" charset="0"/>
              </a:rPr>
              <a:t>filter</a:t>
            </a:r>
            <a:r>
              <a:rPr lang="en-US" dirty="0"/>
              <a:t>… </a:t>
            </a:r>
          </a:p>
          <a:p>
            <a:pPr lvl="1"/>
            <a:r>
              <a:rPr lang="en-US" dirty="0"/>
              <a:t>For more info: https://</a:t>
            </a:r>
            <a:r>
              <a:rPr lang="en-US" dirty="0" err="1"/>
              <a:t>rpubs.com</a:t>
            </a:r>
            <a:r>
              <a:rPr lang="en-US" dirty="0"/>
              <a:t>/</a:t>
            </a:r>
            <a:r>
              <a:rPr lang="en-US" dirty="0" err="1"/>
              <a:t>bradleyboehmke</a:t>
            </a:r>
            <a:r>
              <a:rPr lang="en-US" dirty="0"/>
              <a:t>/</a:t>
            </a:r>
            <a:r>
              <a:rPr lang="en-US" dirty="0" err="1"/>
              <a:t>data_wrangling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2D43-5BB6-154A-874F-7406BBE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with ggplot2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37E5827-A007-0546-B4F1-8F88B4107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21" y="1417638"/>
            <a:ext cx="8300357" cy="4980214"/>
          </a:xfrm>
        </p:spPr>
      </p:pic>
    </p:spTree>
    <p:extLst>
      <p:ext uri="{BB962C8B-B14F-4D97-AF65-F5344CB8AC3E}">
        <p14:creationId xmlns:p14="http://schemas.microsoft.com/office/powerpoint/2010/main" val="338688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3200" dirty="0"/>
              <a:t>ggplot2 has the following structure:</a:t>
            </a:r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r>
              <a:rPr lang="en-US" sz="3200" dirty="0" err="1">
                <a:solidFill>
                  <a:srgbClr val="0000FF"/>
                </a:solidFill>
                <a:latin typeface="Lucida Console"/>
                <a:cs typeface="Lucida Console"/>
              </a:rPr>
              <a:t>ggplot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200" u="sng" dirty="0">
                <a:solidFill>
                  <a:srgbClr val="660066"/>
                </a:solidFill>
                <a:latin typeface="Calibri"/>
                <a:cs typeface="Calibri"/>
              </a:rPr>
              <a:t>things that impact entire plot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) +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	</a:t>
            </a:r>
            <a:r>
              <a:rPr lang="en-US" sz="3200" dirty="0" err="1">
                <a:solidFill>
                  <a:srgbClr val="0000FF"/>
                </a:solidFill>
                <a:latin typeface="Lucida Console"/>
                <a:cs typeface="Lucida Console"/>
              </a:rPr>
              <a:t>geom_</a:t>
            </a:r>
            <a:r>
              <a:rPr lang="en-US" sz="3200" i="1" dirty="0" err="1">
                <a:solidFill>
                  <a:srgbClr val="0000FF"/>
                </a:solidFill>
                <a:latin typeface="Lucida Console"/>
                <a:cs typeface="Lucida Console"/>
              </a:rPr>
              <a:t>something</a:t>
            </a:r>
            <a:r>
              <a:rPr lang="en-US" sz="3200" i="1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3200" u="sng" dirty="0">
                <a:solidFill>
                  <a:srgbClr val="660066"/>
                </a:solidFill>
                <a:latin typeface="Calibri"/>
                <a:cs typeface="Calibri"/>
              </a:rPr>
              <a:t>things that</a:t>
            </a:r>
          </a:p>
          <a:p>
            <a:pPr marL="114300" indent="0">
              <a:buNone/>
            </a:pPr>
            <a:r>
              <a:rPr lang="en-US" sz="3200" dirty="0">
                <a:solidFill>
                  <a:srgbClr val="660066"/>
                </a:solidFill>
                <a:latin typeface="Calibri"/>
                <a:cs typeface="Calibri"/>
              </a:rPr>
              <a:t>	</a:t>
            </a:r>
            <a:r>
              <a:rPr lang="en-US" sz="3200" u="sng" dirty="0">
                <a:solidFill>
                  <a:srgbClr val="660066"/>
                </a:solidFill>
                <a:latin typeface="Calibri"/>
                <a:cs typeface="Calibri"/>
              </a:rPr>
              <a:t>impact just the </a:t>
            </a:r>
            <a:r>
              <a:rPr lang="en-US" sz="3200" i="1" u="sng" dirty="0">
                <a:solidFill>
                  <a:srgbClr val="660066"/>
                </a:solidFill>
                <a:latin typeface="Calibri"/>
                <a:cs typeface="Calibri"/>
              </a:rPr>
              <a:t>something</a:t>
            </a:r>
            <a:r>
              <a:rPr lang="en-US" sz="3200" dirty="0">
                <a:solidFill>
                  <a:srgbClr val="0000FF"/>
                </a:solidFill>
                <a:latin typeface="Lucida Console"/>
                <a:cs typeface="Lucida Console"/>
              </a:rPr>
              <a:t>)</a:t>
            </a:r>
          </a:p>
          <a:p>
            <a:pPr marL="114300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191334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/>
              <a:t>A </a:t>
            </a:r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</a:t>
            </a:r>
            <a:r>
              <a:rPr lang="en-US" sz="2800" dirty="0">
                <a:solidFill>
                  <a:srgbClr val="0000FF"/>
                </a:solidFill>
                <a:latin typeface="Lucida Console"/>
                <a:cs typeface="Lucida Console"/>
              </a:rPr>
              <a:t>_</a:t>
            </a:r>
            <a:r>
              <a:rPr lang="en-US" sz="2800" dirty="0"/>
              <a:t> normally means shape. What shapes do you want to use to represent your plot?</a:t>
            </a:r>
          </a:p>
          <a:p>
            <a:pPr marL="114300" indent="0">
              <a:buNone/>
            </a:pPr>
            <a:endParaRPr lang="en-US" sz="2800" dirty="0"/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geom_histogram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geom_density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geom_boxplot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geom_point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  <a:cs typeface="Lucida Console"/>
              </a:rPr>
              <a:t>geom_col</a:t>
            </a:r>
            <a:endParaRPr lang="en-US" sz="28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Lucida Console"/>
              </a:rPr>
              <a:t>geom_violin</a:t>
            </a:r>
            <a:endParaRPr lang="en-US" sz="2800" dirty="0"/>
          </a:p>
          <a:p>
            <a:pPr lvl="1"/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134908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ggplot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2400" dirty="0">
                <a:latin typeface="Calibri"/>
                <a:cs typeface="Calibri"/>
              </a:rPr>
              <a:t>and each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geom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_()</a:t>
            </a:r>
            <a:r>
              <a:rPr lang="en-US" sz="2400" dirty="0"/>
              <a:t> can take on different aesthetics as an </a:t>
            </a:r>
            <a:r>
              <a:rPr lang="en-US" sz="2400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sz="2400" dirty="0"/>
              <a:t> argument. 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What do you want your plot to look like? How can you make it pretty? 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Which variables are the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x-axis</a:t>
            </a:r>
            <a:r>
              <a:rPr lang="en-US" sz="2400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lang="en-US" sz="2400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y-axis?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color</a:t>
            </a:r>
            <a:r>
              <a:rPr lang="en-US" sz="2400" dirty="0"/>
              <a:t> (should you color the plot by some variable?)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fill</a:t>
            </a:r>
            <a:r>
              <a:rPr lang="en-US" sz="2400" dirty="0"/>
              <a:t> (very similar to color, should you fill the plot in somehow)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shape</a:t>
            </a:r>
            <a:r>
              <a:rPr lang="en-US" sz="2400" dirty="0"/>
              <a:t> (represent groups using different shapes)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Lucida Console"/>
                <a:cs typeface="Lucida Console"/>
              </a:rPr>
              <a:t>size</a:t>
            </a:r>
            <a:r>
              <a:rPr lang="en-US" sz="2400" dirty="0"/>
              <a:t> (represent groups using different sizes)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250653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010" y="1417638"/>
            <a:ext cx="8015590" cy="4966833"/>
          </a:xfrm>
        </p:spPr>
        <p:txBody>
          <a:bodyPr>
            <a:normAutofit/>
          </a:bodyPr>
          <a:lstStyle/>
          <a:p>
            <a:r>
              <a:rPr lang="en-US" dirty="0"/>
              <a:t>Usually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  <a:r>
              <a:rPr lang="en-US" dirty="0"/>
              <a:t> contains some  information from the data.</a:t>
            </a:r>
          </a:p>
          <a:p>
            <a:r>
              <a:rPr lang="en-US" dirty="0"/>
              <a:t>If the information isn’t based on the data, it doesn’t need to be inside an </a:t>
            </a:r>
            <a:r>
              <a:rPr lang="en-US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dirty="0">
                <a:solidFill>
                  <a:srgbClr val="0000FF"/>
                </a:solidFill>
                <a:latin typeface="Lucida Console"/>
                <a:cs typeface="Lucida Console"/>
              </a:rPr>
              <a:t>()</a:t>
            </a:r>
          </a:p>
          <a:p>
            <a:pPr marL="11430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11430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ggplot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(data = iris,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(x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Sepal.Length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				 y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Sepal.Width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)) +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	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geom_point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(color = “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cornflowerblue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”)</a:t>
            </a:r>
          </a:p>
          <a:p>
            <a:pPr marL="114300" indent="0">
              <a:buNone/>
            </a:pPr>
            <a:endParaRPr lang="en-US" sz="20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114300" indent="0">
              <a:buNone/>
            </a:pP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11430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ggplot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(data = iris,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(x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Sepal.Length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				 y =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Sepal.Width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)) +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	 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geom_point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  <a:cs typeface="Lucida Console"/>
              </a:rPr>
              <a:t>aes</a:t>
            </a:r>
            <a:r>
              <a:rPr lang="en-US" sz="2000" dirty="0">
                <a:solidFill>
                  <a:srgbClr val="0000FF"/>
                </a:solidFill>
                <a:latin typeface="Lucida Console"/>
                <a:cs typeface="Lucida Console"/>
              </a:rPr>
              <a:t>(color = Species))</a:t>
            </a:r>
          </a:p>
          <a:p>
            <a:pPr marL="114300" indent="0">
              <a:buNone/>
            </a:pPr>
            <a:endParaRPr lang="en-US" dirty="0">
              <a:solidFill>
                <a:srgbClr val="0000FF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98053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RTheme</Template>
  <TotalTime>4321</TotalTime>
  <Words>540</Words>
  <Application>Microsoft Office PowerPoint</Application>
  <PresentationFormat>On-screen Show (4:3)</PresentationFormat>
  <Paragraphs>81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Futura Medium</vt:lpstr>
      <vt:lpstr>Lucida Console</vt:lpstr>
      <vt:lpstr>RTheme</vt:lpstr>
      <vt:lpstr>Data Visualization</vt:lpstr>
      <vt:lpstr>Goals for Today</vt:lpstr>
      <vt:lpstr>Where To Start? </vt:lpstr>
      <vt:lpstr>Where To Start?</vt:lpstr>
      <vt:lpstr>Plotting with ggplot2</vt:lpstr>
      <vt:lpstr>Plotting</vt:lpstr>
      <vt:lpstr>Plotting</vt:lpstr>
      <vt:lpstr>Plotting</vt:lpstr>
      <vt:lpstr>Plotting</vt:lpstr>
    </vt:vector>
  </TitlesOfParts>
  <Company>WUSTL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with ggplot2</dc:title>
  <dc:creator>Shelly Cooper</dc:creator>
  <cp:lastModifiedBy>Abbie Tolon</cp:lastModifiedBy>
  <cp:revision>61</cp:revision>
  <dcterms:created xsi:type="dcterms:W3CDTF">2017-11-30T16:07:52Z</dcterms:created>
  <dcterms:modified xsi:type="dcterms:W3CDTF">2020-02-05T21:40:39Z</dcterms:modified>
</cp:coreProperties>
</file>