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24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4" r:id="rId14"/>
    <p:sldId id="267" r:id="rId15"/>
    <p:sldId id="264" r:id="rId16"/>
    <p:sldId id="275" r:id="rId17"/>
    <p:sldId id="273" r:id="rId18"/>
    <p:sldId id="276" r:id="rId19"/>
    <p:sldId id="268" r:id="rId20"/>
    <p:sldId id="271" r:id="rId21"/>
    <p:sldId id="27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son, Kimberly" initials="JK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9"/>
    <p:restoredTop sz="72371"/>
  </p:normalViewPr>
  <p:slideViewPr>
    <p:cSldViewPr snapToGrid="0" snapToObjects="1">
      <p:cViewPr>
        <p:scale>
          <a:sx n="65" d="100"/>
          <a:sy n="65" d="100"/>
        </p:scale>
        <p:origin x="106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40A02-D48A-F446-A5EA-6E46441599D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D2700-983D-FE42-9E78-47D122C3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4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 this slide explanation. Add proof for this slide. Log odds is not constrained </a:t>
            </a:r>
            <a:r>
              <a:rPr lang="en-US" dirty="0" err="1"/>
              <a:t>beteen</a:t>
            </a:r>
            <a:r>
              <a:rPr lang="en-US" dirty="0"/>
              <a:t> 0 and 1…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7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7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1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23D23E-DA80-C147-9D6E-2DC0D7ADB25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other/mult-pkg/faq/general/faq-what-are-pseudo-r-squared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sticalhorizons.com/r2logisti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Gateway to Generalized Linear Models: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Data Analysis</a:t>
            </a:r>
          </a:p>
          <a:p>
            <a:r>
              <a:rPr lang="en-US"/>
              <a:t>2/19/20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Logistic Model Statement</a:t>
            </a:r>
          </a:p>
        </p:txBody>
      </p:sp>
      <p:pic>
        <p:nvPicPr>
          <p:cNvPr id="4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303" y="1892968"/>
            <a:ext cx="7951923" cy="42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3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705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What research questions can a logistic model answer?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Does age onset of smoking and gender predict the probability of using heroine?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Does age, ethnicity, and BMI influence the likelihood of being diagnosed with heart disease?</a:t>
            </a:r>
          </a:p>
          <a:p>
            <a:r>
              <a:rPr lang="en-US" sz="2600" b="1" dirty="0"/>
              <a:t>What hypotheses can be posed for heroine usage?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0</a:t>
            </a:r>
            <a:r>
              <a:rPr lang="en-US" sz="2600" dirty="0"/>
              <a:t>: The probability of using heroine is not associated with age onset of smoking.</a:t>
            </a:r>
            <a:endParaRPr lang="en-US" sz="2600" baseline="-25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a</a:t>
            </a:r>
            <a:r>
              <a:rPr lang="en-US" sz="2600" dirty="0"/>
              <a:t>: The probability of using heroine is associated with age onset of smoking.</a:t>
            </a:r>
          </a:p>
          <a:p>
            <a:r>
              <a:rPr lang="en-US" sz="2600" b="1" dirty="0"/>
              <a:t>What hypotheses can be posed for heart disease?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0</a:t>
            </a:r>
            <a:r>
              <a:rPr lang="en-US" sz="2600" dirty="0"/>
              <a:t>: The probability of having heart disease is not associated with BMI.</a:t>
            </a:r>
            <a:endParaRPr lang="en-US" sz="2600" baseline="-25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a</a:t>
            </a:r>
            <a:r>
              <a:rPr lang="en-US" sz="2600" dirty="0"/>
              <a:t>: The probability of having heart disease is associated with BMI.</a:t>
            </a:r>
          </a:p>
          <a:p>
            <a:pPr lvl="1"/>
            <a:endParaRPr lang="en-US" sz="2200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for 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Log-likelihood is one of the primary statistics that describes model fit. It is a measure of the unexplained variation in the fitted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log likelihood is calculated by summing the difference in probability between the predicted and observed outcome, similar to the sum of squares in linear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Larger log-likelihood values indicate a poor fit to the model because these values suggest many predicted values are far from their observed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deviance statistic, another measure of model fit, is calculated by -2 * log-likelihood.</a:t>
            </a:r>
          </a:p>
        </p:txBody>
      </p:sp>
    </p:spTree>
    <p:extLst>
      <p:ext uri="{BB962C8B-B14F-4D97-AF65-F5344CB8AC3E}">
        <p14:creationId xmlns:p14="http://schemas.microsoft.com/office/powerpoint/2010/main" val="6816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for 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logistic regression, there is no linear regression-like R</a:t>
            </a:r>
            <a:r>
              <a:rPr lang="en-US" sz="2800" baseline="30000" dirty="0"/>
              <a:t>2</a:t>
            </a:r>
            <a:r>
              <a:rPr lang="en-US" sz="2800" dirty="0"/>
              <a:t> due to differences in estimated coefficients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linear regression, estimates are calculated by ordinary least squares and in logistic regression, estimates are calculated by maximum likelihood.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Pseudo R</a:t>
            </a:r>
            <a:r>
              <a:rPr lang="en-US" sz="2800" baseline="30000" dirty="0"/>
              <a:t>2</a:t>
            </a:r>
            <a:r>
              <a:rPr lang="en-US" sz="2800" dirty="0"/>
              <a:t>’s have been developed to provide a similar applicable concept to logistic models, but these are calculated differently.  For more information on these see: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3"/>
              </a:rPr>
              <a:t>https://stats.idre.ucla.edu/other/mult-pkg/faq/general/faq-what-are-pseudo-r-squareds/</a:t>
            </a:r>
            <a:endParaRPr lang="en-US" sz="2800" u="sng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4"/>
              </a:rPr>
              <a:t>https://statisticalhorizons.com/r2logistic</a:t>
            </a:r>
            <a:r>
              <a:rPr lang="en-US" sz="2800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38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for Logistic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983297-3C46-9B4C-8FDF-488283D4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55359"/>
              </p:ext>
            </p:extLst>
          </p:nvPr>
        </p:nvGraphicFramePr>
        <p:xfrm>
          <a:off x="2930235" y="2929775"/>
          <a:ext cx="550487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247">
                  <a:extLst>
                    <a:ext uri="{9D8B030D-6E8A-4147-A177-3AD203B41FA5}">
                      <a16:colId xmlns:a16="http://schemas.microsoft.com/office/drawing/2014/main" val="1912109868"/>
                    </a:ext>
                  </a:extLst>
                </a:gridCol>
                <a:gridCol w="849190">
                  <a:extLst>
                    <a:ext uri="{9D8B030D-6E8A-4147-A177-3AD203B41FA5}">
                      <a16:colId xmlns:a16="http://schemas.microsoft.com/office/drawing/2014/main" val="3445438186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1119119644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1325794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748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Model Predicted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45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983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380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940EE8-EADE-7A46-80BD-8914BA3D31ED}"/>
              </a:ext>
            </a:extLst>
          </p:cNvPr>
          <p:cNvSpPr txBox="1"/>
          <p:nvPr/>
        </p:nvSpPr>
        <p:spPr>
          <a:xfrm>
            <a:off x="1267691" y="5331137"/>
            <a:ext cx="3074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Sensitivity = a/(</a:t>
            </a:r>
            <a:r>
              <a:rPr lang="en-US" sz="2000" b="1" dirty="0" err="1"/>
              <a:t>a+c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Model Specificity = d/(</a:t>
            </a:r>
            <a:r>
              <a:rPr lang="en-US" sz="2000" b="1" dirty="0" err="1"/>
              <a:t>d+b</a:t>
            </a:r>
            <a:r>
              <a:rPr lang="en-US" sz="20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89042-B707-BC49-A346-1E5BEE3223D0}"/>
              </a:ext>
            </a:extLst>
          </p:cNvPr>
          <p:cNvSpPr txBox="1"/>
          <p:nvPr/>
        </p:nvSpPr>
        <p:spPr>
          <a:xfrm>
            <a:off x="1060357" y="1916106"/>
            <a:ext cx="925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Sensitivity and Specificity provide a measure of how accurately your model classifies individuals with respect to the outcome</a:t>
            </a:r>
          </a:p>
        </p:txBody>
      </p:sp>
    </p:spTree>
    <p:extLst>
      <p:ext uri="{BB962C8B-B14F-4D97-AF65-F5344CB8AC3E}">
        <p14:creationId xmlns:p14="http://schemas.microsoft.com/office/powerpoint/2010/main" val="25081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Parameters in a logistic model are estimated using maximum likelihood estimation.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estimated values of these parameters (the </a:t>
            </a:r>
            <a:r>
              <a:rPr lang="en-US" sz="2800" dirty="0">
                <a:latin typeface="Symbol" pitchFamily="2" charset="2"/>
              </a:rPr>
              <a:t>b</a:t>
            </a:r>
            <a:r>
              <a:rPr lang="en-US" sz="2800" dirty="0"/>
              <a:t>’s) are those that maximize the log likelihood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Put another way, the parameters are chosen so that the likelihood that the process described by the model </a:t>
            </a:r>
            <a:r>
              <a:rPr lang="en-US" sz="2800"/>
              <a:t>produced by </a:t>
            </a:r>
            <a:r>
              <a:rPr lang="en-US" sz="2800" dirty="0"/>
              <a:t>the data actually observed is maximized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3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common hypothesis test for a predictor in a logistic model is the Wald test.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a hypothesis test with the null hypothesis that one or more predictors are equal to 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calculated statistic is similar to the t statistic, but one difference is the Wald test can be calculated for multiple variables at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3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Most of the linear regression model assumptions do not apply to logistic regression, however, there are still assumptions to be tested.</a:t>
            </a:r>
          </a:p>
          <a:p>
            <a:r>
              <a:rPr lang="en-US" sz="2800" dirty="0"/>
              <a:t>Design</a:t>
            </a:r>
          </a:p>
          <a:p>
            <a:pPr lvl="1"/>
            <a:r>
              <a:rPr lang="en-US" sz="2800" dirty="0"/>
              <a:t>Binary dependent variable</a:t>
            </a:r>
          </a:p>
          <a:p>
            <a:pPr lvl="1"/>
            <a:r>
              <a:rPr lang="en-US" sz="2800" dirty="0"/>
              <a:t>Independence of observations</a:t>
            </a:r>
          </a:p>
          <a:p>
            <a:pPr lvl="1"/>
            <a:r>
              <a:rPr lang="en-US" sz="2800" dirty="0"/>
              <a:t>Adequate sample size</a:t>
            </a:r>
          </a:p>
          <a:p>
            <a:r>
              <a:rPr lang="en-US" sz="2800" dirty="0"/>
              <a:t>Data</a:t>
            </a:r>
          </a:p>
          <a:p>
            <a:pPr lvl="1"/>
            <a:r>
              <a:rPr lang="en-US" sz="2800" dirty="0"/>
              <a:t>Linear relationship between input variable and log odds of outcome variable</a:t>
            </a:r>
          </a:p>
          <a:p>
            <a:pPr lvl="1"/>
            <a:r>
              <a:rPr lang="en-US" sz="2800" dirty="0"/>
              <a:t>No </a:t>
            </a:r>
            <a:r>
              <a:rPr lang="en-US" sz="2800" dirty="0" err="1"/>
              <a:t>multicollinearity</a:t>
            </a:r>
            <a:endParaRPr lang="en-US" sz="2800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7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test the two data assumptions, that is linearity and multicollinearity, a Box Tidwell test and an examination of Variance Inflation Factors can be conducted.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Box Tidwell transformation </a:t>
            </a:r>
            <a:r>
              <a:rPr lang="mr-IN" sz="2400" dirty="0"/>
              <a:t>–</a:t>
            </a:r>
            <a:r>
              <a:rPr lang="en-US" sz="2400" dirty="0"/>
              <a:t> an interaction term for each input variable with its natural log is added to the model. A </a:t>
            </a:r>
            <a:r>
              <a:rPr lang="en-US" sz="2400" dirty="0">
                <a:highlight>
                  <a:srgbClr val="FFFF00"/>
                </a:highlight>
              </a:rPr>
              <a:t>non-significant</a:t>
            </a:r>
            <a:r>
              <a:rPr lang="en-US" sz="2400" dirty="0"/>
              <a:t> estimate indicates no violation of linearity.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Variance inflation factors </a:t>
            </a:r>
            <a:r>
              <a:rPr lang="mr-IN" sz="2400" dirty="0"/>
              <a:t>–</a:t>
            </a:r>
            <a:r>
              <a:rPr lang="en-US" sz="2400" dirty="0"/>
              <a:t> each input variable is regressed on all other input variables to obtain an R</a:t>
            </a:r>
            <a:r>
              <a:rPr lang="en-US" sz="2400" baseline="30000" dirty="0"/>
              <a:t>2</a:t>
            </a:r>
            <a:r>
              <a:rPr lang="en-US" sz="2400" dirty="0"/>
              <a:t> and the VIF is calculated using the formula, 1/1-R</a:t>
            </a:r>
            <a:r>
              <a:rPr lang="en-US" sz="2400" baseline="30000" dirty="0"/>
              <a:t>2</a:t>
            </a:r>
            <a:r>
              <a:rPr lang="en-US" sz="2400" dirty="0"/>
              <a:t>(x</a:t>
            </a:r>
            <a:r>
              <a:rPr lang="en-US" sz="2400" baseline="-25000" dirty="0"/>
              <a:t>1</a:t>
            </a:r>
            <a:r>
              <a:rPr lang="en-US" sz="2400" dirty="0"/>
              <a:t>). Several cutoffs are suggested including 4, 5, and 10, in which values greater than those indicate multicollinearity problems.</a:t>
            </a:r>
          </a:p>
        </p:txBody>
      </p:sp>
    </p:spTree>
    <p:extLst>
      <p:ext uri="{BB962C8B-B14F-4D97-AF65-F5344CB8AC3E}">
        <p14:creationId xmlns:p14="http://schemas.microsoft.com/office/powerpoint/2010/main" val="112003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coefficients resulting from model estimation provide information about the relationship between the predictor variable and the log odds of the outcome variable. 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interpretation of the coefficient is not very intuitive, although you can tell significance and direction of the relationships from the coefficient.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are typically used in public health for interpretation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8762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Introduction to Generalized Linear Models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History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Types of GLMs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Link functions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The logistic model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Issues with the linear model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Research questions and hypotheses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Model fit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Hypothesis testing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Assumptions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Interpreting results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8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are calculated by exponentiating the beta estimates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&gt; 1 are interpreted as an increase in the odds given a unit change in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&lt; 1 are interpreted as a decrease in the odds given a unit change in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can be reported as an odds change (OR = 2, 2 times greater odds) or a percentage change (OR = 1.20, 20% more likely).</a:t>
            </a:r>
          </a:p>
        </p:txBody>
      </p:sp>
    </p:spTree>
    <p:extLst>
      <p:ext uri="{BB962C8B-B14F-4D97-AF65-F5344CB8AC3E}">
        <p14:creationId xmlns:p14="http://schemas.microsoft.com/office/powerpoint/2010/main" val="149204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Marginal effects are the partial change in the probability of the outcome given a predictor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Marginal effects are measures of the slope of the probability curve for one predictor variable, holding the others constant.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commonly used marginal effect is average marginal effect, which is the marginal effects averaged over all observations.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Marginal effects can also be calculated at the mean and for specific cases imposed by the  analyst.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Not used very often in public health</a:t>
            </a:r>
          </a:p>
        </p:txBody>
      </p:sp>
    </p:spTree>
    <p:extLst>
      <p:ext uri="{BB962C8B-B14F-4D97-AF65-F5344CB8AC3E}">
        <p14:creationId xmlns:p14="http://schemas.microsoft.com/office/powerpoint/2010/main" val="68182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Download the </a:t>
            </a:r>
            <a:r>
              <a:rPr lang="en-US" sz="2800"/>
              <a:t>Class 6_demo.Rmd </a:t>
            </a:r>
            <a:r>
              <a:rPr lang="en-US" sz="2800" dirty="0"/>
              <a:t>from Canvas or </a:t>
            </a:r>
            <a:r>
              <a:rPr lang="en-US" sz="2800" dirty="0" err="1"/>
              <a:t>Github</a:t>
            </a:r>
            <a:r>
              <a:rPr lang="en-US" sz="2800" dirty="0"/>
              <a:t>, and 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82094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Understand what generalized linear models are</a:t>
            </a:r>
          </a:p>
          <a:p>
            <a:r>
              <a:rPr lang="en-US" sz="2800" dirty="0"/>
              <a:t>2. Understand the usage of logistic models</a:t>
            </a:r>
          </a:p>
          <a:p>
            <a:r>
              <a:rPr lang="en-US" sz="2800" dirty="0"/>
              <a:t>3. Estimating logistic models in R</a:t>
            </a:r>
          </a:p>
        </p:txBody>
      </p:sp>
    </p:spTree>
    <p:extLst>
      <p:ext uri="{BB962C8B-B14F-4D97-AF65-F5344CB8AC3E}">
        <p14:creationId xmlns:p14="http://schemas.microsoft.com/office/powerpoint/2010/main" val="2676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 (GLM)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6" y="1845734"/>
            <a:ext cx="8808289" cy="408890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GLM is an umbrella term for a collection of models</a:t>
            </a:r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 iterative weighted least squares algorithm is used to estimate parameters</a:t>
            </a:r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This approach was first developed by John </a:t>
            </a:r>
            <a:r>
              <a:rPr lang="en-US" sz="2800" dirty="0" err="1"/>
              <a:t>Nedder</a:t>
            </a:r>
            <a:r>
              <a:rPr lang="en-US" sz="2800" dirty="0"/>
              <a:t> and R. </a:t>
            </a:r>
            <a:r>
              <a:rPr lang="en-US" sz="2800" dirty="0" err="1"/>
              <a:t>Wedderburn</a:t>
            </a:r>
            <a:r>
              <a:rPr lang="en-US" sz="2800" dirty="0"/>
              <a:t> in 1972.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7" b="6719"/>
          <a:stretch/>
        </p:blipFill>
        <p:spPr>
          <a:xfrm>
            <a:off x="8928416" y="1999130"/>
            <a:ext cx="3099280" cy="39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9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models fall under the family of GLMs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3750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 Logistic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Binary outcome (0/1 variable)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Example : Healthy or Sick, Dead or Alive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Ordinal logistic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Ordinal outcome (ordered with more than 2 levels)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Example: Likert-type scales </a:t>
            </a:r>
            <a:r>
              <a:rPr lang="mr-IN" sz="2200" dirty="0"/>
              <a:t>–</a:t>
            </a:r>
            <a:r>
              <a:rPr lang="en-US" sz="2200" dirty="0"/>
              <a:t> agreement, frequency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Multinomial logistic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Categorical outcome with more than two levels and not ordered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Tobacco usage </a:t>
            </a:r>
            <a:r>
              <a:rPr lang="mr-IN" sz="2200" dirty="0"/>
              <a:t>–</a:t>
            </a:r>
            <a:r>
              <a:rPr lang="en-US" sz="2200" dirty="0"/>
              <a:t> smoking, chewing tobacco, e-cigarettes, snuff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Poisson and negative binomial models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Count outcome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Cancer cases, crime events, number of </a:t>
            </a:r>
            <a:r>
              <a:rPr lang="en-US" sz="2200" dirty="0" err="1"/>
              <a:t>grammy’s</a:t>
            </a:r>
            <a:r>
              <a:rPr lang="en-US" sz="2200" dirty="0"/>
              <a:t> for a singer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GLM has a link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800" dirty="0"/>
              <a:t>A link function “linearizes” the relationship between fitted values and input variables when distributions other than normal are present.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26" y="3605941"/>
            <a:ext cx="3604060" cy="16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Probability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7050"/>
          </a:xfrm>
        </p:spPr>
        <p:txBody>
          <a:bodyPr>
            <a:normAutofit fontScale="77500" lnSpcReduction="20000"/>
          </a:bodyPr>
          <a:lstStyle/>
          <a:p>
            <a:pPr marL="298450" indent="-298450">
              <a:buFont typeface="Arial" panose="020B0604020202020204" pitchFamily="34" charset="0"/>
              <a:buChar char="•"/>
            </a:pPr>
            <a:r>
              <a:rPr lang="en-US" sz="3300" dirty="0"/>
              <a:t>It is possible to model a binary outcome using a linear model </a:t>
            </a:r>
            <a:r>
              <a:rPr lang="mr-IN" sz="3300" dirty="0"/>
              <a:t>–</a:t>
            </a:r>
            <a:r>
              <a:rPr lang="en-US" sz="3300" dirty="0"/>
              <a:t> the linear probability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00" dirty="0"/>
              <a:t>Identical to a traditional linear model, but the outcome can only take the values of 1, when an event occurs, or 0, when it does not.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00" dirty="0"/>
              <a:t>In this model, the expected value of y is the </a:t>
            </a:r>
            <a:r>
              <a:rPr lang="en-US" sz="3300" i="1" dirty="0"/>
              <a:t>probability</a:t>
            </a:r>
            <a:r>
              <a:rPr lang="en-US" sz="3300" dirty="0"/>
              <a:t> that y = 1 given 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00" dirty="0"/>
              <a:t>The coefficients are interpreted as: a unit change in x results in a probability change of </a:t>
            </a:r>
            <a:r>
              <a:rPr lang="en-US" sz="3300" dirty="0">
                <a:latin typeface="Symbol" pitchFamily="2" charset="2"/>
              </a:rPr>
              <a:t>b</a:t>
            </a:r>
            <a:r>
              <a:rPr lang="en-US" sz="3300" dirty="0"/>
              <a:t> in y. The model is linear in the </a:t>
            </a:r>
            <a:r>
              <a:rPr lang="en-US" sz="3300" i="1" dirty="0"/>
              <a:t>probability</a:t>
            </a:r>
            <a:r>
              <a:rPr lang="en-US" sz="3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1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using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/>
              <a:t>Heteroskedasticity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Because the variance of errors depends on x, it is not constant.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Violation of this assumption of OLS results in biased standard errors and incorrect results for hypothesis testing</a:t>
            </a:r>
          </a:p>
          <a:p>
            <a:r>
              <a:rPr lang="en-US" b="1" dirty="0"/>
              <a:t>Normality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Errors are not normally distributed because y can only take the values of 0 and 1.</a:t>
            </a:r>
          </a:p>
          <a:p>
            <a:r>
              <a:rPr lang="en-US" b="1" dirty="0"/>
              <a:t>Unintuitive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Estimates can be negative or &gt;1.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Given the conceptualization of the fitted value being the probability that y=1, values might not make sense.</a:t>
            </a:r>
          </a:p>
          <a:p>
            <a:r>
              <a:rPr lang="en-US" b="1" dirty="0"/>
              <a:t>Functional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 many cases, the constant change of </a:t>
            </a:r>
            <a:r>
              <a:rPr lang="en-US" sz="2000" dirty="0">
                <a:latin typeface="Symbol" pitchFamily="2" charset="2"/>
              </a:rPr>
              <a:t>b</a:t>
            </a:r>
            <a:r>
              <a:rPr lang="en-US" sz="2000" dirty="0"/>
              <a:t> in the probability of an event is unrealistic.</a:t>
            </a:r>
          </a:p>
        </p:txBody>
      </p:sp>
    </p:spTree>
    <p:extLst>
      <p:ext uri="{BB962C8B-B14F-4D97-AF65-F5344CB8AC3E}">
        <p14:creationId xmlns:p14="http://schemas.microsoft.com/office/powerpoint/2010/main" val="169650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70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Estimates parameters given a binary outcome.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These estimates tell us how much the natural logarithm of the odds for y = 1 change for each one-unit change in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natural log of the odds for y = 1 comes from a transformation of the probability into odds, which is the ratio of the probability that y = 1 to the probability that y = 0, and then taking the natural log of these odds to generate a linear function.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42750" y="5030972"/>
                <a:ext cx="3978443" cy="13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The log odds of an outcome</a:t>
                </a:r>
              </a:p>
              <a:p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𝑜𝑔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𝑜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dds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=1)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ln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50" y="5030972"/>
                <a:ext cx="3978443" cy="1358770"/>
              </a:xfrm>
              <a:prstGeom prst="rect">
                <a:avLst/>
              </a:prstGeom>
              <a:blipFill rotWithShape="0">
                <a:blip r:embed="rId3"/>
                <a:stretch>
                  <a:fillRect t="-2691" b="-1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4833" y="5030972"/>
                <a:ext cx="3593431" cy="1087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The odds of an outcome</a:t>
                </a:r>
              </a:p>
              <a:p>
                <a:pPr algn="ctr"/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Odds (y=1)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833" y="5030972"/>
                <a:ext cx="3593431" cy="1087542"/>
              </a:xfrm>
              <a:prstGeom prst="rect">
                <a:avLst/>
              </a:prstGeom>
              <a:blipFill rotWithShape="0">
                <a:blip r:embed="rId4"/>
                <a:stretch>
                  <a:fillRect l="-1356" t="-3352" b="-3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1097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4359</TotalTime>
  <Words>1497</Words>
  <Application>Microsoft Office PowerPoint</Application>
  <PresentationFormat>Widescreen</PresentationFormat>
  <Paragraphs>162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Wingdings</vt:lpstr>
      <vt:lpstr>Retrospect</vt:lpstr>
      <vt:lpstr>Gateway to Generalized Linear Models: Logistic Regression</vt:lpstr>
      <vt:lpstr>Lecture Outline</vt:lpstr>
      <vt:lpstr>Learning Objectives</vt:lpstr>
      <vt:lpstr>Generalized Linear Models (GLM)</vt:lpstr>
      <vt:lpstr>Several models fall under the family of GLMs</vt:lpstr>
      <vt:lpstr>Every GLM has a link function</vt:lpstr>
      <vt:lpstr>The Linear Probability Model</vt:lpstr>
      <vt:lpstr>Issues with using linear regression</vt:lpstr>
      <vt:lpstr>The Logistic Model</vt:lpstr>
      <vt:lpstr>The Logistic Model Statement</vt:lpstr>
      <vt:lpstr>Research questions and hypotheses</vt:lpstr>
      <vt:lpstr>Model Fit for Logistic Model</vt:lpstr>
      <vt:lpstr>Model Fit for Logistic Model</vt:lpstr>
      <vt:lpstr>Model Fit for Logistic Model</vt:lpstr>
      <vt:lpstr>Hypothesis Testing</vt:lpstr>
      <vt:lpstr>Hypothesis Testing</vt:lpstr>
      <vt:lpstr>Assumptions for Logistic Regression</vt:lpstr>
      <vt:lpstr>Testing Assumptions</vt:lpstr>
      <vt:lpstr>Interpreting Results</vt:lpstr>
      <vt:lpstr>Interpreting Results</vt:lpstr>
      <vt:lpstr>Interpreting Results</vt:lpstr>
      <vt:lpstr>In class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Pitzer, Kyle</dc:creator>
  <cp:lastModifiedBy>Abbie Tolon</cp:lastModifiedBy>
  <cp:revision>75</cp:revision>
  <dcterms:created xsi:type="dcterms:W3CDTF">2018-12-03T17:47:21Z</dcterms:created>
  <dcterms:modified xsi:type="dcterms:W3CDTF">2020-02-20T23:58:47Z</dcterms:modified>
</cp:coreProperties>
</file>