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66"/>
  </p:normalViewPr>
  <p:slideViewPr>
    <p:cSldViewPr snapToGrid="0" snapToObjects="1" showGuides="1">
      <p:cViewPr varScale="1">
        <p:scale>
          <a:sx n="86" d="100"/>
          <a:sy n="86" d="100"/>
        </p:scale>
        <p:origin x="105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0896-FDAF-5944-8342-8A0DE244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9476-C7C9-274C-AA22-CD5645F5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A30F-F4D8-9742-B144-E54E4748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68310-8E4B-2742-B4A9-AD879C2A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8EA1-B9F9-0C40-9DE9-653A6083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928C-967E-D446-BC61-69A1A4C7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79B6-EFC0-D146-808D-53CC2666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C2B7F-590A-7D48-BEB1-75258D7D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18B6-5466-BD43-A2EB-57DB6596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D865-22B2-194C-BBE7-0A913515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3F49-AEC2-3A4D-B2C4-3B99CDB8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C509-9B26-DF44-AE22-03914ACE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D76B-E8DE-D34C-B234-E4784F9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190E-19CA-3E44-8359-FE410D6A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6E5E-2146-084D-BE34-0F9824D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7B4-FC59-4043-AAF0-E47D218E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5E75-A19B-BF4C-AFF8-83AB9AF7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CD1D0-2E26-3145-B91E-AE43C72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65BA-9C31-7A47-8559-0A84485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0888-8AA7-9148-AB67-5E0460FC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BCB2E-98A2-4D48-AECA-753EDEDF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97F2-939D-F842-A372-5F54D16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DFBF-56F0-6448-BB51-DFFC9CF8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573C-A3CE-1E49-9ED6-45A737EB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3838-881E-D74C-BE50-0EB64F5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C0E4-28D1-C447-9EB1-ADA78451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094C-B387-3F41-B2F1-911B5506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769C-5CE1-6F41-8D7B-D6F72B0F0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EE0F2-555B-614E-9414-CD8C7EE0F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70236-9BDB-FC4B-BF76-CD89D997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B22E-9CC7-F748-9744-CE1C027B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B4315-7253-E24D-824F-46E9489C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42F-739B-E240-AAA1-FB8E8D1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2C4DA-77ED-314B-B9F8-A957AB7D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55A98-CD52-2840-8733-58D79324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C247E-6CB7-C74A-B84A-04862527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FCD5-9773-7040-A457-7BEC749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01210-6F88-F444-905E-9E82450C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E9F1-68A2-C046-B085-A5AB1F2E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1682-EF0F-CC4C-AE3D-031C04B4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0F6E-9733-7B44-9B47-5DCD4CDD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D5BB-FBB7-464D-86AB-955F461F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71DF-9B43-C74F-8226-A18D56C5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51E7-ECB3-1646-88F2-5F22462B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866C-D491-504A-AFE8-E89D695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50FD-C916-F446-AF76-C5C88D7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900EE-DB1E-9A4E-B055-2CDC037D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F2E8-2C9E-D447-801A-18607442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474E-DF3A-9944-AF91-BD8B6F23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B9EA-58E4-044E-B2C6-0F8412F2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9F1B-AE6A-DB4D-9004-F8E7D1CD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5E4D9-F0E8-FB48-A18E-F3212D8C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1D42-CD5D-9248-B8D4-8B288F61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7824-A461-A14C-9885-68AE88A3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39FE-90AD-B841-9BF1-4AFACEBFA3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8C46-7B09-2B4E-86F6-8B0A54AC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F3D2-4794-B544-8159-EA57FA613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189945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Humx3-xR0" TargetMode="External"/><Relationship Id="rId7" Type="http://schemas.openxmlformats.org/officeDocument/2006/relationships/hyperlink" Target="https://www.fharrell.com/post/classification/" TargetMode="External"/><Relationship Id="rId2" Type="http://schemas.openxmlformats.org/officeDocument/2006/relationships/hyperlink" Target="https://www.r-bloggers.com/a-small-introduction-to-the-rocr-packa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nime.com/blog/correcting-predicted-class-probabilities-in-imbalanced-datasets" TargetMode="External"/><Relationship Id="rId5" Type="http://schemas.openxmlformats.org/officeDocument/2006/relationships/hyperlink" Target="https://en.wikipedia.org/wiki/Receiver_operating_characteristic" TargetMode="External"/><Relationship Id="rId4" Type="http://schemas.openxmlformats.org/officeDocument/2006/relationships/hyperlink" Target="https://towardsdatascience.com/understanding-auc-roc-curve-68b2303cc9c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harrell.com/post/classific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Class Six–Logistic regression as a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Kim Johnson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February 19,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 - opiod misuse or not? </a:t>
            </a:r>
            <a:r>
              <a:rPr>
                <a:hlinkClick r:id="rId2"/>
              </a:rPr>
              <a:t>https://www.ncbi.nlm.nih.gov/pubmed/31899451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use logistic regression as a classifier for diabetes in the BRFSS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#install.packages("tidyverse")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#install.packages("haven")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#install.packages("ROCR")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#install.packages("odds.n.ends")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(haven)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(ROCR)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(odds.n.ends)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BRFSS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"https://raw.githubusercontent.com/kijohnson/ADA_Spring_2019/master/BRFSS2017_10percent_v2.csv"</a:t>
            </a:r>
            <a:r>
              <a:rPr sz="180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#check type of variable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#look at number of observations per level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combine the no’s and yes’s and exclude “Don’t know/Not sure” and “Refused”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#make a binary diabetes variable categorizing diabetes into yes and no excluding individuals with other responses.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diabetes_binary[</a:t>
            </a:r>
            <a:br/>
            <a:r>
              <a:rPr sz="1800">
                <a:latin typeface="Courier"/>
              </a:rPr>
              <a:t> 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"No, pre-diabetes or borderline diabetes"</a:t>
            </a:r>
            <a:r>
              <a:rPr sz="1800">
                <a:latin typeface="Courier"/>
              </a:rPr>
              <a:t>]&lt;-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#Assign 0 to those who responded no or no pre-diabetes/borderline to the diabetes question</a:t>
            </a:r>
            <a:br/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diabetes_binary[</a:t>
            </a:r>
            <a:br/>
            <a:r>
              <a:rPr sz="1800">
                <a:latin typeface="Courier"/>
              </a:rPr>
              <a:t> 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"Yes"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"Yes, but female told only during pregnancy"</a:t>
            </a:r>
            <a:r>
              <a:rPr sz="1800">
                <a:latin typeface="Courier"/>
              </a:rPr>
              <a:t>]&lt;-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#Assign 1 to those who responded yes or yes during pregnancy to the diabetes question</a:t>
            </a:r>
            <a:br/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diabetes_binary, 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"No Diabetes"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"Diabetes"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#check to make sure re-classification worked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diabetes_binary,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also recode BMI into 4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#recoding BMI to 4 categories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bmi_cat[(BRFSS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18.5</a:t>
            </a:r>
            <a:r>
              <a:rPr sz="1800">
                <a:latin typeface="Courier"/>
              </a:rPr>
              <a:t>)]&lt;-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bmi_cat[(BRFSS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A070"/>
                </a:solidFill>
                <a:latin typeface="Courier"/>
              </a:rPr>
              <a:t>18.5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)]&lt;-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bmi_cat[(BRFSS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)]&lt;-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bmi_cat[(BRFSS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)]&lt;-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#make BMI a factor variable</a:t>
            </a:r>
            <a:br/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bmi_cat, 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 to &lt;18.5 kg/m2"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"18.5 to &lt;25 kg/m2"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"25 to &lt;30 kg/m2"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"&gt;=30 kg/m2"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#checking to make sure recode worked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bmi,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bmi_cat, summary)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Run a logistic model with diabetes_binary as the dependent variable and bmi_cat as the independent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#bmi_cat logistic model</a:t>
            </a:r>
            <a:br/>
            <a:r>
              <a:rPr sz="1800">
                <a:latin typeface="Courier"/>
              </a:rPr>
              <a:t>bmi_catLogit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(diabetes_binary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bmi_cat,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solidFill>
                  <a:srgbClr val="4070A0"/>
                </a:solidFill>
                <a:latin typeface="Courier"/>
              </a:rPr>
              <a:t>"binomial"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(bmi_catLogit)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#calculate and print ORs and 95% CIs  </a:t>
            </a:r>
            <a:br/>
            <a:r>
              <a:rPr sz="1800">
                <a:latin typeface="Courier"/>
              </a:rPr>
              <a:t>  ORbmi_cat&lt;-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(bmi_catLogit), </a:t>
            </a:r>
            <a:r>
              <a:rPr sz="1800" b="1">
                <a:solidFill>
                  <a:srgbClr val="007020"/>
                </a:solidFill>
                <a:latin typeface="Courier"/>
              </a:rPr>
              <a:t>confint</a:t>
            </a:r>
            <a:r>
              <a:rPr sz="1800">
                <a:latin typeface="Courier"/>
              </a:rPr>
              <a:t>(bmi_catLogit))) </a:t>
            </a:r>
            <a:br/>
            <a:r>
              <a:rPr sz="1800">
                <a:latin typeface="Courier"/>
              </a:rPr>
              <a:t>  ORbmi_cat </a:t>
            </a:r>
            <a:r>
              <a:rPr sz="1800" i="1">
                <a:solidFill>
                  <a:srgbClr val="60A0B0"/>
                </a:solidFill>
                <a:latin typeface="Courier"/>
              </a:rPr>
              <a:t>#print ORs and 95% CIs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 model predicted probabilities that an observation is a 1 vs. a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(bmi_catLogit,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#to get probabilities, if you don't use it you will get log odds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(preds)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(preds) </a:t>
            </a:r>
            <a:r>
              <a:rPr sz="1800" i="1">
                <a:solidFill>
                  <a:srgbClr val="60A0B0"/>
                </a:solidFill>
                <a:latin typeface="Courier"/>
              </a:rPr>
              <a:t>#the highest predicted probability of having diabetes (a 1) is 0.25. Since the cutoff for classifying something as a 1 in the odds.n.ends package by Dr. Harris is 0.5, we will get 0 predicted cases of diabetes using this model. This model would be terrible at classifying people with diabetes vs. not.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dataset of predicted probabilities and true diabetes label, plot probabilities by diabetes, and get 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xt&lt;-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(preds)</a:t>
            </a:r>
            <a:br/>
            <a:r>
              <a:rPr sz="1800">
                <a:latin typeface="Courier"/>
              </a:rPr>
              <a:t>xt2&lt;-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(xt,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#plot the distribution of the predicted probabilities for those with and without diabetes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xt2)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geom_density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preds,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diabetes_binary, </a:t>
            </a:r>
            <a:r>
              <a:rPr sz="1800">
                <a:solidFill>
                  <a:srgbClr val="902000"/>
                </a:solidFill>
                <a:latin typeface="Courier"/>
              </a:rPr>
              <a:t>linetype=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odds.n.ends</a:t>
            </a:r>
            <a:r>
              <a:rPr sz="1800">
                <a:latin typeface="Courier"/>
              </a:rPr>
              <a:t>(bmi_catLogit) </a:t>
            </a:r>
            <a:r>
              <a:rPr sz="1800" i="1">
                <a:solidFill>
                  <a:srgbClr val="60A0B0"/>
                </a:solidFill>
                <a:latin typeface="Courier"/>
              </a:rPr>
              <a:t>#This function will show us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note on model prediction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Accuracy is akin to % agreement between the model predictions and the true values</a:t>
            </a:r>
          </a:p>
          <a:p>
            <a:pPr lvl="1"/>
            <a:r>
              <a:t>The accuracy of the above model is (0+35476)/41383=85.7%. It predicts all 0’s correctly (100% correct) and all 1’s incorrect (0% correct)</a:t>
            </a:r>
          </a:p>
          <a:p>
            <a:pPr lvl="1"/>
            <a:r>
              <a:t>Therefore, accuracy is not a good measure for the model’s performance and logistic doesn’t work well as a classifier when the prevalence of the event/outcome is low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if bmi is treated as a continuous variable? What happens to sensitivity?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bmi_cont_logit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(diabetes_binary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bmi 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solidFill>
                  <a:srgbClr val="4070A0"/>
                </a:solidFill>
                <a:latin typeface="Courier"/>
              </a:rPr>
              <a:t>"binomial"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(bmi_cont_logit)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(bmi_cont_logit,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get predicted probabilities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(preds)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display histogram of predicted probabilities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odds.n.ends</a:t>
            </a:r>
            <a:r>
              <a:rPr sz="1800">
                <a:latin typeface="Courier"/>
              </a:rPr>
              <a:t>(bmi_cont_logit) </a:t>
            </a:r>
            <a:r>
              <a:rPr sz="1800" i="1">
                <a:solidFill>
                  <a:srgbClr val="60A0B0"/>
                </a:solidFill>
                <a:latin typeface="Courier"/>
              </a:rPr>
              <a:t># look at summary values from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Review of sensitivity, specificity, positive and negative predictive values</a:t>
            </a:r>
          </a:p>
          <a:p>
            <a:pPr lvl="1"/>
            <a:r>
              <a:t>Understand distinction between use of logistic regression for risk prediction vs. classification</a:t>
            </a:r>
          </a:p>
          <a:p>
            <a:pPr lvl="1"/>
            <a:r>
              <a:t>Understand how ROC curves can be used to evaluate model classification performance</a:t>
            </a:r>
          </a:p>
          <a:p>
            <a:pPr lvl="1"/>
            <a:r>
              <a:t>Understand limitations of logistic as a classifier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if we add a few more predictors? What happens to sensitivity?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bmi_cont_logit2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(diabetes_binary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bmi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X_AGE80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sex,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solidFill>
                  <a:srgbClr val="4070A0"/>
                </a:solidFill>
                <a:latin typeface="Courier"/>
              </a:rPr>
              <a:t>"binomial"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age and sex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(bmi_cont_logit2)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(bmi_cont_logit2,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get predicted probabilities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(preds)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display histogram of predicted probabilities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odds.n.ends</a:t>
            </a:r>
            <a:r>
              <a:rPr sz="1800">
                <a:latin typeface="Courier"/>
              </a:rPr>
              <a:t>(bmi_cont_logit2)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look at summary values from model and get sensitivity and specificity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happens if we balance the 1s and 0s?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Model performance improves with a balanced dependent variable.</a:t>
            </a:r>
          </a:p>
          <a:p>
            <a:pPr lvl="1"/>
            <a:r>
              <a:t>We can balance by undersampling the majority class.</a:t>
            </a:r>
          </a:p>
          <a:p>
            <a:pPr lvl="1"/>
            <a:r>
              <a:t>Can we predict more 1’s at a cutoff for predicted probability of 0.5 the default for odds.n.ends (i.e. increase model sensitivity)?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#create new dataset with diabetes_binary= 0</a:t>
            </a:r>
            <a:br/>
            <a:r>
              <a:rPr sz="1800">
                <a:latin typeface="Courier"/>
              </a:rPr>
              <a:t>BRFSS_zero&lt;-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sample_n</a:t>
            </a:r>
            <a:r>
              <a:rPr sz="1800">
                <a:latin typeface="Courier"/>
              </a:rPr>
              <a:t>(BRFSS[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'No Diabetes'</a:t>
            </a:r>
            <a:r>
              <a:rPr sz="1800">
                <a:latin typeface="Courier"/>
              </a:rPr>
              <a:t>),],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6367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sample from non-Diabetes cases 1:1 as cases</a:t>
            </a:r>
            <a:br/>
            <a:br/>
            <a:r>
              <a:rPr sz="1800">
                <a:latin typeface="Courier"/>
              </a:rPr>
              <a:t>BRFSS_one&lt;-BRFSS[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'Diabetes'</a:t>
            </a:r>
            <a:r>
              <a:rPr sz="1800">
                <a:latin typeface="Courier"/>
              </a:rPr>
              <a:t>),] </a:t>
            </a:r>
            <a:r>
              <a:rPr sz="1800" i="1">
                <a:solidFill>
                  <a:srgbClr val="60A0B0"/>
                </a:solidFill>
                <a:latin typeface="Courier"/>
              </a:rPr>
              <a:t># diabetes cases conly</a:t>
            </a:r>
            <a:br/>
            <a:r>
              <a:rPr sz="1800">
                <a:latin typeface="Courier"/>
              </a:rPr>
              <a:t>BRFSS_balance&lt;-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rbind</a:t>
            </a:r>
            <a:r>
              <a:rPr sz="1800">
                <a:latin typeface="Courier"/>
              </a:rPr>
              <a:t>(BRFSS_zero,BRFSS_one) </a:t>
            </a:r>
            <a:r>
              <a:rPr sz="1800" i="1">
                <a:solidFill>
                  <a:srgbClr val="60A0B0"/>
                </a:solidFill>
                <a:latin typeface="Courier"/>
              </a:rPr>
              <a:t>#Combine these datasets by row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Run model using new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bmi_cont_logit_b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(diabetes_binary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bmi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X_AGE80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sex,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BRFSS_balance, 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solidFill>
                  <a:srgbClr val="4070A0"/>
                </a:solidFill>
                <a:latin typeface="Courier"/>
              </a:rPr>
              <a:t>"binomial"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(bmi_cont_logit_b)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#get predicted probabilities</a:t>
            </a:r>
            <a:br/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(bmi_cont_logit_b,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(preds)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odds.n.ends</a:t>
            </a:r>
            <a:r>
              <a:rPr sz="1800">
                <a:latin typeface="Courier"/>
              </a:rPr>
              <a:t>(bmi_cont_logit_b)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#create dataset with predicted probabilities and diabetes labels (true values)</a:t>
            </a:r>
            <a:br/>
            <a:r>
              <a:rPr sz="1800">
                <a:latin typeface="Courier"/>
              </a:rPr>
              <a:t>xt&lt;-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(preds)</a:t>
            </a:r>
            <a:br/>
            <a:r>
              <a:rPr sz="1800">
                <a:latin typeface="Courier"/>
              </a:rPr>
              <a:t>xt2&lt;-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(xt, 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#plot distribution of predicted probabilities for diabetes and no diabetes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xt2)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geom_density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preds,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diabetes_binary, </a:t>
            </a:r>
            <a:r>
              <a:rPr sz="1800">
                <a:solidFill>
                  <a:srgbClr val="902000"/>
                </a:solidFill>
                <a:latin typeface="Courier"/>
              </a:rPr>
              <a:t>linetype=</a:t>
            </a:r>
            <a:r>
              <a:rPr sz="1800">
                <a:latin typeface="Courier"/>
              </a:rPr>
              <a:t>BRFSS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Receiver operating characteristic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ROC curves plot the true positive rate (aka sensitivity and recall) against the false positive rate (1-specificity) across predictive probability thresholds for classifying an observation as a 0 or a 1</a:t>
            </a:r>
            <a:br/>
            <a:endParaRPr/>
          </a:p>
          <a:p>
            <a:pPr lvl="1"/>
            <a:r>
              <a:t>ROC curves give possible trade-offs between sensitivity and specificity for the logistic regression classifier</a:t>
            </a:r>
            <a:br/>
            <a:endParaRPr/>
          </a:p>
          <a:p>
            <a:pPr lvl="1"/>
            <a:r>
              <a:t>We can use ROC curves to determine the threshold for the highest sensitivity and lowest false positive rate for the model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ROC curve</a:t>
            </a:r>
          </a:p>
        </p:txBody>
      </p:sp>
      <p:pic>
        <p:nvPicPr>
          <p:cNvPr id="3" name="Picture 1" descr="https://scikit-learn.org/stable/_images/sphx_glr_plot_roc_0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Thresholds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If we are using logistic regression as a classifier (training a model to have optimal validity (sensitivity and specificity) and then applying it to a test set for classifying observations with </a:t>
            </a:r>
            <a:r>
              <a:rPr i="1"/>
              <a:t>unknown true values</a:t>
            </a:r>
            <a:r>
              <a:t>, we can set a threshold for what predicted probabilities will classify someone as a 1 vs. a 0 (e.g. diabetes vs. no diabetes)</a:t>
            </a:r>
          </a:p>
          <a:p>
            <a:pPr lvl="1"/>
            <a:r>
              <a:t>The blue dashed line in the ROC curve figure is for different threshold values (predicted probabilities for classifying an observation as having the characteristic). Thresholds range range from 1 in the lower left corner (100% specific) to 0 in the upper right corner (100% sensitive)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ROC curves–we use functions in the ROCR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(bmi_cont_logit_b,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BRFSS_balance,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#get predicted probabilities from the model (bmi_catLogitb) and the actual values for diabetes from the BRFSS_balance dataset</a:t>
            </a:r>
            <a:br/>
            <a:br/>
            <a:r>
              <a:rPr sz="1800">
                <a:latin typeface="Courier"/>
              </a:rPr>
              <a:t>ROCR=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prediction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(preds),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(BRFSS_balance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diabetes_binary)) </a:t>
            </a:r>
            <a:r>
              <a:rPr sz="1800" i="1">
                <a:solidFill>
                  <a:srgbClr val="60A0B0"/>
                </a:solidFill>
                <a:latin typeface="Courier"/>
              </a:rPr>
              <a:t>#predicted probs, values of dependent variable. *Note need as.numeric specification for below</a:t>
            </a:r>
            <a:br/>
            <a:br/>
            <a:r>
              <a:rPr sz="1800">
                <a:latin typeface="Courier"/>
              </a:rPr>
              <a:t>perf=</a:t>
            </a:r>
            <a:r>
              <a:rPr sz="1800" b="1">
                <a:solidFill>
                  <a:srgbClr val="007020"/>
                </a:solidFill>
                <a:latin typeface="Courier"/>
              </a:rPr>
              <a:t>performance</a:t>
            </a:r>
            <a:r>
              <a:rPr sz="1800">
                <a:latin typeface="Courier"/>
              </a:rPr>
              <a:t>(ROCR,</a:t>
            </a:r>
            <a:r>
              <a:rPr sz="1800">
                <a:solidFill>
                  <a:srgbClr val="4070A0"/>
                </a:solidFill>
                <a:latin typeface="Courier"/>
              </a:rPr>
              <a:t>"tpr"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"fpr"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trp is what to plot on y axis and fpr is what to plot on x axis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(perf, </a:t>
            </a:r>
            <a:r>
              <a:rPr sz="1800">
                <a:solidFill>
                  <a:srgbClr val="902000"/>
                </a:solidFill>
                <a:latin typeface="Courier"/>
              </a:rPr>
              <a:t>colorsize=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print.cutoffs.at=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do we obtain the threshold value from the curve with the highest sensitivity and specificity?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ss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performance</a:t>
            </a:r>
            <a:r>
              <a:rPr sz="1800">
                <a:latin typeface="Courier"/>
              </a:rPr>
              <a:t>(ROCR, </a:t>
            </a:r>
            <a:r>
              <a:rPr sz="1800">
                <a:solidFill>
                  <a:srgbClr val="4070A0"/>
                </a:solidFill>
                <a:latin typeface="Courier"/>
              </a:rPr>
              <a:t>"sens"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"spec"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(ss)</a:t>
            </a:r>
            <a:br/>
            <a:r>
              <a:rPr sz="1800">
                <a:latin typeface="Courier"/>
              </a:rPr>
              <a:t>ssval&lt;-ss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alpha.values[[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which.max</a:t>
            </a:r>
            <a:r>
              <a:rPr sz="1800">
                <a:latin typeface="Courier"/>
              </a:rPr>
              <a:t>(ss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x.values[[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ss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y.values[[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]])]</a:t>
            </a:r>
            <a:br/>
            <a:r>
              <a:rPr sz="1800">
                <a:latin typeface="Courier"/>
              </a:rPr>
              <a:t>ssval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Set threshold at 0.5014917 and get “confusion matrix” (just a two by two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t=</a:t>
            </a:r>
            <a:r>
              <a:rPr sz="1800">
                <a:solidFill>
                  <a:srgbClr val="40A070"/>
                </a:solidFill>
                <a:latin typeface="Courier"/>
              </a:rPr>
              <a:t>0.5014917</a:t>
            </a:r>
            <a:br/>
            <a:r>
              <a:rPr sz="1800">
                <a:latin typeface="Courier"/>
              </a:rPr>
              <a:t>pred_class=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(preds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t, </a:t>
            </a:r>
            <a:r>
              <a:rPr sz="1800">
                <a:solidFill>
                  <a:srgbClr val="4070A0"/>
                </a:solidFill>
                <a:latin typeface="Courier"/>
              </a:rPr>
              <a:t>'Diabetes'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'No Diabetes'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addmargins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pred_class=</a:t>
            </a:r>
            <a:r>
              <a:rPr sz="1800">
                <a:latin typeface="Courier"/>
              </a:rPr>
              <a:t>pred_class,</a:t>
            </a:r>
            <a:r>
              <a:rPr sz="1800">
                <a:solidFill>
                  <a:srgbClr val="902000"/>
                </a:solidFill>
                <a:latin typeface="Courier"/>
              </a:rPr>
              <a:t>observed=</a:t>
            </a:r>
            <a:r>
              <a:rPr sz="1800">
                <a:latin typeface="Courier"/>
              </a:rPr>
              <a:t>BRFSS_balance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sensitivity=</a:t>
            </a:r>
            <a:r>
              <a:rPr sz="1800">
                <a:solidFill>
                  <a:srgbClr val="40A070"/>
                </a:solidFill>
                <a:latin typeface="Courier"/>
              </a:rPr>
              <a:t>4237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5907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#also known as recall</a:t>
            </a:r>
            <a:br/>
            <a:r>
              <a:rPr sz="1800">
                <a:latin typeface="Courier"/>
              </a:rPr>
              <a:t>sensitivity</a:t>
            </a:r>
            <a:br/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specificity=</a:t>
            </a:r>
            <a:r>
              <a:rPr sz="1800">
                <a:solidFill>
                  <a:srgbClr val="40A070"/>
                </a:solidFill>
                <a:latin typeface="Courier"/>
              </a:rPr>
              <a:t>3726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5831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specificity</a:t>
            </a:r>
            <a:br/>
            <a:br/>
            <a:r>
              <a:rPr sz="1800">
                <a:latin typeface="Courier"/>
              </a:rPr>
              <a:t>PPV=</a:t>
            </a:r>
            <a:r>
              <a:rPr sz="1800">
                <a:solidFill>
                  <a:srgbClr val="40A070"/>
                </a:solidFill>
                <a:latin typeface="Courier"/>
              </a:rPr>
              <a:t>4237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6342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#also known as precision</a:t>
            </a:r>
            <a:br/>
            <a:r>
              <a:rPr sz="1800">
                <a:latin typeface="Courier"/>
              </a:rPr>
              <a:t>PPV</a:t>
            </a:r>
            <a:br/>
            <a:br/>
            <a:r>
              <a:rPr sz="1800">
                <a:latin typeface="Courier"/>
              </a:rPr>
              <a:t>accuracy=(</a:t>
            </a:r>
            <a:r>
              <a:rPr sz="1800">
                <a:solidFill>
                  <a:srgbClr val="40A070"/>
                </a:solidFill>
                <a:latin typeface="Courier"/>
              </a:rPr>
              <a:t>3726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A070"/>
                </a:solidFill>
                <a:latin typeface="Courier"/>
              </a:rPr>
              <a:t>4237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11738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accuracy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Area under the ROC curve (AUC)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AUC tells us how good our model is at distinguishing between classes</a:t>
            </a:r>
          </a:p>
          <a:p>
            <a:pPr lvl="1"/>
            <a:r>
              <a:t>It tells us the probability that a randomly chosen true positive case will be ranked higher than a randomly chosen negative case</a:t>
            </a:r>
          </a:p>
          <a:p>
            <a:pPr lvl="1"/>
            <a:r>
              <a:t>The higher the AUC, the better it is at predicting 1’s (or determining patients with diabetes vs. without diabetes)</a:t>
            </a:r>
          </a:p>
          <a:p>
            <a:pPr lvl="1"/>
            <a:r>
              <a:t>An AUC of 0.5 means you could just as well flip a coin to determine who has diabetes and who does not AUC=1 AUC=0.7 AUC=0.5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validity?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ability of a test to distinguish between who has a disease and who does not (Xzklo and Nieto)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 get the AUC we can use the performance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auc.perf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performance</a:t>
            </a:r>
            <a:r>
              <a:rPr sz="1800">
                <a:latin typeface="Courier"/>
              </a:rPr>
              <a:t>(ROCR, </a:t>
            </a:r>
            <a:r>
              <a:rPr sz="1800">
                <a:solidFill>
                  <a:srgbClr val="902000"/>
                </a:solidFill>
                <a:latin typeface="Courier"/>
              </a:rPr>
              <a:t>measure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"auc"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auc.perf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happens to our AUC if we add income to our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bmi_cont_logitc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(diabetes_binary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bmi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X_AGE80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sex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income,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BRFSS_balance, </a:t>
            </a:r>
            <a:r>
              <a:rPr sz="1800">
                <a:solidFill>
                  <a:srgbClr val="902000"/>
                </a:solidFill>
                <a:latin typeface="Courier"/>
              </a:rPr>
              <a:t>family=</a:t>
            </a:r>
            <a:r>
              <a:rPr sz="1800">
                <a:solidFill>
                  <a:srgbClr val="4070A0"/>
                </a:solidFill>
                <a:latin typeface="Courier"/>
              </a:rPr>
              <a:t>"binomial"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(bmi_cont_logitc)</a:t>
            </a:r>
            <a:br/>
            <a:br/>
            <a:r>
              <a:rPr sz="1800">
                <a:latin typeface="Courier"/>
              </a:rPr>
              <a:t>preds&lt;-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(bmi_cont_logitc,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BRFSS_balance,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'response'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ROCR=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prediction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(preds),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(BRFSS_balance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diabetes_binary)) </a:t>
            </a:r>
            <a:r>
              <a:rPr sz="1800" i="1">
                <a:solidFill>
                  <a:srgbClr val="60A0B0"/>
                </a:solidFill>
                <a:latin typeface="Courier"/>
              </a:rPr>
              <a:t>#predicted probs, values of dependent variable</a:t>
            </a:r>
            <a:br/>
            <a:br/>
            <a:r>
              <a:rPr sz="1800">
                <a:latin typeface="Courier"/>
              </a:rPr>
              <a:t>auc.perf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performance</a:t>
            </a:r>
            <a:r>
              <a:rPr sz="1800">
                <a:latin typeface="Courier"/>
              </a:rPr>
              <a:t>(ROCR, </a:t>
            </a:r>
            <a:r>
              <a:rPr sz="1800">
                <a:solidFill>
                  <a:srgbClr val="902000"/>
                </a:solidFill>
                <a:latin typeface="Courier"/>
              </a:rPr>
              <a:t>measure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"auc"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auc.perf</a:t>
            </a:r>
            <a:r>
              <a:rPr sz="1800">
                <a:solidFill>
                  <a:srgbClr val="666666"/>
                </a:solidFill>
                <a:latin typeface="Courier"/>
              </a:rPr>
              <a:t>@</a:t>
            </a:r>
            <a:r>
              <a:rPr sz="1800">
                <a:latin typeface="Courier"/>
              </a:rPr>
              <a:t>y.values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Limitations of using logistic as a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Many problems in public health are multifactorial and rare leading to unbalanced samples (where classification requires balancing to perform at acceptable levels of sensitivity and specificity)</a:t>
            </a:r>
          </a:p>
          <a:p>
            <a:pPr lvl="1"/>
            <a:r>
              <a:t>Training a model using an artificially balanced sample may not be generalizable to a test set</a:t>
            </a:r>
          </a:p>
          <a:p>
            <a:pPr lvl="1"/>
            <a:r>
              <a:t>Difficult to predict whether something is or is not when risk factors are weak–better to use logistic regression to estimate risk or the probability of developing an outcome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https://www.r-bloggers.com/a-small-introduction-to-the-rocr-package/</a:t>
            </a:r>
            <a:r>
              <a:t> </a:t>
            </a:r>
            <a:r>
              <a:rPr>
                <a:hlinkClick r:id="rId3"/>
              </a:rPr>
              <a:t>https://www.youtube.com/watch?v=7eHumx3-xR0</a:t>
            </a:r>
            <a:r>
              <a:t> </a:t>
            </a:r>
            <a:r>
              <a:rPr>
                <a:hlinkClick r:id="rId4"/>
              </a:rPr>
              <a:t>https://towardsdatascience.com/understanding-auc-roc-curve-68b2303cc9c5</a:t>
            </a:r>
            <a:r>
              <a:t> </a:t>
            </a:r>
            <a:r>
              <a:rPr>
                <a:hlinkClick r:id="rId5"/>
              </a:rPr>
              <a:t>https://en.wikipedia.org/wiki/Receiver_operating_characteristic</a:t>
            </a:r>
            <a:r>
              <a:t> </a:t>
            </a:r>
            <a:r>
              <a:rPr>
                <a:hlinkClick r:id="rId6"/>
              </a:rPr>
              <a:t>https://www.knime.com/blog/correcting-predicted-class-probabilities-in-imbalanced-datasets</a:t>
            </a:r>
            <a:r>
              <a:t> </a:t>
            </a:r>
            <a:r>
              <a:rPr>
                <a:hlinkClick r:id="rId7"/>
              </a:rPr>
              <a:t>https://www.fharrell.com/post/classification/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Recall 2 x 2 table set-up for calculating measures of validity</a:t>
            </a:r>
          </a:p>
        </p:txBody>
      </p:sp>
      <p:pic>
        <p:nvPicPr>
          <p:cNvPr id="3" name="Picture 1" descr="Validity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Sensitivity and Specificity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Positive and negative predictive values</a:t>
            </a:r>
          </a:p>
        </p:txBody>
      </p:sp>
      <p:pic>
        <p:nvPicPr>
          <p:cNvPr id="3" name="Picture 1" descr="PV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Predictive 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Cutpoints for continous variables impact on sensitivity and specificity</a:t>
            </a:r>
          </a:p>
        </p:txBody>
      </p:sp>
      <p:pic>
        <p:nvPicPr>
          <p:cNvPr id="3" name="Picture 1" descr="Validity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803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Thresholds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Prediction vs. 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Prediction</a:t>
            </a:r>
            <a:r>
              <a:t> is a tendency (probablistic) of whether a condition or set of conditions poses a higher or lower risk of a characteristic</a:t>
            </a:r>
            <a:br/>
            <a:endParaRPr/>
          </a:p>
          <a:p>
            <a:pPr lvl="1"/>
            <a:r>
              <a:rPr b="1"/>
              <a:t>Classification</a:t>
            </a:r>
            <a:r>
              <a:t> is a decision of whether a condition or set of conditions indicates a a characteristic or not</a:t>
            </a:r>
            <a:br/>
            <a:endParaRPr/>
          </a:p>
          <a:p>
            <a:pPr lvl="1"/>
            <a:r>
              <a:t>In epidemiology and biostatistics, most of our work deals with prediction or associations rather than classification</a:t>
            </a:r>
            <a:br/>
            <a:endParaRPr/>
          </a:p>
          <a:p>
            <a:pPr lvl="1"/>
            <a:r>
              <a:t>“When close calls are possible, or when there is inherent randomness to the outcomes, probability estimates are called for.” (</a:t>
            </a:r>
            <a:r>
              <a:rPr>
                <a:hlinkClick r:id="rId2"/>
              </a:rPr>
              <a:t>https://www.fharrell.com/post/classification/</a:t>
            </a:r>
            <a: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We can use a logistic regression model to help distinguish between those who have a characteristic and those who do not have a characteristic</a:t>
            </a:r>
          </a:p>
          <a:p>
            <a:pPr lvl="1"/>
            <a:r>
              <a:t>In this case we are using it as a classifier rather than a model to estimate associations between an exposure and an outcome</a:t>
            </a:r>
          </a:p>
          <a:p>
            <a:pPr lvl="1"/>
            <a:r>
              <a:t>We can evaluate the validity of the model using different measures including sensitivity, specificity, PPV, accuracy, Receiver operating characteristic curves (ROC) and AUC values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</a:t>
            </a:r>
          </a:p>
        </p:txBody>
      </p:sp>
      <p:pic>
        <p:nvPicPr>
          <p:cNvPr id="3" name="Picture 1" descr="https://miro.medium.com/max/1840/1*hsyCZOYoGrX6BJsj4Lgrh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816100"/>
            <a:ext cx="88265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Spam email or not?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1174</Words>
  <Application>Microsoft Office PowerPoint</Application>
  <PresentationFormat>Widescreen</PresentationFormat>
  <Paragraphs>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Office Theme</vt:lpstr>
      <vt:lpstr>Class Six–Logistic regression as a classifier</vt:lpstr>
      <vt:lpstr>Learning objectives</vt:lpstr>
      <vt:lpstr>What is validity?</vt:lpstr>
      <vt:lpstr>Recall 2 x 2 table set-up for calculating measures of validity</vt:lpstr>
      <vt:lpstr>Positive and negative predictive values</vt:lpstr>
      <vt:lpstr>Cutpoints for continous variables impact on sensitivity and specificity</vt:lpstr>
      <vt:lpstr>Prediction vs. classification</vt:lpstr>
      <vt:lpstr>Logistic regression</vt:lpstr>
      <vt:lpstr>Examples</vt:lpstr>
      <vt:lpstr>PowerPoint Presentation</vt:lpstr>
      <vt:lpstr>Let’s use logistic regression as a classifier for diabetes in the BRFSS dataset</vt:lpstr>
      <vt:lpstr>Load dataset</vt:lpstr>
      <vt:lpstr>Let’s combine the no’s and yes’s and exclude “Don’t know/Not sure” and “Refused”</vt:lpstr>
      <vt:lpstr>Let’s also recode BMI into 4 categories</vt:lpstr>
      <vt:lpstr>Run a logistic model with diabetes_binary as the dependent variable and bmi_cat as the independent variable</vt:lpstr>
      <vt:lpstr>Get model predicted probabilities that an observation is a 1 vs. a 0</vt:lpstr>
      <vt:lpstr>Make dataset of predicted probabilities and true diabetes label, plot probabilities by diabetes, and get sensitivity and specificity</vt:lpstr>
      <vt:lpstr>A note on model prediction accuracy</vt:lpstr>
      <vt:lpstr>What if bmi is treated as a continuous variable? What happens to sensitivity?</vt:lpstr>
      <vt:lpstr>What if we add a few more predictors? What happens to sensitivity?</vt:lpstr>
      <vt:lpstr>What happens if we balance the 1s and 0s?</vt:lpstr>
      <vt:lpstr>Run model using new data set</vt:lpstr>
      <vt:lpstr>Receiver operating characteristic curves</vt:lpstr>
      <vt:lpstr>ROC curve</vt:lpstr>
      <vt:lpstr>Thresholds</vt:lpstr>
      <vt:lpstr>Plotting ROC curves–we use functions in the ROCR package</vt:lpstr>
      <vt:lpstr>How do we obtain the threshold value from the curve with the highest sensitivity and specificity?</vt:lpstr>
      <vt:lpstr>Set threshold at 0.5014917 and get “confusion matrix” (just a two by two table)</vt:lpstr>
      <vt:lpstr>Area under the ROC curve (AUC)</vt:lpstr>
      <vt:lpstr>To get the AUC we can use the performance function</vt:lpstr>
      <vt:lpstr>What happens to our AUC if we add income to our model?</vt:lpstr>
      <vt:lpstr>Limitations of using logistic as a classifier</vt:lpstr>
      <vt:lpstr>Refs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Six–Logistic regression as a classifier</dc:title>
  <dc:creator>Kim Johnson</dc:creator>
  <cp:keywords/>
  <cp:lastModifiedBy>Abbie Tolon</cp:lastModifiedBy>
  <cp:revision>1</cp:revision>
  <dcterms:created xsi:type="dcterms:W3CDTF">2020-02-18T21:59:51Z</dcterms:created>
  <dcterms:modified xsi:type="dcterms:W3CDTF">2020-02-20T23:58:27Z</dcterms:modified>
</cp:coreProperties>
</file>