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147" autoAdjust="0"/>
  </p:normalViewPr>
  <p:slideViewPr>
    <p:cSldViewPr snapToGrid="0" snapToObjects="1" showGuides="1">
      <p:cViewPr>
        <p:scale>
          <a:sx n="76" d="100"/>
          <a:sy n="76" d="100"/>
        </p:scale>
        <p:origin x="50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73B03-5748-46CB-9954-68288AD5C6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20322-7769-4FA0-A71C-EC76A20A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SE is too small, you can have inflated p-values and then get more type I errors; this can cause us to jump to causation too quickly.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20322-7769-4FA0-A71C-EC76A20AFB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9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of results is the same as poison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20322-7769-4FA0-A71C-EC76A20AFB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6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75C8-0015-1641-AE78-7DAF750F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38A9-4079-414C-9736-1A13A0201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35CF-EC5E-4C45-8CD8-B6651272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0896-FDAF-5944-8342-8A0DE244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9476-C7C9-274C-AA22-CD5645F5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A30F-F4D8-9742-B144-E54E4748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68310-8E4B-2742-B4A9-AD879C2AE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8EA1-B9F9-0C40-9DE9-653A6083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928C-967E-D446-BC61-69A1A4C7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79B6-EFC0-D146-808D-53CC2666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C2B7F-590A-7D48-BEB1-75258D7DA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118B6-5466-BD43-A2EB-57DB6596D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D865-22B2-194C-BBE7-0A913515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3F49-AEC2-3A4D-B2C4-3B99CDB8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C509-9B26-DF44-AE22-03914ACE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D76B-E8DE-D34C-B234-E4784F97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190E-19CA-3E44-8359-FE410D6A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36E5E-2146-084D-BE34-0F9824DA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9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7B4-FC59-4043-AAF0-E47D218E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5E75-A19B-BF4C-AFF8-83AB9AF7F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CD1D0-2E26-3145-B91E-AE43C72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65BA-9C31-7A47-8559-0A84485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0888-8AA7-9148-AB67-5E0460FC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4297-8763-284F-A324-3B54679BC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BCB2E-98A2-4D48-AECA-753EDEDF0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797F2-939D-F842-A372-5F54D16D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2DFBF-56F0-6448-BB51-DFFC9CF8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573C-A3CE-1E49-9ED6-45A737EB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3838-881E-D74C-BE50-0EB64F57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C0E4-28D1-C447-9EB1-ADA78451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4094C-B387-3F41-B2F1-911B55066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6769C-5CE1-6F41-8D7B-D6F72B0F0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EE0F2-555B-614E-9414-CD8C7EE0F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70236-9BDB-FC4B-BF76-CD89D997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B22E-9CC7-F748-9744-CE1C027B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B4315-7253-E24D-824F-46E9489C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B42F-739B-E240-AAA1-FB8E8D1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2C4DA-77ED-314B-B9F8-A957AB7D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55A98-CD52-2840-8733-58D79324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C247E-6CB7-C74A-B84A-04862527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5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CFCD5-9773-7040-A457-7BEC749E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01210-6F88-F444-905E-9E82450C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2E9F1-68A2-C046-B085-A5AB1F2E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1682-EF0F-CC4C-AE3D-031C04B4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0F6E-9733-7B44-9B47-5DCD4CDD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D5BB-FBB7-464D-86AB-955F461F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71DF-9B43-C74F-8226-A18D56C5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151E7-ECB3-1646-88F2-5F22462B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3866C-D491-504A-AFE8-E89D695F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50FD-C916-F446-AF76-C5C88D7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900EE-DB1E-9A4E-B055-2CDC037D5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8F2E8-2C9E-D447-801A-18607442A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6474E-DF3A-9944-AF91-BD8B6F23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B9EA-58E4-044E-B2C6-0F8412F2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9F1B-AE6A-DB4D-9004-F8E7D1CD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5E4D9-F0E8-FB48-A18E-F3212D8C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51D42-CD5D-9248-B8D4-8B288F61F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27824-A461-A14C-9885-68AE88A3D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39FE-90AD-B841-9BF1-4AFACEBFA38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8C46-7B09-2B4E-86F6-8B0A54AC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F3D2-4794-B544-8159-EA57FA613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2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stats.idre.ucla.edu/r/dae/negative-binomial-regressio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kaz_yos/pois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75C8-0015-1641-AE78-7DAF750F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Class </a:t>
            </a:r>
            <a:r>
              <a:rPr lang="en-US" dirty="0"/>
              <a:t>7</a:t>
            </a:r>
            <a:r>
              <a:rPr dirty="0"/>
              <a:t>: </a:t>
            </a:r>
            <a:r>
              <a:rPr dirty="0" err="1"/>
              <a:t>Poissin</a:t>
            </a:r>
            <a:r>
              <a:rPr dirty="0"/>
              <a:t>/</a:t>
            </a:r>
            <a:r>
              <a:rPr dirty="0" err="1"/>
              <a:t>NegBin</a:t>
            </a:r>
            <a:r>
              <a:rPr dirty="0"/>
              <a:t>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38A9-4079-414C-9736-1A13A0201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Kim Johnson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35CF-EC5E-4C45-8CD8-B6651272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February 26,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Poisson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94297-8763-284F-A324-3B54679BC0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1"/>
                <a:r>
                  <a:t>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 increases, the probability of 0’s decrease. i.e. the Pr(y=0) decreases</a:t>
                </a:r>
              </a:p>
              <a:p>
                <a:pPr lvl="1"/>
                <a:r>
                  <a:t>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 increases, the Poisson distribution approximates a normal distribution. When E(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)=Var(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)=10.5 for this dataset, a normal distribution superimposes on the Poisson distribution</a:t>
                </a:r>
                <a:br/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94297-8763-284F-A324-3B54679BC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Poissondis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95500"/>
            <a:ext cx="51816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Poisson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94297-8763-284F-A324-3B54679BC0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1"/>
                <a:r>
                  <a:t>The figure shows what a negatively skewed Poisson distribution looks like</a:t>
                </a:r>
              </a:p>
              <a:p>
                <a:pPr lvl="1"/>
                <a:r>
                  <a:t>We know for </a:t>
                </a:r>
                <a:r>
                  <a:rPr i="1"/>
                  <a:t>this</a:t>
                </a:r>
                <a:r>
                  <a:t> dataset Poisson approximates to a normal distribution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=10.5, so any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&gt;10.5 creates a negatively skewed Poisson. When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 is close to 10.5 such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=11.5, the distribution approaches normal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94297-8763-284F-A324-3B54679BC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Poissondist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841500"/>
            <a:ext cx="5181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Heterogeneity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The key idea of statistical modeling is to use </a:t>
                </a:r>
                <a:r>
                  <a:rPr i="1"/>
                  <a:t>independent variables</a:t>
                </a:r>
                <a:r>
                  <a:t> to model heterogeneity. When enough observed heterogeneities are accounted for, the model would fit the study data to a desirable degree.</a:t>
                </a:r>
              </a:p>
              <a:p>
                <a:pPr lvl="1"/>
                <a:r>
                  <a:t>In Poisson regression, this task is known as finding important predictors of the rate of change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 (or the expected count).</a:t>
                </a:r>
              </a:p>
              <a:p>
                <a:pPr lvl="1"/>
                <a:r>
                  <a:t>In a Poisson model with no predictors, the model often fails to account for heterogeneity, and the model predicted outcomes are largely different from the observed outcomes.</a:t>
                </a:r>
              </a:p>
              <a:p>
                <a:pPr lvl="1"/>
                <a:r>
                  <a:t>Failure to account for heterogeneity also leads to overdispersion. When important predictors are used but one still encounters overdispersion, you need to employ negative binomial regression.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 r="-638" b="-16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link function for Poisson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Take a logarithm transformation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/>
              </a:p>
              <a:p>
                <a:pPr lvl="1"/>
                <a:r>
                  <a:t>The logarithm of the mean count is modeled as a linear combination of the unknown parameters (the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s that are estimated by MLE)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link function for Poisson</a:t>
            </a:r>
          </a:p>
        </p:txBody>
      </p:sp>
      <p:pic>
        <p:nvPicPr>
          <p:cNvPr id="3" name="Picture 1" descr="linkfunc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30600"/>
            <a:ext cx="105156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model specification (expected mean count given x variables)</a:t>
            </a:r>
          </a:p>
        </p:txBody>
      </p:sp>
      <p:pic>
        <p:nvPicPr>
          <p:cNvPr id="3" name="Picture 1" descr="Structuralmod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644900"/>
            <a:ext cx="10515600" cy="67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below formula will give you the predicted probability</a:t>
            </a:r>
          </a:p>
        </p:txBody>
      </p:sp>
      <p:pic>
        <p:nvPicPr>
          <p:cNvPr id="3" name="Picture 1" descr="Structuralmod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76600"/>
            <a:ext cx="10515600" cy="142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In Poisson regression, you get incidence rate ratios (counts per observation)</a:t>
                </a:r>
              </a:p>
              <a:p>
                <a:pPr lvl="1"/>
                <a:r>
                  <a:t>Incidence rate ratios are calculated as exp(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’s (the model parameters) are estimated through maximimum liklihood</a:t>
                </a:r>
              </a:p>
              <a:p>
                <a:pPr lvl="1"/>
                <a:r>
                  <a:t>Maximum liklihood finds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’s that result in the mean y that best fits the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For a unit change in x, the expected mean count/incidence rate changes by a factor of exp(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), other things being equal</a:t>
                </a:r>
              </a:p>
              <a:p>
                <a:pPr lvl="1"/>
                <a:r>
                  <a:t>You can also interpet the change in terms of percentage change</a:t>
                </a:r>
              </a:p>
              <a:p>
                <a:pPr lvl="1"/>
                <a:r>
                  <a:t>You can also use predicted probabilities to present and interpret findings (average marginal effects, marginal effects at means, and marginal effects at representative values); however, these are not commonly used in public health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word about offsets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poisson model (and negative binomial model next) predict the log counts per individual given x’s</a:t>
            </a:r>
          </a:p>
          <a:p>
            <a:pPr lvl="1"/>
            <a:r>
              <a:t>Sometimes you want to account for </a:t>
            </a:r>
            <a:r>
              <a:rPr i="1"/>
              <a:t>exposure</a:t>
            </a:r>
            <a:r>
              <a:t> time or population size</a:t>
            </a:r>
          </a:p>
          <a:p>
            <a:pPr lvl="1"/>
            <a:r>
              <a:t>When you have group level data, like states, you need to account for size of the population</a:t>
            </a:r>
          </a:p>
          <a:p>
            <a:pPr lvl="1"/>
            <a:r>
              <a:t>You may want to account for exposure time in some analyses such as amount of time a person has been smoking to get the incidence rate of lung cancer as we will do in the example</a:t>
            </a:r>
          </a:p>
          <a:p>
            <a:pPr lvl="1"/>
            <a:r>
              <a:t>To do this you need to include an </a:t>
            </a:r>
            <a:r>
              <a:rPr b="1"/>
              <a:t>offset</a:t>
            </a:r>
            <a:r>
              <a:t> in the model, which is the log (population) or log (time)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Count data</a:t>
            </a:r>
          </a:p>
          <a:p>
            <a:pPr lvl="1">
              <a:buAutoNum type="arabicPeriod"/>
            </a:pPr>
            <a:r>
              <a:t>The Poisson distribution</a:t>
            </a:r>
          </a:p>
          <a:p>
            <a:pPr lvl="1">
              <a:buAutoNum type="arabicPeriod"/>
            </a:pPr>
            <a:r>
              <a:t>The Poisson regression model</a:t>
            </a:r>
          </a:p>
          <a:p>
            <a:pPr lvl="1">
              <a:buAutoNum type="arabicPeriod"/>
            </a:pPr>
            <a:r>
              <a:t>The negative binomial regression model</a:t>
            </a:r>
          </a:p>
          <a:p>
            <a:pPr lvl="1">
              <a:buAutoNum type="arabicPeriod"/>
            </a:pPr>
            <a:r>
              <a:t>Comparisons between Poissin and negbin</a:t>
            </a:r>
          </a:p>
          <a:p>
            <a:pPr lvl="1">
              <a:buAutoNum type="arabicPeriod"/>
            </a:pPr>
            <a:r>
              <a:t>Interpretations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negative binomial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assumption that the conditional variance = the conditional mean in Poisson rarely holds. There is often overdispersion. In this scenario the negative binomial (negbin) model can be used.</a:t>
            </a:r>
          </a:p>
          <a:p>
            <a:pPr lvl="1"/>
            <a:r>
              <a:t>To address the problem of overdispersion, the negbin model adds a parameter (so called overdispersion parameter) that allows the conditional variance of y to exceed the conditional mean.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negative binomial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Overdispersion is when the observed variance in the response y is higher than the variance in the response y from the theoretical model. The consequence of this is that the estimated standard errors will be wrong (biased low) and the p-values will be too low, potentially leading to type 1 errors.</a:t>
            </a:r>
          </a:p>
          <a:p>
            <a:pPr lvl="1"/>
            <a:r>
              <a:t>The motivation of adding this parameter is to model unobserved heterogeneity.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negative binomial model specification</a:t>
            </a:r>
          </a:p>
        </p:txBody>
      </p:sp>
      <p:pic>
        <p:nvPicPr>
          <p:cNvPr id="3" name="Picture 1" descr="Negbin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43300"/>
            <a:ext cx="10515600" cy="88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You can calculate model predicted probabilities with the below formula:</a:t>
            </a:r>
          </a:p>
        </p:txBody>
      </p:sp>
      <p:pic>
        <p:nvPicPr>
          <p:cNvPr id="3" name="Picture 1" descr="Negbin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13000"/>
            <a:ext cx="105156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Robust standard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Because of overdispersion, the standard error in both Poisson regression and negbin regression may be downwardly biased (inflating p-values). As a convention, to correct for this we can use robust standard errors.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Comparisons between Poisson and negbin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The overdispersion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=0 for Poisson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&gt;0 for negbin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 from R output–it is actually the inverse of the dispersion parameter estimated by SAS, Stata, and SPSS per </a:t>
                </a:r>
                <a:r>
                  <a:rPr>
                    <a:hlinkClick r:id="rId2"/>
                  </a:rPr>
                  <a:t>https://stats.idre.ucla.edu/r/dae/negative-binomial-regression/</a:t>
                </a:r>
                <a:r>
                  <a:t>)</a:t>
                </a:r>
              </a:p>
              <a:p>
                <a:pPr lvl="1"/>
                <a:r>
                  <a:t>Estimated standard errors from Poisson tend to be smaller than those from negbin</a:t>
                </a:r>
              </a:p>
              <a:p>
                <a:pPr lvl="1"/>
                <a:r>
                  <a:t>Overdispersion can be tested with the liklihood ratio test (lrtest in R) because Poisson is a special case of Negbin 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=variance (i.e. Poisson is nested within negbin)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Interpretations of negbin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Use either exp(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) or model-predicted probabilities to interpret findings of the negbin regression</a:t>
                </a:r>
              </a:p>
              <a:p>
                <a:pPr lvl="1"/>
                <a:r>
                  <a:t>The exp(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) in the negbin regression has exactly the same meaning as that from a Poisson regression. It’s the “incidence-rate ratio”, or IRR.</a:t>
                </a:r>
              </a:p>
              <a:p>
                <a:pPr lvl="1"/>
                <a:r>
                  <a:t>For a unit change in x, the expected count changes by a factor of exp(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x), other things being equal</a:t>
                </a:r>
              </a:p>
              <a:p>
                <a:pPr lvl="1"/>
                <a:r>
                  <a:t>You can also interpret the change in terms of percentage change.</a:t>
                </a:r>
              </a:p>
              <a:p>
                <a:pPr lvl="1"/>
                <a:r>
                  <a:t>Or you can use predicted probabilities but as said for Poisson, these are not commonly used in public health so we will not cover these here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 r="-1217" b="-8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Skin and lung cancer examples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Applied Regression Analysis and Multivariable Methods, 4th Edition.</a:t>
            </a:r>
          </a:p>
          <a:p>
            <a:pPr lvl="1"/>
            <a:r>
              <a:t>[</a:t>
            </a:r>
            <a:r>
              <a:rPr>
                <a:hlinkClick r:id="rId2"/>
              </a:rPr>
              <a:t>https://rpubs.com/kaz_yos/poisson</a:t>
            </a:r>
            <a:r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Be able to understand when to use Poisson or negative binomial regression</a:t>
            </a:r>
          </a:p>
          <a:p>
            <a:pPr lvl="1">
              <a:buAutoNum type="arabicPeriod"/>
            </a:pPr>
            <a:r>
              <a:t>Understand how to run these models in R</a:t>
            </a:r>
          </a:p>
          <a:p>
            <a:pPr lvl="1">
              <a:buAutoNum type="arabicPeriod"/>
            </a:pPr>
            <a:r>
              <a:t>Know how to interpet model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outcome variable is a count or the number of times an event has happened</a:t>
            </a:r>
          </a:p>
          <a:p>
            <a:pPr lvl="1"/>
            <a:r>
              <a:t>Examples:</a:t>
            </a:r>
          </a:p>
          <a:p>
            <a:pPr lvl="2"/>
            <a:r>
              <a:t>Number of times using a service (visiting a doctor, hospitalization)</a:t>
            </a:r>
          </a:p>
          <a:p>
            <a:pPr lvl="2"/>
            <a:r>
              <a:t>Daily homicides</a:t>
            </a:r>
          </a:p>
          <a:p>
            <a:pPr lvl="2"/>
            <a:r>
              <a:t>Number of beverages consumed</a:t>
            </a:r>
          </a:p>
          <a:p>
            <a:pPr lvl="2"/>
            <a:r>
              <a:t>Number of police arrests</a:t>
            </a:r>
          </a:p>
          <a:p>
            <a:pPr lvl="2"/>
            <a:r>
              <a:t>Cancer rates</a:t>
            </a:r>
          </a:p>
          <a:p>
            <a:pPr lvl="2"/>
            <a:r>
              <a:t>Car accidents</a:t>
            </a:r>
          </a:p>
          <a:p>
            <a:pPr lvl="2"/>
            <a:r>
              <a:t>Genetic mutations</a:t>
            </a:r>
          </a:p>
          <a:p>
            <a:pPr lvl="1"/>
            <a:r>
              <a:t>The primary feature of a count variable is that it has a skewed distribution (as compared to a normal distritubtion)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Ordinary least squares (i.e. linear 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Cannot apply OLS to a count variable because it violates the normality assumption, most count variables do not have a normal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that deal with count outcomes: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The Poisson regression model:</a:t>
            </a:r>
            <a:r>
              <a:t> the probability of a count is determined by the Poisson distribution. The model has a defining characteristic that the conditional mean of the outcome is equal to the conditional variance.</a:t>
            </a:r>
          </a:p>
          <a:p>
            <a:pPr lvl="1">
              <a:buAutoNum type="arabicPeriod"/>
            </a:pPr>
            <a:r>
              <a:rPr b="1"/>
              <a:t>The negative binomal regression model</a:t>
            </a:r>
            <a:r>
              <a:t>: needed when the conditional variance (the variance in the expected mean counts given x variables) exceeds the conditional mean (the expected mean counts given x variables).</a:t>
            </a:r>
          </a:p>
          <a:p>
            <a:pPr lvl="1">
              <a:buAutoNum type="arabicPeriod"/>
            </a:pPr>
            <a:r>
              <a:t>Other models for other violations (not considered here): </a:t>
            </a:r>
            <a:r>
              <a:rPr b="1"/>
              <a:t>zero-truncated models</a:t>
            </a:r>
            <a:r>
              <a:t> (few or no 0 counts), </a:t>
            </a:r>
            <a:r>
              <a:rPr b="1"/>
              <a:t>hurdle regression models</a:t>
            </a:r>
            <a:r>
              <a:t> (lots of zero counts), </a:t>
            </a:r>
            <a:r>
              <a:rPr b="1"/>
              <a:t>zero-inflated models</a:t>
            </a:r>
            <a:r>
              <a:t> (lots of zero counts).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Poisson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94297-8763-284F-A324-3B54679BC0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1"/>
                <a:r>
                  <a:t>The probability distribution of a Poisson random variable y (e.g. counts of car accidents) is the number of successes in a given interval of time or space</a:t>
                </a:r>
              </a:p>
              <a:p>
                <a:pPr lvl="1"/>
                <a:r>
                  <a:t>Where y= 0,1,2,etc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 is the mean number of successes in a given time interval or region of space</a:t>
                </a:r>
              </a:p>
              <a:p>
                <a:pPr lvl="1"/>
                <a:r>
                  <a:t>The probability of y is a function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:</a:t>
                </a:r>
              </a:p>
              <a:p>
                <a:pPr lvl="1"/>
                <a:r>
                  <a:t>Pr(y=0|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) = exp(-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)</a:t>
                </a:r>
              </a:p>
              <a:p>
                <a:pPr lvl="1"/>
                <a:r>
                  <a:t>Pr(y=1|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) = exp(-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)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/>
              </a:p>
              <a:p>
                <a:pPr lvl="1"/>
                <a:r>
                  <a:t>Pr(y=3|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) = exp(-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)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baseline="30000"/>
                  <a:t>3</a:t>
                </a:r>
                <a:r>
                  <a:t>/6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94297-8763-284F-A324-3B54679BC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961" r="-2824" b="-19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Poisson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3302000"/>
            <a:ext cx="51816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Poisson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94297-8763-284F-A324-3B54679BC0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1"/>
                <a:r>
                  <a:t>This plot shows Pr(y) when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 = 0.8, 1.5, 2.9, and 10.5</a:t>
                </a:r>
              </a:p>
              <a:p>
                <a:pPr lvl="1"/>
                <a:r>
                  <a:t>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 increases, the mass of the distribution shifts to the right.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 is known as the rate, it is the expected number of times an event occurred per unit time/space.</a:t>
                </a:r>
              </a:p>
              <a:p>
                <a:pPr lvl="1"/>
                <a:r>
                  <a:t>It is also the mean or expected count.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94297-8763-284F-A324-3B54679BC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961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Poissondis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95500"/>
            <a:ext cx="51816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Poisson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94297-8763-284F-A324-3B54679BC0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1"/>
                <a:r>
                  <a:t>The variance equals the mean: Var(y)=E(y)=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/>
              </a:p>
              <a:p>
                <a:pPr lvl="1"/>
                <a:r>
                  <a:t>This is a unique feature of the Poisson distribution known as </a:t>
                </a:r>
                <a:r>
                  <a:rPr b="1"/>
                  <a:t>equidispersion</a:t>
                </a:r>
              </a:p>
              <a:p>
                <a:pPr lvl="1"/>
                <a:r>
                  <a:t>When the variance of the count is greater than the mean of the count in the sample, we say that the count variable y has </a:t>
                </a:r>
                <a:r>
                  <a:rPr b="1"/>
                  <a:t>overdispersion</a:t>
                </a:r>
              </a:p>
              <a:p>
                <a:pPr lvl="1"/>
                <a:r>
                  <a:t>When overdisperison occurs, you should use the negative binomial model (or one of the other models noted above)</a:t>
                </a:r>
                <a:br/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94297-8763-284F-A324-3B54679BC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961" r="-2588" b="-15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Poissondis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95500"/>
            <a:ext cx="51816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1425</Words>
  <Application>Microsoft Office PowerPoint</Application>
  <PresentationFormat>Widescreen</PresentationFormat>
  <Paragraphs>108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Class 7: Poissin/NegBin regression</vt:lpstr>
      <vt:lpstr>Lecture Outline</vt:lpstr>
      <vt:lpstr>Learning Objectives</vt:lpstr>
      <vt:lpstr>Count data</vt:lpstr>
      <vt:lpstr>Ordinary least squares (i.e. linear regression)</vt:lpstr>
      <vt:lpstr>Models that deal with count outcomes:</vt:lpstr>
      <vt:lpstr>The Poisson distribution</vt:lpstr>
      <vt:lpstr>The Poisson distribution</vt:lpstr>
      <vt:lpstr>The Poisson distribution</vt:lpstr>
      <vt:lpstr>The Poisson distribution</vt:lpstr>
      <vt:lpstr>The Poisson distribution</vt:lpstr>
      <vt:lpstr>Heterogeneity</vt:lpstr>
      <vt:lpstr>The link function for Poisson</vt:lpstr>
      <vt:lpstr>The link function for Poisson</vt:lpstr>
      <vt:lpstr>Poisson model specification (expected mean count given x variables)</vt:lpstr>
      <vt:lpstr>The below formula will give you the predicted probability</vt:lpstr>
      <vt:lpstr>Poisson regression output</vt:lpstr>
      <vt:lpstr>Interpretation</vt:lpstr>
      <vt:lpstr>A word about offsets</vt:lpstr>
      <vt:lpstr>The negative binomial regression model</vt:lpstr>
      <vt:lpstr>The negative binomial regression model</vt:lpstr>
      <vt:lpstr>The negative binomial model specification</vt:lpstr>
      <vt:lpstr>You can calculate model predicted probabilities with the below formula:</vt:lpstr>
      <vt:lpstr>Robust standard errors</vt:lpstr>
      <vt:lpstr>Comparisons between Poisson and negbin</vt:lpstr>
      <vt:lpstr>Interpretations of negbin</vt:lpstr>
      <vt:lpstr>Skin and lung cancer examples demo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6: Poissin/NegBin regression</dc:title>
  <dc:creator>Kim Johnson</dc:creator>
  <cp:keywords/>
  <cp:lastModifiedBy>Abbie Tolon</cp:lastModifiedBy>
  <cp:revision>3</cp:revision>
  <dcterms:created xsi:type="dcterms:W3CDTF">2020-02-25T20:46:23Z</dcterms:created>
  <dcterms:modified xsi:type="dcterms:W3CDTF">2020-02-26T20:51:46Z</dcterms:modified>
</cp:coreProperties>
</file>