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Georgia" panose="02040502050405020303" pitchFamily="18" charset="0"/>
      <p:regular r:id="rId18"/>
      <p:bold r:id="rId19"/>
      <p:italic r:id="rId20"/>
      <p:boldItalic r:id="rId21"/>
    </p:embeddedFont>
    <p:embeddedFont>
      <p:font typeface="Lato" panose="020F0502020204030203" pitchFamily="34" charset="0"/>
      <p:regular r:id="rId22"/>
      <p:bold r:id="rId23"/>
      <p:italic r:id="rId24"/>
      <p:boldItalic r:id="rId25"/>
    </p:embeddedFont>
    <p:embeddedFont>
      <p:font typeface="Montserrat" panose="000005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330" y="5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fa44c43db0_0_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fa44c43db0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fa44c43db0_0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fa44c43db0_0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fa44c43db0_0_6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fa44c43db0_0_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fa44c43db0_0_6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fa44c43db0_0_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fa44c43db0_0_6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fa44c43db0_0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01248f4ef5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01248f4ef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fa44c43db0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fa44c43db0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a44c43db0_0_5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fa44c43db0_0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fa44c43db0_0_5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fa44c43db0_0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fa44c43db0_0_5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fa44c43db0_0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a44c43db0_0_5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fa44c43db0_0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fa44c43db0_0_5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fa44c43db0_0_5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01248f4ef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01248f4ef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fa44c43db0_0_6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fa44c43db0_0_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377125" y="1623600"/>
            <a:ext cx="5595300" cy="1896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Georgia"/>
                <a:ea typeface="Georgia"/>
                <a:cs typeface="Georgia"/>
                <a:sym typeface="Georgia"/>
              </a:rPr>
              <a:t>Hate Crimes in the United States: </a:t>
            </a:r>
            <a:endParaRPr b="1">
              <a:latin typeface="Georgia"/>
              <a:ea typeface="Georgia"/>
              <a:cs typeface="Georgia"/>
              <a:sym typeface="Georgia"/>
            </a:endParaRPr>
          </a:p>
          <a:p>
            <a:pPr marL="0" lvl="0" indent="0" algn="l" rtl="0">
              <a:spcBef>
                <a:spcPts val="0"/>
              </a:spcBef>
              <a:spcAft>
                <a:spcPts val="0"/>
              </a:spcAft>
              <a:buNone/>
            </a:pPr>
            <a:r>
              <a:rPr lang="en" i="1">
                <a:latin typeface="Georgia"/>
                <a:ea typeface="Georgia"/>
                <a:cs typeface="Georgia"/>
                <a:sym typeface="Georgia"/>
              </a:rPr>
              <a:t>An Exploratory Analysis</a:t>
            </a:r>
            <a:endParaRPr i="1">
              <a:latin typeface="Georgia"/>
              <a:ea typeface="Georgia"/>
              <a:cs typeface="Georgia"/>
              <a:sym typeface="Georgia"/>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latin typeface="Georgia"/>
                <a:ea typeface="Georgia"/>
                <a:cs typeface="Georgia"/>
                <a:sym typeface="Georgia"/>
              </a:rPr>
              <a:t>Sakshi Mathur and Abbie Tolon</a:t>
            </a:r>
            <a:endParaRPr sz="1800">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000" dirty="0">
                <a:latin typeface="Georgia"/>
                <a:ea typeface="Georgia"/>
                <a:cs typeface="Georgia"/>
                <a:sym typeface="Georgia"/>
              </a:rPr>
              <a:t>Offense </a:t>
            </a:r>
            <a:r>
              <a:rPr lang="en" sz="2800" dirty="0">
                <a:latin typeface="Georgia"/>
                <a:ea typeface="Georgia"/>
                <a:cs typeface="Georgia"/>
                <a:sym typeface="Georgia"/>
              </a:rPr>
              <a:t>(multiple) </a:t>
            </a:r>
            <a:r>
              <a:rPr lang="en" sz="3000" dirty="0">
                <a:latin typeface="Georgia"/>
                <a:ea typeface="Georgia"/>
                <a:cs typeface="Georgia"/>
                <a:sym typeface="Georgia"/>
              </a:rPr>
              <a:t>vs. Bias </a:t>
            </a:r>
            <a:r>
              <a:rPr lang="en" sz="2800" dirty="0">
                <a:latin typeface="Georgia"/>
                <a:ea typeface="Georgia"/>
                <a:cs typeface="Georgia"/>
                <a:sym typeface="Georgia"/>
              </a:rPr>
              <a:t>(multiple)</a:t>
            </a:r>
            <a:endParaRPr sz="3000" dirty="0">
              <a:latin typeface="Georgia"/>
              <a:ea typeface="Georgia"/>
              <a:cs typeface="Georgia"/>
              <a:sym typeface="Georgia"/>
            </a:endParaRPr>
          </a:p>
        </p:txBody>
      </p:sp>
      <p:pic>
        <p:nvPicPr>
          <p:cNvPr id="195" name="Google Shape;195;p22"/>
          <p:cNvPicPr preferRelativeResize="0"/>
          <p:nvPr/>
        </p:nvPicPr>
        <p:blipFill>
          <a:blip r:embed="rId3">
            <a:alphaModFix/>
          </a:blip>
          <a:stretch>
            <a:fillRect/>
          </a:stretch>
        </p:blipFill>
        <p:spPr>
          <a:xfrm>
            <a:off x="1729750" y="1307850"/>
            <a:ext cx="6326383" cy="3530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3000" dirty="0">
                <a:latin typeface="Georgia"/>
                <a:ea typeface="Georgia"/>
                <a:cs typeface="Georgia"/>
                <a:sym typeface="Georgia"/>
              </a:rPr>
              <a:t>Offense </a:t>
            </a:r>
            <a:r>
              <a:rPr lang="en" sz="2200" dirty="0">
                <a:latin typeface="Georgia"/>
                <a:ea typeface="Georgia"/>
                <a:cs typeface="Georgia"/>
                <a:sym typeface="Georgia"/>
              </a:rPr>
              <a:t>(multiple/single) </a:t>
            </a:r>
            <a:r>
              <a:rPr lang="en" sz="3000" dirty="0">
                <a:latin typeface="Georgia"/>
                <a:ea typeface="Georgia"/>
                <a:cs typeface="Georgia"/>
                <a:sym typeface="Georgia"/>
              </a:rPr>
              <a:t>vs. Bias </a:t>
            </a:r>
            <a:r>
              <a:rPr lang="en" sz="2200" dirty="0">
                <a:latin typeface="Georgia"/>
                <a:ea typeface="Georgia"/>
                <a:cs typeface="Georgia"/>
                <a:sym typeface="Georgia"/>
              </a:rPr>
              <a:t>(multiple/single)</a:t>
            </a:r>
            <a:r>
              <a:rPr lang="en" sz="3000" dirty="0">
                <a:latin typeface="Georgia"/>
                <a:ea typeface="Georgia"/>
                <a:cs typeface="Georgia"/>
                <a:sym typeface="Georgia"/>
              </a:rPr>
              <a:t>: </a:t>
            </a:r>
            <a:br>
              <a:rPr lang="en" sz="3000" dirty="0">
                <a:latin typeface="Georgia"/>
                <a:ea typeface="Georgia"/>
                <a:cs typeface="Georgia"/>
                <a:sym typeface="Georgia"/>
              </a:rPr>
            </a:br>
            <a:r>
              <a:rPr lang="en" sz="3000" dirty="0">
                <a:latin typeface="Georgia"/>
                <a:ea typeface="Georgia"/>
                <a:cs typeface="Georgia"/>
                <a:sym typeface="Georgia"/>
              </a:rPr>
              <a:t>Are they related??</a:t>
            </a:r>
            <a:endParaRPr dirty="0"/>
          </a:p>
        </p:txBody>
      </p:sp>
      <p:sp>
        <p:nvSpPr>
          <p:cNvPr id="201" name="Google Shape;201;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Font typeface="Georgia"/>
              <a:buChar char="-"/>
            </a:pPr>
            <a:r>
              <a:rPr lang="en" sz="2000" dirty="0">
                <a:latin typeface="Georgia"/>
                <a:ea typeface="Georgia"/>
                <a:cs typeface="Georgia"/>
                <a:sym typeface="Georgia"/>
              </a:rPr>
              <a:t>Offense and Bias are statistically significantly related to each other </a:t>
            </a:r>
            <a:r>
              <a:rPr lang="en" sz="1800" dirty="0">
                <a:latin typeface="Georgia"/>
                <a:ea typeface="Georgia"/>
                <a:cs typeface="Georgia"/>
                <a:sym typeface="Georgia"/>
              </a:rPr>
              <a:t>(</a:t>
            </a:r>
            <a:r>
              <a:rPr lang="en" sz="1800" i="1" dirty="0">
                <a:latin typeface="Georgia"/>
                <a:ea typeface="Georgia"/>
                <a:cs typeface="Georgia"/>
                <a:sym typeface="Georgia"/>
              </a:rPr>
              <a:t>according to Chi-square test of independence</a:t>
            </a:r>
            <a:r>
              <a:rPr lang="en" sz="1800" dirty="0">
                <a:latin typeface="Georgia"/>
                <a:ea typeface="Georgia"/>
                <a:cs typeface="Georgia"/>
                <a:sym typeface="Georgia"/>
              </a:rPr>
              <a:t>)</a:t>
            </a:r>
            <a:endParaRPr sz="1800" dirty="0">
              <a:latin typeface="Georgia"/>
              <a:ea typeface="Georgia"/>
              <a:cs typeface="Georgia"/>
              <a:sym typeface="Georgia"/>
            </a:endParaRPr>
          </a:p>
          <a:p>
            <a:pPr marL="457200" lvl="0" indent="0" algn="l" rtl="0">
              <a:spcBef>
                <a:spcPts val="1200"/>
              </a:spcBef>
              <a:spcAft>
                <a:spcPts val="0"/>
              </a:spcAft>
              <a:buNone/>
            </a:pPr>
            <a:endParaRPr sz="2000" dirty="0">
              <a:latin typeface="Georgia"/>
              <a:ea typeface="Georgia"/>
              <a:cs typeface="Georgia"/>
              <a:sym typeface="Georgia"/>
            </a:endParaRPr>
          </a:p>
          <a:p>
            <a:pPr marL="457200" lvl="0" indent="-355600" algn="l" rtl="0">
              <a:spcBef>
                <a:spcPts val="1200"/>
              </a:spcBef>
              <a:spcAft>
                <a:spcPts val="0"/>
              </a:spcAft>
              <a:buSzPts val="2000"/>
              <a:buFont typeface="Georgia"/>
              <a:buChar char="-"/>
            </a:pPr>
            <a:r>
              <a:rPr lang="en" sz="2000" dirty="0">
                <a:latin typeface="Georgia"/>
                <a:ea typeface="Georgia"/>
                <a:cs typeface="Georgia"/>
                <a:sym typeface="Georgia"/>
              </a:rPr>
              <a:t>We don’t know the strength or association of the relationship, however; we just know that a relationship exists</a:t>
            </a:r>
            <a:endParaRPr sz="2000" dirty="0">
              <a:latin typeface="Georgia"/>
              <a:ea typeface="Georgia"/>
              <a:cs typeface="Georgia"/>
              <a:sym typeface="Georgia"/>
            </a:endParaRPr>
          </a:p>
          <a:p>
            <a:pPr marL="0" lvl="0" indent="0" algn="l" rtl="0">
              <a:spcBef>
                <a:spcPts val="1200"/>
              </a:spcBef>
              <a:spcAft>
                <a:spcPts val="12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dirty="0">
                <a:latin typeface="Georgia"/>
                <a:ea typeface="Georgia"/>
                <a:cs typeface="Georgia"/>
                <a:sym typeface="Georgia"/>
              </a:rPr>
              <a:t>Number of Victims per Hate Crime</a:t>
            </a:r>
            <a:endParaRPr sz="3000" dirty="0">
              <a:latin typeface="Georgia"/>
              <a:ea typeface="Georgia"/>
              <a:cs typeface="Georgia"/>
              <a:sym typeface="Georgia"/>
            </a:endParaRPr>
          </a:p>
        </p:txBody>
      </p:sp>
      <p:pic>
        <p:nvPicPr>
          <p:cNvPr id="207" name="Google Shape;207;p24"/>
          <p:cNvPicPr preferRelativeResize="0"/>
          <p:nvPr/>
        </p:nvPicPr>
        <p:blipFill>
          <a:blip r:embed="rId3">
            <a:alphaModFix/>
          </a:blip>
          <a:stretch>
            <a:fillRect/>
          </a:stretch>
        </p:blipFill>
        <p:spPr>
          <a:xfrm>
            <a:off x="1817088" y="1629900"/>
            <a:ext cx="5509827" cy="3256326"/>
          </a:xfrm>
          <a:prstGeom prst="rect">
            <a:avLst/>
          </a:prstGeom>
          <a:noFill/>
          <a:ln>
            <a:noFill/>
          </a:ln>
        </p:spPr>
      </p:pic>
      <p:sp>
        <p:nvSpPr>
          <p:cNvPr id="208" name="Google Shape;208;p24"/>
          <p:cNvSpPr txBox="1"/>
          <p:nvPr/>
        </p:nvSpPr>
        <p:spPr>
          <a:xfrm>
            <a:off x="1834050" y="1024800"/>
            <a:ext cx="445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Georgia"/>
                <a:ea typeface="Georgia"/>
                <a:cs typeface="Georgia"/>
                <a:sym typeface="Georgia"/>
              </a:rPr>
              <a:t>Mean = 0.98, std = 1.73, max = 147, min = 0</a:t>
            </a:r>
            <a:endParaRPr>
              <a:solidFill>
                <a:schemeClr val="lt1"/>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25"/>
          <p:cNvPicPr preferRelativeResize="0"/>
          <p:nvPr/>
        </p:nvPicPr>
        <p:blipFill>
          <a:blip r:embed="rId3">
            <a:alphaModFix/>
          </a:blip>
          <a:stretch>
            <a:fillRect/>
          </a:stretch>
        </p:blipFill>
        <p:spPr>
          <a:xfrm>
            <a:off x="188394" y="1443324"/>
            <a:ext cx="5678201" cy="3138785"/>
          </a:xfrm>
          <a:prstGeom prst="rect">
            <a:avLst/>
          </a:prstGeom>
          <a:noFill/>
          <a:ln>
            <a:noFill/>
          </a:ln>
        </p:spPr>
      </p:pic>
      <p:pic>
        <p:nvPicPr>
          <p:cNvPr id="5" name="Picture 4">
            <a:extLst>
              <a:ext uri="{FF2B5EF4-FFF2-40B4-BE49-F238E27FC236}">
                <a16:creationId xmlns:a16="http://schemas.microsoft.com/office/drawing/2014/main" id="{65B7C088-D40B-4E22-A2AF-116A307BAB36}"/>
              </a:ext>
            </a:extLst>
          </p:cNvPr>
          <p:cNvPicPr>
            <a:picLocks noChangeAspect="1"/>
          </p:cNvPicPr>
          <p:nvPr/>
        </p:nvPicPr>
        <p:blipFill rotWithShape="1">
          <a:blip r:embed="rId4"/>
          <a:srcRect t="5781" r="1010"/>
          <a:stretch/>
        </p:blipFill>
        <p:spPr>
          <a:xfrm>
            <a:off x="4981706" y="1837838"/>
            <a:ext cx="3912370" cy="2352780"/>
          </a:xfrm>
          <a:prstGeom prst="rect">
            <a:avLst/>
          </a:prstGeom>
        </p:spPr>
      </p:pic>
      <p:sp>
        <p:nvSpPr>
          <p:cNvPr id="6" name="TextBox 5">
            <a:extLst>
              <a:ext uri="{FF2B5EF4-FFF2-40B4-BE49-F238E27FC236}">
                <a16:creationId xmlns:a16="http://schemas.microsoft.com/office/drawing/2014/main" id="{D5DA8E5D-EEAA-499E-8F00-1D5735D95FFD}"/>
              </a:ext>
            </a:extLst>
          </p:cNvPr>
          <p:cNvSpPr txBox="1"/>
          <p:nvPr/>
        </p:nvSpPr>
        <p:spPr>
          <a:xfrm>
            <a:off x="5866595" y="1560839"/>
            <a:ext cx="3110798" cy="276999"/>
          </a:xfrm>
          <a:prstGeom prst="rect">
            <a:avLst/>
          </a:prstGeom>
          <a:noFill/>
        </p:spPr>
        <p:txBody>
          <a:bodyPr wrap="square" rtlCol="0">
            <a:spAutoFit/>
          </a:bodyPr>
          <a:lstStyle/>
          <a:p>
            <a:r>
              <a:rPr lang="en-US" sz="1200" b="1" dirty="0">
                <a:solidFill>
                  <a:schemeClr val="bg1"/>
                </a:solidFill>
                <a:latin typeface="Georgia" panose="02040502050405020303" pitchFamily="18" charset="0"/>
              </a:rPr>
              <a:t>Plot with some outliers removed</a:t>
            </a:r>
          </a:p>
        </p:txBody>
      </p:sp>
      <p:sp>
        <p:nvSpPr>
          <p:cNvPr id="7" name="TextBox 6">
            <a:extLst>
              <a:ext uri="{FF2B5EF4-FFF2-40B4-BE49-F238E27FC236}">
                <a16:creationId xmlns:a16="http://schemas.microsoft.com/office/drawing/2014/main" id="{1939C860-AEA9-4C09-BDAF-7516A19DE348}"/>
              </a:ext>
            </a:extLst>
          </p:cNvPr>
          <p:cNvSpPr txBox="1"/>
          <p:nvPr/>
        </p:nvSpPr>
        <p:spPr>
          <a:xfrm>
            <a:off x="1217669" y="101090"/>
            <a:ext cx="7258872" cy="707886"/>
          </a:xfrm>
          <a:prstGeom prst="rect">
            <a:avLst/>
          </a:prstGeom>
          <a:noFill/>
        </p:spPr>
        <p:txBody>
          <a:bodyPr wrap="square" rtlCol="0">
            <a:spAutoFit/>
          </a:bodyPr>
          <a:lstStyle/>
          <a:p>
            <a:r>
              <a:rPr lang="en-US" sz="2000" dirty="0">
                <a:solidFill>
                  <a:schemeClr val="bg1"/>
                </a:solidFill>
                <a:latin typeface="Georgia" panose="02040502050405020303" pitchFamily="18" charset="0"/>
              </a:rPr>
              <a:t>Outliers of total victim counts per hate crime are spread across Regions in the U.S.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26"/>
          <p:cNvPicPr preferRelativeResize="0"/>
          <p:nvPr/>
        </p:nvPicPr>
        <p:blipFill>
          <a:blip r:embed="rId3">
            <a:alphaModFix/>
          </a:blip>
          <a:stretch>
            <a:fillRect/>
          </a:stretch>
        </p:blipFill>
        <p:spPr>
          <a:xfrm>
            <a:off x="1882978" y="117938"/>
            <a:ext cx="5378051" cy="49076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dataset has many details that can be picked up for further analysis and to answer many other important questions. However,  more research is required to acquire data that help us understand any associations between variables.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ctr" rtl="0">
              <a:spcBef>
                <a:spcPts val="0"/>
              </a:spcBef>
              <a:spcAft>
                <a:spcPts val="0"/>
              </a:spcAft>
              <a:buNone/>
            </a:pPr>
            <a:r>
              <a:rPr lang="en" sz="4400"/>
              <a:t>Thank You </a:t>
            </a:r>
            <a:endParaRPr sz="4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latin typeface="Georgia"/>
                <a:ea typeface="Georgia"/>
                <a:cs typeface="Georgia"/>
                <a:sym typeface="Georgia"/>
              </a:rPr>
              <a:t>Background</a:t>
            </a:r>
            <a:endParaRPr sz="3000">
              <a:latin typeface="Georgia"/>
              <a:ea typeface="Georgia"/>
              <a:cs typeface="Georgia"/>
              <a:sym typeface="Georgia"/>
            </a:endParaRPr>
          </a:p>
        </p:txBody>
      </p:sp>
      <p:sp>
        <p:nvSpPr>
          <p:cNvPr id="141" name="Google Shape;141;p14"/>
          <p:cNvSpPr txBox="1">
            <a:spLocks noGrp="1"/>
          </p:cNvSpPr>
          <p:nvPr>
            <p:ph type="body" idx="1"/>
          </p:nvPr>
        </p:nvSpPr>
        <p:spPr>
          <a:xfrm>
            <a:off x="1297500" y="1110350"/>
            <a:ext cx="4143300" cy="32673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Font typeface="Georgia"/>
              <a:buChar char="-"/>
            </a:pPr>
            <a:r>
              <a:rPr lang="en" sz="2000">
                <a:latin typeface="Georgia"/>
                <a:ea typeface="Georgia"/>
                <a:cs typeface="Georgia"/>
                <a:sym typeface="Georgia"/>
              </a:rPr>
              <a:t>National hate crime data were collected from the Federal Bureau of Investigation (FBI), Crime Data Explorer (CDE)</a:t>
            </a:r>
            <a:endParaRPr sz="2000">
              <a:latin typeface="Georgia"/>
              <a:ea typeface="Georgia"/>
              <a:cs typeface="Georgia"/>
              <a:sym typeface="Georgia"/>
            </a:endParaRPr>
          </a:p>
          <a:p>
            <a:pPr marL="457200" lvl="0" indent="-355600" algn="l" rtl="0">
              <a:spcBef>
                <a:spcPts val="0"/>
              </a:spcBef>
              <a:spcAft>
                <a:spcPts val="0"/>
              </a:spcAft>
              <a:buSzPts val="2000"/>
              <a:buFont typeface="Georgia"/>
              <a:buChar char="-"/>
            </a:pPr>
            <a:r>
              <a:rPr lang="en" sz="2000">
                <a:latin typeface="Georgia"/>
                <a:ea typeface="Georgia"/>
                <a:cs typeface="Georgia"/>
                <a:sym typeface="Georgia"/>
              </a:rPr>
              <a:t>The data set spanned from 1991 to 2020</a:t>
            </a:r>
            <a:endParaRPr sz="2000">
              <a:latin typeface="Georgia"/>
              <a:ea typeface="Georgia"/>
              <a:cs typeface="Georgia"/>
              <a:sym typeface="Georgia"/>
            </a:endParaRPr>
          </a:p>
          <a:p>
            <a:pPr marL="457200" lvl="0" indent="-355600" algn="l" rtl="0">
              <a:spcBef>
                <a:spcPts val="0"/>
              </a:spcBef>
              <a:spcAft>
                <a:spcPts val="0"/>
              </a:spcAft>
              <a:buSzPts val="2000"/>
              <a:buFont typeface="Georgia"/>
              <a:buChar char="-"/>
            </a:pPr>
            <a:r>
              <a:rPr lang="en" sz="2000">
                <a:latin typeface="Georgia"/>
                <a:ea typeface="Georgia"/>
                <a:cs typeface="Georgia"/>
                <a:sym typeface="Georgia"/>
              </a:rPr>
              <a:t>The sample size was 219,577 hate crimes</a:t>
            </a:r>
            <a:endParaRPr sz="2000">
              <a:latin typeface="Georgia"/>
              <a:ea typeface="Georgia"/>
              <a:cs typeface="Georgia"/>
              <a:sym typeface="Georgia"/>
            </a:endParaRPr>
          </a:p>
        </p:txBody>
      </p:sp>
      <p:pic>
        <p:nvPicPr>
          <p:cNvPr id="142" name="Google Shape;142;p14"/>
          <p:cNvPicPr preferRelativeResize="0"/>
          <p:nvPr/>
        </p:nvPicPr>
        <p:blipFill>
          <a:blip r:embed="rId3">
            <a:alphaModFix/>
          </a:blip>
          <a:stretch>
            <a:fillRect/>
          </a:stretch>
        </p:blipFill>
        <p:spPr>
          <a:xfrm>
            <a:off x="6141725" y="1501225"/>
            <a:ext cx="2454128" cy="19925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latin typeface="Georgia"/>
                <a:ea typeface="Georgia"/>
                <a:cs typeface="Georgia"/>
                <a:sym typeface="Georgia"/>
              </a:rPr>
              <a:t>Research Questions</a:t>
            </a:r>
            <a:endParaRPr sz="3000">
              <a:latin typeface="Georgia"/>
              <a:ea typeface="Georgia"/>
              <a:cs typeface="Georgia"/>
              <a:sym typeface="Georgia"/>
            </a:endParaRPr>
          </a:p>
        </p:txBody>
      </p:sp>
      <p:sp>
        <p:nvSpPr>
          <p:cNvPr id="148" name="Google Shape;148;p15"/>
          <p:cNvSpPr txBox="1">
            <a:spLocks noGrp="1"/>
          </p:cNvSpPr>
          <p:nvPr>
            <p:ph type="body" idx="1"/>
          </p:nvPr>
        </p:nvSpPr>
        <p:spPr>
          <a:xfrm>
            <a:off x="1297500" y="1110350"/>
            <a:ext cx="7515000" cy="39417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Font typeface="Georgia"/>
              <a:buAutoNum type="arabicParenR"/>
            </a:pPr>
            <a:r>
              <a:rPr lang="en" sz="2000">
                <a:latin typeface="Georgia"/>
                <a:ea typeface="Georgia"/>
                <a:cs typeface="Georgia"/>
                <a:sym typeface="Georgia"/>
              </a:rPr>
              <a:t>What have been the overall trends of hate crime frequency over the years?</a:t>
            </a:r>
            <a:endParaRPr sz="2000">
              <a:latin typeface="Georgia"/>
              <a:ea typeface="Georgia"/>
              <a:cs typeface="Georgia"/>
              <a:sym typeface="Georgia"/>
            </a:endParaRPr>
          </a:p>
          <a:p>
            <a:pPr marL="457200" lvl="0" indent="-355600" algn="l" rtl="0">
              <a:spcBef>
                <a:spcPts val="0"/>
              </a:spcBef>
              <a:spcAft>
                <a:spcPts val="0"/>
              </a:spcAft>
              <a:buSzPts val="2000"/>
              <a:buFont typeface="Georgia"/>
              <a:buAutoNum type="arabicParenR"/>
            </a:pPr>
            <a:r>
              <a:rPr lang="en" sz="2000">
                <a:latin typeface="Georgia"/>
                <a:ea typeface="Georgia"/>
                <a:cs typeface="Georgia"/>
                <a:sym typeface="Georgia"/>
              </a:rPr>
              <a:t>Do the number of hate crimes vary by region of the United States?</a:t>
            </a:r>
            <a:endParaRPr sz="2000">
              <a:latin typeface="Georgia"/>
              <a:ea typeface="Georgia"/>
              <a:cs typeface="Georgia"/>
              <a:sym typeface="Georgia"/>
            </a:endParaRPr>
          </a:p>
          <a:p>
            <a:pPr marL="457200" lvl="0" indent="-355600" algn="l" rtl="0">
              <a:spcBef>
                <a:spcPts val="0"/>
              </a:spcBef>
              <a:spcAft>
                <a:spcPts val="0"/>
              </a:spcAft>
              <a:buSzPts val="2000"/>
              <a:buFont typeface="Georgia"/>
              <a:buAutoNum type="arabicParenR"/>
            </a:pPr>
            <a:r>
              <a:rPr lang="en" sz="2000">
                <a:latin typeface="Georgia"/>
                <a:ea typeface="Georgia"/>
                <a:cs typeface="Georgia"/>
                <a:sym typeface="Georgia"/>
              </a:rPr>
              <a:t>How common are multiple offenses vs. single offenses and are they related to multiple vs. single bias?</a:t>
            </a:r>
            <a:endParaRPr sz="2000">
              <a:latin typeface="Georgia"/>
              <a:ea typeface="Georgia"/>
              <a:cs typeface="Georgia"/>
              <a:sym typeface="Georgia"/>
            </a:endParaRPr>
          </a:p>
          <a:p>
            <a:pPr marL="457200" lvl="0" indent="-355600" algn="l" rtl="0">
              <a:spcBef>
                <a:spcPts val="0"/>
              </a:spcBef>
              <a:spcAft>
                <a:spcPts val="0"/>
              </a:spcAft>
              <a:buSzPts val="2000"/>
              <a:buFont typeface="Georgia"/>
              <a:buAutoNum type="arabicParenR"/>
            </a:pPr>
            <a:r>
              <a:rPr lang="en" sz="2000">
                <a:latin typeface="Georgia"/>
                <a:ea typeface="Georgia"/>
                <a:cs typeface="Georgia"/>
                <a:sym typeface="Georgia"/>
              </a:rPr>
              <a:t>What is the average number of victims for one hate crime? Is it common for a hate crime to involve multiple victims?</a:t>
            </a:r>
            <a:endParaRPr sz="2000">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3000">
                <a:latin typeface="Georgia"/>
                <a:ea typeface="Georgia"/>
                <a:cs typeface="Georgia"/>
                <a:sym typeface="Georgia"/>
              </a:rPr>
              <a:t>Hate Crime incidents per year (1991-2020)</a:t>
            </a:r>
            <a:endParaRPr sz="3000">
              <a:latin typeface="Georgia"/>
              <a:ea typeface="Georgia"/>
              <a:cs typeface="Georgia"/>
              <a:sym typeface="Georgia"/>
            </a:endParaRPr>
          </a:p>
        </p:txBody>
      </p:sp>
      <p:pic>
        <p:nvPicPr>
          <p:cNvPr id="154" name="Google Shape;154;p16"/>
          <p:cNvPicPr preferRelativeResize="0"/>
          <p:nvPr/>
        </p:nvPicPr>
        <p:blipFill>
          <a:blip r:embed="rId3">
            <a:alphaModFix/>
          </a:blip>
          <a:stretch>
            <a:fillRect/>
          </a:stretch>
        </p:blipFill>
        <p:spPr>
          <a:xfrm>
            <a:off x="398850" y="1503975"/>
            <a:ext cx="8548701" cy="3154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000">
                <a:latin typeface="Georgia"/>
                <a:ea typeface="Georgia"/>
                <a:cs typeface="Georgia"/>
                <a:sym typeface="Georgia"/>
              </a:rPr>
              <a:t>Data Inference : Bias and Offense</a:t>
            </a:r>
            <a:endParaRPr sz="3000">
              <a:latin typeface="Georgia"/>
              <a:ea typeface="Georgia"/>
              <a:cs typeface="Georgia"/>
              <a:sym typeface="Georgia"/>
            </a:endParaRPr>
          </a:p>
        </p:txBody>
      </p:sp>
      <p:sp>
        <p:nvSpPr>
          <p:cNvPr id="160" name="Google Shape;160;p17"/>
          <p:cNvSpPr txBox="1">
            <a:spLocks noGrp="1"/>
          </p:cNvSpPr>
          <p:nvPr>
            <p:ph type="body" idx="1"/>
          </p:nvPr>
        </p:nvSpPr>
        <p:spPr>
          <a:xfrm>
            <a:off x="5668575" y="1110350"/>
            <a:ext cx="3144000" cy="3941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sz="2000">
              <a:latin typeface="Georgia"/>
              <a:ea typeface="Georgia"/>
              <a:cs typeface="Georgia"/>
              <a:sym typeface="Georgia"/>
            </a:endParaRPr>
          </a:p>
          <a:p>
            <a:pPr marL="0" lvl="0" indent="0" algn="ctr" rtl="0">
              <a:spcBef>
                <a:spcPts val="1200"/>
              </a:spcBef>
              <a:spcAft>
                <a:spcPts val="0"/>
              </a:spcAft>
              <a:buNone/>
            </a:pPr>
            <a:r>
              <a:rPr lang="en" sz="2000">
                <a:latin typeface="Georgia"/>
                <a:ea typeface="Georgia"/>
                <a:cs typeface="Georgia"/>
                <a:sym typeface="Georgia"/>
              </a:rPr>
              <a:t>Bias of the Offender</a:t>
            </a:r>
            <a:endParaRPr sz="2000">
              <a:latin typeface="Georgia"/>
              <a:ea typeface="Georgia"/>
              <a:cs typeface="Georgia"/>
              <a:sym typeface="Georgia"/>
            </a:endParaRPr>
          </a:p>
          <a:p>
            <a:pPr marL="0" lvl="0" indent="0" algn="ctr" rtl="0">
              <a:spcBef>
                <a:spcPts val="1200"/>
              </a:spcBef>
              <a:spcAft>
                <a:spcPts val="0"/>
              </a:spcAft>
              <a:buNone/>
            </a:pPr>
            <a:endParaRPr sz="2000">
              <a:latin typeface="Georgia"/>
              <a:ea typeface="Georgia"/>
              <a:cs typeface="Georgia"/>
              <a:sym typeface="Georgia"/>
            </a:endParaRPr>
          </a:p>
          <a:p>
            <a:pPr marL="0" lvl="0" indent="0" algn="ctr" rtl="0">
              <a:spcBef>
                <a:spcPts val="1200"/>
              </a:spcBef>
              <a:spcAft>
                <a:spcPts val="0"/>
              </a:spcAft>
              <a:buNone/>
            </a:pPr>
            <a:endParaRPr sz="2000">
              <a:latin typeface="Georgia"/>
              <a:ea typeface="Georgia"/>
              <a:cs typeface="Georgia"/>
              <a:sym typeface="Georgia"/>
            </a:endParaRPr>
          </a:p>
          <a:p>
            <a:pPr marL="0" lvl="0" indent="0" algn="ctr" rtl="0">
              <a:spcBef>
                <a:spcPts val="1200"/>
              </a:spcBef>
              <a:spcAft>
                <a:spcPts val="0"/>
              </a:spcAft>
              <a:buNone/>
            </a:pPr>
            <a:endParaRPr sz="2000">
              <a:latin typeface="Georgia"/>
              <a:ea typeface="Georgia"/>
              <a:cs typeface="Georgia"/>
              <a:sym typeface="Georgia"/>
            </a:endParaRPr>
          </a:p>
          <a:p>
            <a:pPr marL="0" lvl="0" indent="0" algn="ctr" rtl="0">
              <a:spcBef>
                <a:spcPts val="1200"/>
              </a:spcBef>
              <a:spcAft>
                <a:spcPts val="1200"/>
              </a:spcAft>
              <a:buNone/>
            </a:pPr>
            <a:r>
              <a:rPr lang="en" sz="2000">
                <a:latin typeface="Georgia"/>
                <a:ea typeface="Georgia"/>
                <a:cs typeface="Georgia"/>
                <a:sym typeface="Georgia"/>
              </a:rPr>
              <a:t>Offense Type </a:t>
            </a:r>
            <a:endParaRPr sz="2000">
              <a:latin typeface="Georgia"/>
              <a:ea typeface="Georgia"/>
              <a:cs typeface="Georgia"/>
              <a:sym typeface="Georgia"/>
            </a:endParaRPr>
          </a:p>
        </p:txBody>
      </p:sp>
      <p:pic>
        <p:nvPicPr>
          <p:cNvPr id="161" name="Google Shape;161;p17"/>
          <p:cNvPicPr preferRelativeResize="0"/>
          <p:nvPr/>
        </p:nvPicPr>
        <p:blipFill>
          <a:blip r:embed="rId3">
            <a:alphaModFix/>
          </a:blip>
          <a:stretch>
            <a:fillRect/>
          </a:stretch>
        </p:blipFill>
        <p:spPr>
          <a:xfrm>
            <a:off x="1181100" y="1110350"/>
            <a:ext cx="4389975" cy="1750725"/>
          </a:xfrm>
          <a:prstGeom prst="rect">
            <a:avLst/>
          </a:prstGeom>
          <a:noFill/>
          <a:ln w="9525" cap="flat" cmpd="sng">
            <a:solidFill>
              <a:srgbClr val="0000FF"/>
            </a:solidFill>
            <a:prstDash val="solid"/>
            <a:round/>
            <a:headEnd type="none" w="sm" len="sm"/>
            <a:tailEnd type="none" w="sm" len="sm"/>
          </a:ln>
        </p:spPr>
      </p:pic>
      <p:pic>
        <p:nvPicPr>
          <p:cNvPr id="162" name="Google Shape;162;p17"/>
          <p:cNvPicPr preferRelativeResize="0"/>
          <p:nvPr/>
        </p:nvPicPr>
        <p:blipFill>
          <a:blip r:embed="rId4">
            <a:alphaModFix/>
          </a:blip>
          <a:stretch>
            <a:fillRect/>
          </a:stretch>
        </p:blipFill>
        <p:spPr>
          <a:xfrm>
            <a:off x="1181100" y="3104750"/>
            <a:ext cx="4389975" cy="1947300"/>
          </a:xfrm>
          <a:prstGeom prst="rect">
            <a:avLst/>
          </a:prstGeom>
          <a:noFill/>
          <a:ln w="9525" cap="flat" cmpd="sng">
            <a:solidFill>
              <a:srgbClr val="4A86E8"/>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600">
                <a:latin typeface="Georgia"/>
                <a:ea typeface="Georgia"/>
                <a:cs typeface="Georgia"/>
                <a:sym typeface="Georgia"/>
              </a:rPr>
              <a:t>Hate Crimes by Region of the U.S.(2011-2020)</a:t>
            </a:r>
            <a:endParaRPr sz="2600">
              <a:latin typeface="Georgia"/>
              <a:ea typeface="Georgia"/>
              <a:cs typeface="Georgia"/>
              <a:sym typeface="Georgia"/>
            </a:endParaRPr>
          </a:p>
        </p:txBody>
      </p:sp>
      <p:sp>
        <p:nvSpPr>
          <p:cNvPr id="168" name="Google Shape;168;p18"/>
          <p:cNvSpPr txBox="1">
            <a:spLocks noGrp="1"/>
          </p:cNvSpPr>
          <p:nvPr>
            <p:ph type="body" idx="1"/>
          </p:nvPr>
        </p:nvSpPr>
        <p:spPr>
          <a:xfrm>
            <a:off x="1297500" y="1110350"/>
            <a:ext cx="7515000" cy="3941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000">
                <a:latin typeface="Georgia"/>
                <a:ea typeface="Georgia"/>
                <a:cs typeface="Georgia"/>
                <a:sym typeface="Georgia"/>
              </a:rPr>
              <a:t>Insert text</a:t>
            </a:r>
            <a:endParaRPr sz="2000">
              <a:latin typeface="Georgia"/>
              <a:ea typeface="Georgia"/>
              <a:cs typeface="Georgia"/>
              <a:sym typeface="Georgia"/>
            </a:endParaRPr>
          </a:p>
        </p:txBody>
      </p:sp>
      <p:pic>
        <p:nvPicPr>
          <p:cNvPr id="169" name="Google Shape;169;p18"/>
          <p:cNvPicPr preferRelativeResize="0"/>
          <p:nvPr/>
        </p:nvPicPr>
        <p:blipFill>
          <a:blip r:embed="rId3">
            <a:alphaModFix/>
          </a:blip>
          <a:stretch>
            <a:fillRect/>
          </a:stretch>
        </p:blipFill>
        <p:spPr>
          <a:xfrm>
            <a:off x="1152550" y="1178725"/>
            <a:ext cx="7328799" cy="3514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latin typeface="Georgia"/>
                <a:ea typeface="Georgia"/>
                <a:cs typeface="Georgia"/>
                <a:sym typeface="Georgia"/>
              </a:rPr>
              <a:t>Hate Crimes by Region over 3 decades</a:t>
            </a:r>
            <a:endParaRPr sz="3000">
              <a:latin typeface="Georgia"/>
              <a:ea typeface="Georgia"/>
              <a:cs typeface="Georgia"/>
              <a:sym typeface="Georgia"/>
            </a:endParaRPr>
          </a:p>
        </p:txBody>
      </p:sp>
      <p:sp>
        <p:nvSpPr>
          <p:cNvPr id="175" name="Google Shape;175;p19"/>
          <p:cNvSpPr txBox="1">
            <a:spLocks noGrp="1"/>
          </p:cNvSpPr>
          <p:nvPr>
            <p:ph type="body" idx="1"/>
          </p:nvPr>
        </p:nvSpPr>
        <p:spPr>
          <a:xfrm>
            <a:off x="1297500" y="1110350"/>
            <a:ext cx="7515000" cy="3941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000">
                <a:latin typeface="Georgia"/>
                <a:ea typeface="Georgia"/>
                <a:cs typeface="Georgia"/>
                <a:sym typeface="Georgia"/>
              </a:rPr>
              <a:t>Insert text</a:t>
            </a:r>
            <a:endParaRPr sz="2000">
              <a:latin typeface="Georgia"/>
              <a:ea typeface="Georgia"/>
              <a:cs typeface="Georgia"/>
              <a:sym typeface="Georgia"/>
            </a:endParaRPr>
          </a:p>
        </p:txBody>
      </p:sp>
      <p:pic>
        <p:nvPicPr>
          <p:cNvPr id="176" name="Google Shape;176;p19"/>
          <p:cNvPicPr preferRelativeResize="0"/>
          <p:nvPr/>
        </p:nvPicPr>
        <p:blipFill>
          <a:blip r:embed="rId3">
            <a:alphaModFix/>
          </a:blip>
          <a:stretch>
            <a:fillRect/>
          </a:stretch>
        </p:blipFill>
        <p:spPr>
          <a:xfrm>
            <a:off x="1167975" y="1113250"/>
            <a:ext cx="7644525" cy="3612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00">
                <a:latin typeface="Georgia"/>
                <a:ea typeface="Georgia"/>
                <a:cs typeface="Georgia"/>
                <a:sym typeface="Georgia"/>
              </a:rPr>
              <a:t>Hate Crimes Rate by Region over 3 decades</a:t>
            </a:r>
            <a:endParaRPr sz="3000">
              <a:latin typeface="Georgia"/>
              <a:ea typeface="Georgia"/>
              <a:cs typeface="Georgia"/>
              <a:sym typeface="Georgia"/>
            </a:endParaRPr>
          </a:p>
        </p:txBody>
      </p:sp>
      <p:sp>
        <p:nvSpPr>
          <p:cNvPr id="182" name="Google Shape;182;p20"/>
          <p:cNvSpPr txBox="1">
            <a:spLocks noGrp="1"/>
          </p:cNvSpPr>
          <p:nvPr>
            <p:ph type="body" idx="1"/>
          </p:nvPr>
        </p:nvSpPr>
        <p:spPr>
          <a:xfrm>
            <a:off x="1297500" y="1031775"/>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Hate Crime incidents per 100,00 people</a:t>
            </a:r>
            <a:endParaRPr/>
          </a:p>
        </p:txBody>
      </p:sp>
      <p:pic>
        <p:nvPicPr>
          <p:cNvPr id="183" name="Google Shape;183;p20"/>
          <p:cNvPicPr preferRelativeResize="0"/>
          <p:nvPr/>
        </p:nvPicPr>
        <p:blipFill>
          <a:blip r:embed="rId3">
            <a:alphaModFix/>
          </a:blip>
          <a:stretch>
            <a:fillRect/>
          </a:stretch>
        </p:blipFill>
        <p:spPr>
          <a:xfrm>
            <a:off x="1170550" y="1414450"/>
            <a:ext cx="7777000" cy="3441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1"/>
          <p:cNvSpPr txBox="1">
            <a:spLocks noGrp="1"/>
          </p:cNvSpPr>
          <p:nvPr>
            <p:ph type="title"/>
          </p:nvPr>
        </p:nvSpPr>
        <p:spPr>
          <a:xfrm>
            <a:off x="1163686" y="148423"/>
            <a:ext cx="7038900" cy="9141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3000" dirty="0">
                <a:latin typeface="Georgia"/>
                <a:ea typeface="Georgia"/>
                <a:cs typeface="Georgia"/>
                <a:sym typeface="Georgia"/>
              </a:rPr>
              <a:t>Offense </a:t>
            </a:r>
            <a:r>
              <a:rPr lang="en" sz="2700" dirty="0">
                <a:latin typeface="Georgia"/>
                <a:ea typeface="Georgia"/>
                <a:cs typeface="Georgia"/>
                <a:sym typeface="Georgia"/>
              </a:rPr>
              <a:t>(multiple/single) </a:t>
            </a:r>
            <a:r>
              <a:rPr lang="en" sz="3000" dirty="0">
                <a:latin typeface="Georgia"/>
                <a:ea typeface="Georgia"/>
                <a:cs typeface="Georgia"/>
                <a:sym typeface="Georgia"/>
              </a:rPr>
              <a:t>vs. </a:t>
            </a:r>
            <a:br>
              <a:rPr lang="en" sz="3000" dirty="0">
                <a:latin typeface="Georgia"/>
                <a:ea typeface="Georgia"/>
                <a:cs typeface="Georgia"/>
                <a:sym typeface="Georgia"/>
              </a:rPr>
            </a:br>
            <a:r>
              <a:rPr lang="en" sz="3000" dirty="0">
                <a:latin typeface="Georgia"/>
                <a:ea typeface="Georgia"/>
                <a:cs typeface="Georgia"/>
                <a:sym typeface="Georgia"/>
              </a:rPr>
              <a:t>Bias </a:t>
            </a:r>
            <a:r>
              <a:rPr lang="en" sz="2700" dirty="0">
                <a:latin typeface="Georgia"/>
                <a:ea typeface="Georgia"/>
                <a:cs typeface="Georgia"/>
                <a:sym typeface="Georgia"/>
              </a:rPr>
              <a:t>(multiple/single)</a:t>
            </a:r>
            <a:endParaRPr sz="3000" dirty="0">
              <a:latin typeface="Georgia"/>
              <a:ea typeface="Georgia"/>
              <a:cs typeface="Georgia"/>
              <a:sym typeface="Georgia"/>
            </a:endParaRPr>
          </a:p>
        </p:txBody>
      </p:sp>
      <p:pic>
        <p:nvPicPr>
          <p:cNvPr id="189" name="Google Shape;189;p21"/>
          <p:cNvPicPr preferRelativeResize="0"/>
          <p:nvPr/>
        </p:nvPicPr>
        <p:blipFill>
          <a:blip r:embed="rId3">
            <a:alphaModFix/>
          </a:blip>
          <a:stretch>
            <a:fillRect/>
          </a:stretch>
        </p:blipFill>
        <p:spPr>
          <a:xfrm>
            <a:off x="1297500" y="1254525"/>
            <a:ext cx="6377992" cy="3530851"/>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350</Words>
  <Application>Microsoft Office PowerPoint</Application>
  <PresentationFormat>On-screen Show (16:9)</PresentationFormat>
  <Paragraphs>40</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Montserrat</vt:lpstr>
      <vt:lpstr>Lato</vt:lpstr>
      <vt:lpstr>Georgia</vt:lpstr>
      <vt:lpstr>Focus</vt:lpstr>
      <vt:lpstr>Hate Crimes in the United States:  An Exploratory Analysis</vt:lpstr>
      <vt:lpstr>Background</vt:lpstr>
      <vt:lpstr>Research Questions</vt:lpstr>
      <vt:lpstr>Hate Crime incidents per year (1991-2020)</vt:lpstr>
      <vt:lpstr>Data Inference : Bias and Offense</vt:lpstr>
      <vt:lpstr>Hate Crimes by Region of the U.S.(2011-2020)</vt:lpstr>
      <vt:lpstr>Hate Crimes by Region over 3 decades</vt:lpstr>
      <vt:lpstr>Hate Crimes Rate by Region over 3 decades</vt:lpstr>
      <vt:lpstr>Offense (multiple/single) vs.  Bias (multiple/single)</vt:lpstr>
      <vt:lpstr>Offense (multiple) vs. Bias (multiple)</vt:lpstr>
      <vt:lpstr>Offense (multiple/single) vs. Bias (multiple/single):  Are they related??</vt:lpstr>
      <vt:lpstr>Number of Victims per Hate Crime</vt:lpstr>
      <vt:lpstr>PowerPoint Presentation</vt:lpstr>
      <vt:lpstr>PowerPoint Presentation</vt:lpstr>
      <vt:lpstr>The dataset has many details that can be picked up for further analysis and to answer many other important questions. However,  more research is required to acquire data that help us understand any associations between variables.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Crimes in the United States:  An Exploratory Analysis</dc:title>
  <cp:lastModifiedBy>Abbie Tolon</cp:lastModifiedBy>
  <cp:revision>1</cp:revision>
  <dcterms:modified xsi:type="dcterms:W3CDTF">2021-11-10T16:42:55Z</dcterms:modified>
</cp:coreProperties>
</file>