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8" r:id="rId2"/>
    <p:sldId id="269" r:id="rId3"/>
    <p:sldId id="271" r:id="rId4"/>
    <p:sldId id="262" r:id="rId5"/>
    <p:sldId id="272" r:id="rId6"/>
    <p:sldId id="281" r:id="rId7"/>
    <p:sldId id="282" r:id="rId8"/>
    <p:sldId id="273" r:id="rId9"/>
    <p:sldId id="278" r:id="rId10"/>
    <p:sldId id="279" r:id="rId11"/>
    <p:sldId id="283" r:id="rId12"/>
    <p:sldId id="275" r:id="rId13"/>
    <p:sldId id="280" r:id="rId14"/>
    <p:sldId id="2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78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DDoS (Distributed Denial of Service) attacks are </a:t>
            </a:r>
            <a:r>
              <a:rPr lang="en-US" b="1" dirty="0"/>
              <a:t>one of the biggest cybersecurity threats today</a:t>
            </a:r>
            <a:r>
              <a:rPr lang="en-US" dirty="0"/>
              <a:t>. They </a:t>
            </a:r>
            <a:r>
              <a:rPr lang="en-US" b="1" dirty="0"/>
              <a:t>flood a network or server with too much traffic</a:t>
            </a:r>
            <a:r>
              <a:rPr lang="en-US" dirty="0"/>
              <a:t>, making it slow or completely unavailable to real users.</a:t>
            </a:r>
          </a:p>
          <a:p>
            <a:r>
              <a:rPr lang="en-US" b="1" dirty="0"/>
              <a:t>How Do DDoS Attacks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Hackers use </a:t>
            </a:r>
            <a:r>
              <a:rPr lang="en-US" b="1" dirty="0"/>
              <a:t>botnets</a:t>
            </a:r>
            <a:r>
              <a:rPr lang="en-US" dirty="0"/>
              <a:t> (a network of infected devices) to send massive amounts of requests to a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</a:t>
            </a:r>
            <a:r>
              <a:rPr lang="en-US" b="1" dirty="0"/>
              <a:t>gets overwhelmed</a:t>
            </a:r>
            <a:r>
              <a:rPr lang="en-US" dirty="0"/>
              <a:t> and stops responding properly.</a:t>
            </a:r>
          </a:p>
          <a:p>
            <a:r>
              <a:rPr lang="en-US" b="1" dirty="0"/>
              <a:t>Types of DDoS Attacks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Volume-Based Attacks</a:t>
            </a:r>
            <a:r>
              <a:rPr lang="en-US" dirty="0"/>
              <a:t> → Flood the network with data to slow it down.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Protocol Attacks</a:t>
            </a:r>
            <a:r>
              <a:rPr lang="en-US" dirty="0"/>
              <a:t> → Exploit weaknesses in network communication.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Application-Layer Attacks</a:t>
            </a:r>
            <a:r>
              <a:rPr lang="en-US" dirty="0"/>
              <a:t> → Target specific applications, like websites or online services.</a:t>
            </a:r>
          </a:p>
          <a:p>
            <a:r>
              <a:rPr lang="en-US" b="1" dirty="0"/>
              <a:t>Impact of DDoS 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Losses</a:t>
            </a:r>
            <a:r>
              <a:rPr lang="en-US" dirty="0"/>
              <a:t> → Businesses lose money when services go 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Reputational Damage</a:t>
            </a:r>
            <a:r>
              <a:rPr lang="en-US" dirty="0"/>
              <a:t> → Customers lose trust if a company cannot protect its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6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Can We Prevent DDoS Attacks?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Traffic Filtering</a:t>
            </a:r>
            <a:r>
              <a:rPr lang="en-US" dirty="0"/>
              <a:t> → Blocking suspicious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Rate Limiting</a:t>
            </a:r>
            <a:r>
              <a:rPr lang="en-US" dirty="0"/>
              <a:t> → Restricting how many requests a user can send.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Firewalls</a:t>
            </a:r>
            <a:r>
              <a:rPr lang="en-US" dirty="0"/>
              <a:t> → Protecting networks from harmful traffic.</a:t>
            </a:r>
          </a:p>
          <a:p>
            <a:r>
              <a:rPr lang="en-US" b="1" dirty="0"/>
              <a:t>The Role of Machine Learning &amp; AI</a:t>
            </a:r>
          </a:p>
          <a:p>
            <a:r>
              <a:rPr lang="en-US" dirty="0"/>
              <a:t>Traditional security methods often fail to keep up with new attack strategies. </a:t>
            </a:r>
            <a:r>
              <a:rPr lang="en-US" b="1" dirty="0"/>
              <a:t>AI and Machine Learning</a:t>
            </a:r>
            <a:r>
              <a:rPr lang="en-US" dirty="0"/>
              <a:t> can:</a:t>
            </a:r>
            <a:br>
              <a:rPr lang="en-US" dirty="0"/>
            </a:br>
            <a:r>
              <a:rPr lang="en-US" dirty="0"/>
              <a:t>✅ Detect unusual traffic patterns in real time.</a:t>
            </a:r>
            <a:br>
              <a:rPr lang="en-US" dirty="0"/>
            </a:br>
            <a:r>
              <a:rPr lang="en-US" dirty="0"/>
              <a:t>✅ Block attacks before they cause damage.</a:t>
            </a:r>
            <a:br>
              <a:rPr lang="en-US" dirty="0"/>
            </a:br>
            <a:r>
              <a:rPr lang="en-US" dirty="0"/>
              <a:t>✅ Reduce false alarms and improve network security.</a:t>
            </a:r>
          </a:p>
          <a:p>
            <a:r>
              <a:rPr lang="en-US" dirty="0"/>
              <a:t>💡 </a:t>
            </a:r>
            <a:r>
              <a:rPr lang="en-US" b="1" dirty="0"/>
              <a:t>Conclusion:</a:t>
            </a:r>
            <a:r>
              <a:rPr lang="en-US" dirty="0"/>
              <a:t> Machine learning is a powerful tool for fighting DDoS attacks, making cybersecurity smarter and more effective.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Definition of Mitigation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Mitigation refers to the </a:t>
            </a:r>
            <a:r>
              <a:rPr lang="en-US" b="1" dirty="0"/>
              <a:t>process of detecting, preventing, and reducing</a:t>
            </a:r>
            <a:r>
              <a:rPr lang="en-US" dirty="0"/>
              <a:t> the impact of cyber threats, particularly </a:t>
            </a:r>
            <a:r>
              <a:rPr lang="en-US" b="1" dirty="0"/>
              <a:t>DDoS attacks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ensures that networks and services remain </a:t>
            </a:r>
            <a:r>
              <a:rPr lang="en-US" b="1" dirty="0"/>
              <a:t>operational, secure, and resilient</a:t>
            </a:r>
            <a:r>
              <a:rPr lang="en-US" dirty="0"/>
              <a:t> against malicious traffic.</a:t>
            </a:r>
          </a:p>
          <a:p>
            <a:r>
              <a:rPr lang="en-US" b="1" dirty="0"/>
              <a:t>Why is Mitigation Important?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Ensures Service Availability: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DDoS attacks can overwhelm a network, making websites and applications inaccessible.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 mitigation prevents service disruptions and maintains uptime.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Reduces Financial Losses: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Prolonged downtime due to attacks can result in lost revenue and higher recovery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Businesses, especially e-commerce and financial platforms, suffer significant financial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Protects Reputation: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Frequent downtime and security breaches can </a:t>
            </a:r>
            <a:r>
              <a:rPr lang="en-US" b="1" dirty="0"/>
              <a:t>erode customer trust</a:t>
            </a:r>
            <a:r>
              <a:rPr lang="en-US" dirty="0"/>
              <a:t> and damage brand credibility.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Organizations must have strong mitigation strategies to maintain their reputation.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Prevents Resource Exhaustion: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DDoS attacks flood networks with malicious traffic, consuming bandwidth, CPU, and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Mitigation ensures that these resources are </a:t>
            </a:r>
            <a:r>
              <a:rPr lang="en-US" b="1" dirty="0"/>
              <a:t>allocated efficiently</a:t>
            </a:r>
            <a:r>
              <a:rPr lang="en-US" dirty="0"/>
              <a:t> to handle legitimate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Enhances Security Posture: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Cyber threats are evolving, and </a:t>
            </a:r>
            <a:r>
              <a:rPr lang="en-US" b="1" dirty="0"/>
              <a:t>traditional security measures are not enough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Mitigation integrates </a:t>
            </a:r>
            <a:r>
              <a:rPr lang="en-US" b="1" dirty="0"/>
              <a:t>AI-driven detection, traffic filtering, and anomaly-based monitoring</a:t>
            </a:r>
            <a:r>
              <a:rPr lang="en-US" dirty="0"/>
              <a:t> for improved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Minimizes Operational Disruptions: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Enterprises rely on </a:t>
            </a:r>
            <a:r>
              <a:rPr lang="en-US" b="1" dirty="0"/>
              <a:t>real-time data and online services</a:t>
            </a:r>
            <a:r>
              <a:rPr lang="en-US" dirty="0"/>
              <a:t> for business continuity.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Mitigation strategies ensure smooth operations even under attack.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Reduces False Positives: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security solutions mistakenly flag legitimate traffic as malicious.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Advanced machine learning models</a:t>
            </a:r>
            <a:r>
              <a:rPr lang="en-US" dirty="0"/>
              <a:t> can differentiate between normal and attack traffic, </a:t>
            </a:r>
            <a:r>
              <a:rPr lang="en-US" b="1" dirty="0"/>
              <a:t>reducing disruptions to genuine users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1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machine learning models like </a:t>
            </a:r>
            <a:r>
              <a:rPr lang="en-US" b="1" dirty="0"/>
              <a:t>SVM, Random Forest, and KNN</a:t>
            </a:r>
            <a:r>
              <a:rPr lang="en-US" dirty="0"/>
              <a:t> dominate DDoS detection research due to their proven accuracy and computational </a:t>
            </a:r>
            <a:r>
              <a:rPr lang="en-US" dirty="0" err="1"/>
              <a:t>efficiency.However</a:t>
            </a:r>
            <a:r>
              <a:rPr lang="en-US" dirty="0"/>
              <a:t>, deep learning models, particularly </a:t>
            </a:r>
            <a:r>
              <a:rPr lang="en-US" b="1" dirty="0"/>
              <a:t>LSTM and CNN</a:t>
            </a:r>
            <a:r>
              <a:rPr lang="en-US" dirty="0"/>
              <a:t>, are emerging as powerful tools for complex attack pattern </a:t>
            </a:r>
            <a:r>
              <a:rPr lang="en-US" dirty="0" err="1"/>
              <a:t>recognition.The</a:t>
            </a:r>
            <a:r>
              <a:rPr lang="en-US" dirty="0"/>
              <a:t> trend suggests a gradual shift towards hybrid approaches that combine traditional ML and deep learning for improved accuracy and real-time detection.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8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C3C8-E5B8-CD85-0379-19CFD5EA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7E383-9202-47AC-F846-2334117AA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BE2A6-5275-549D-3693-F1A031B0F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Random Forest, Logistic Regression, and MLP</a:t>
            </a:r>
            <a:r>
              <a:rPr lang="en-US" dirty="0"/>
              <a:t> are among the most effective models for DDoS detection, achieving near-perfect accuracy.</a:t>
            </a:r>
          </a:p>
          <a:p>
            <a:r>
              <a:rPr lang="en-US" b="1" dirty="0"/>
              <a:t>Tuning parameters</a:t>
            </a:r>
            <a:r>
              <a:rPr lang="en-US" dirty="0"/>
              <a:t> in models like Random Forest can significantly enhance performance.</a:t>
            </a:r>
          </a:p>
          <a:p>
            <a:r>
              <a:rPr lang="en-US" b="1" dirty="0" err="1"/>
              <a:t>XGBoost</a:t>
            </a:r>
            <a:r>
              <a:rPr lang="en-US" b="1" dirty="0"/>
              <a:t> remains competitive</a:t>
            </a:r>
            <a:r>
              <a:rPr lang="en-US" dirty="0"/>
              <a:t>, showing strong accuracy while being optimized for high performance.</a:t>
            </a:r>
          </a:p>
          <a:p>
            <a:r>
              <a:rPr lang="en-US" b="1" dirty="0"/>
              <a:t>Selecting the right algorithm depends on the dataset size, complexity, and computational constraints.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08012-05CB-8FAC-AB9A-EBCAC901D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6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93552-9014-EEB9-6DA2-5F5DBA45F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CC5F1-6F07-8F8B-EBDC-7AD3DE8BD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372EAE-FFCB-9192-53CA-FBC442460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Random Forest, Logistic Regression, and MLP</a:t>
            </a:r>
            <a:r>
              <a:rPr lang="en-US" dirty="0"/>
              <a:t> are among the most effective models for DDoS detection, achieving near-perfect accuracy.</a:t>
            </a:r>
          </a:p>
          <a:p>
            <a:r>
              <a:rPr lang="en-US" b="1" dirty="0"/>
              <a:t>Tuning parameters</a:t>
            </a:r>
            <a:r>
              <a:rPr lang="en-US" dirty="0"/>
              <a:t> in models like Random Forest can significantly enhance performance.</a:t>
            </a:r>
          </a:p>
          <a:p>
            <a:r>
              <a:rPr lang="en-US" b="1" dirty="0" err="1"/>
              <a:t>XGBoost</a:t>
            </a:r>
            <a:r>
              <a:rPr lang="en-US" b="1" dirty="0"/>
              <a:t> remains competitive</a:t>
            </a:r>
            <a:r>
              <a:rPr lang="en-US" dirty="0"/>
              <a:t>, showing strong accuracy while being optimized for high performance.</a:t>
            </a:r>
          </a:p>
          <a:p>
            <a:r>
              <a:rPr lang="en-US" b="1" dirty="0"/>
              <a:t>Selecting the right algorithm depends on the dataset size, complexity, and computational constraints.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86C0-144B-6B96-C0BC-D0A8F2F18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1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94D7B-17E5-241F-C99F-41554F3E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DCC3D0-0D6B-E1E4-5AE4-CD428C238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C518C-CA36-A52D-08DB-DEEA3DF3C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Random Forest, Logistic Regression, and MLP</a:t>
            </a:r>
            <a:r>
              <a:rPr lang="en-US" dirty="0"/>
              <a:t> are among the most effective models for DDoS detection, achieving near-perfect accuracy.</a:t>
            </a:r>
          </a:p>
          <a:p>
            <a:r>
              <a:rPr lang="en-US" b="1" dirty="0"/>
              <a:t>Tuning parameters</a:t>
            </a:r>
            <a:r>
              <a:rPr lang="en-US" dirty="0"/>
              <a:t> in models like Random Forest can significantly enhance performance.</a:t>
            </a:r>
          </a:p>
          <a:p>
            <a:r>
              <a:rPr lang="en-US" b="1" dirty="0" err="1"/>
              <a:t>XGBoost</a:t>
            </a:r>
            <a:r>
              <a:rPr lang="en-US" b="1" dirty="0"/>
              <a:t> remains competitive</a:t>
            </a:r>
            <a:r>
              <a:rPr lang="en-US" dirty="0"/>
              <a:t>, showing strong accuracy while being optimized for high performance.</a:t>
            </a:r>
          </a:p>
          <a:p>
            <a:r>
              <a:rPr lang="en-US" b="1" dirty="0"/>
              <a:t>Selecting the right algorithm depends on the dataset size, complexity, and computational constraints.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7314C-C696-D8C2-2A52-43576B89E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59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Major key findings:</a:t>
            </a:r>
          </a:p>
          <a:p>
            <a:pPr marL="228600" indent="-228600">
              <a:buAutoNum type="arabicPeriod"/>
            </a:pPr>
            <a:r>
              <a:rPr lang="en-US" dirty="0"/>
              <a:t>Working on diverse datasets to study the algorithms</a:t>
            </a:r>
          </a:p>
          <a:p>
            <a:pPr marL="228600" indent="-228600">
              <a:buAutoNum type="arabicPeriod"/>
            </a:pPr>
            <a:r>
              <a:rPr lang="en-US" dirty="0"/>
              <a:t>Study the Hybrid models with different optimization, feature selection and hyperparameter tuning techniques</a:t>
            </a:r>
          </a:p>
          <a:p>
            <a:pPr marL="228600" indent="-228600">
              <a:buAutoNum type="arabicPeriod"/>
            </a:pPr>
            <a:r>
              <a:rPr lang="en-US" dirty="0"/>
              <a:t>Real time traffic analysis for</a:t>
            </a:r>
            <a:r>
              <a:rPr lang="en-US" sz="1200" dirty="0"/>
              <a:t> real time threat response. Most of the papers suggested to study this part of the field.</a:t>
            </a:r>
          </a:p>
          <a:p>
            <a:pPr marL="228600" indent="-228600">
              <a:buAutoNum type="arabicPeriod"/>
            </a:pPr>
            <a:r>
              <a:rPr lang="en-US" sz="1200" dirty="0"/>
              <a:t>Reducing false positives.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4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2/10/2025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Papers.xlsx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tophili/network_anomaly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231" y="2253961"/>
            <a:ext cx="10919537" cy="1819469"/>
          </a:xfrm>
        </p:spPr>
        <p:txBody>
          <a:bodyPr>
            <a:normAutofit/>
          </a:bodyPr>
          <a:lstStyle/>
          <a:p>
            <a:r>
              <a:rPr lang="en-US" sz="3200" dirty="0"/>
              <a:t>Comparative Analysis of Machine Learning and Deep Learning Models for DDoS Attack Detection in Network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2E129-B6F7-A39D-0F44-0DEB6C11C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F9D29C-6A1C-F812-9355-25212152D64D}"/>
              </a:ext>
            </a:extLst>
          </p:cNvPr>
          <p:cNvSpPr txBox="1"/>
          <p:nvPr/>
        </p:nvSpPr>
        <p:spPr bwMode="white">
          <a:xfrm>
            <a:off x="614940" y="992072"/>
            <a:ext cx="11185480" cy="1142056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00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Top 10</a:t>
            </a:r>
            <a:r>
              <a:rPr lang="en-US" sz="30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 features</a:t>
            </a:r>
            <a:r>
              <a:rPr lang="en-US" sz="300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 used in the literature.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000" kern="12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BBEF64-2525-C10E-CA4A-C77E5FC00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426" y="1696278"/>
            <a:ext cx="10230678" cy="471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67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41B7-3F5E-432E-BA05-1B935917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55CA8B0-7AE8-82CF-4550-3D9E97779C00}"/>
              </a:ext>
            </a:extLst>
          </p:cNvPr>
          <p:cNvSpPr txBox="1"/>
          <p:nvPr/>
        </p:nvSpPr>
        <p:spPr bwMode="white">
          <a:xfrm>
            <a:off x="499193" y="251292"/>
            <a:ext cx="3307455" cy="1142056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0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Methodology</a:t>
            </a:r>
            <a:endParaRPr lang="en-US" sz="3000" kern="12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000" kern="12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2FB91-D24B-1F34-C9C6-614B18A8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394" y="138896"/>
            <a:ext cx="8103701" cy="65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42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4090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9601"/>
            <a:ext cx="11930269" cy="5207060"/>
          </a:xfrm>
        </p:spPr>
        <p:txBody>
          <a:bodyPr>
            <a:normAutofit/>
          </a:bodyPr>
          <a:lstStyle/>
          <a:p>
            <a:r>
              <a:rPr lang="en-US" sz="2800" dirty="0"/>
              <a:t>Model performance is dependent on the dataset, environment </a:t>
            </a:r>
          </a:p>
          <a:p>
            <a:r>
              <a:rPr lang="en-US" sz="2800" dirty="0"/>
              <a:t>Machine learning and deep learning techniques are better </a:t>
            </a:r>
          </a:p>
          <a:p>
            <a:r>
              <a:rPr lang="en-US" sz="2800" dirty="0"/>
              <a:t>Hybrid models perform well. </a:t>
            </a:r>
          </a:p>
          <a:p>
            <a:r>
              <a:rPr lang="en-US" sz="2800" dirty="0"/>
              <a:t>Need to find model that works well with data imbalance </a:t>
            </a:r>
          </a:p>
          <a:p>
            <a:r>
              <a:rPr lang="en-US" sz="2800" dirty="0"/>
              <a:t>Model that can reduce false positive </a:t>
            </a:r>
          </a:p>
          <a:p>
            <a:r>
              <a:rPr lang="en-US" sz="2800" dirty="0"/>
              <a:t>Combining multiple deep learning models improves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E25E-FAB9-5A4C-82CB-52D7D93A2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7271-5175-630C-3F59-BF4C734F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1AC2620B-530E-359E-ED18-EDFB4E2DE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83" y="84090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ABA0-16EC-7FB5-DB8A-4383ECFB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69601"/>
            <a:ext cx="10565296" cy="43787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 Found that DDoS attack can be of 3 types - Volume based, protocol-based, or application-layer attacks </a:t>
            </a:r>
          </a:p>
          <a:p>
            <a:r>
              <a:rPr lang="en-US" sz="2800" dirty="0"/>
              <a:t>Hyperparameter tuning significantly improves the performance of ML models </a:t>
            </a:r>
          </a:p>
          <a:p>
            <a:r>
              <a:rPr lang="en-US" sz="2800" dirty="0"/>
              <a:t>USML unsupervised machine learning showed the best performance in distinguishing between Botnet and normal network traffic with high accuracy and low false alarm rates. </a:t>
            </a:r>
          </a:p>
          <a:p>
            <a:r>
              <a:rPr lang="en-US" sz="2800" dirty="0"/>
              <a:t>Overall, we need to work on the detection of real time traffic data for real time threat response </a:t>
            </a:r>
          </a:p>
          <a:p>
            <a:r>
              <a:rPr lang="en-US" sz="2800" dirty="0"/>
              <a:t>Need to test these models in diverse datasets</a:t>
            </a:r>
          </a:p>
        </p:txBody>
      </p:sp>
    </p:spTree>
    <p:extLst>
      <p:ext uri="{BB962C8B-B14F-4D97-AF65-F5344CB8AC3E}">
        <p14:creationId xmlns:p14="http://schemas.microsoft.com/office/powerpoint/2010/main" val="120609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5" y="609600"/>
            <a:ext cx="1171575" cy="117157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17F053E-FBA9-A6EA-441A-F11460CCFD3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5801" y="1783688"/>
            <a:ext cx="1020748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the right algorithm is crucial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mitigating DDoS attacks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 enhances model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seen with Random Forest after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models (MLP) can improve detection but require more resources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model selection dependent on the available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combination of traditional ML and deep learning approaches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provide a robust defense against evolving DDoS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research should focus on hybrid models and real-time implementations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further enhance DDoS detection capabilities in network security. </a:t>
            </a:r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urled pag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00" y="549805"/>
            <a:ext cx="1157288" cy="1157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589" y="2479736"/>
            <a:ext cx="3814235" cy="12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1176" y="1707093"/>
            <a:ext cx="5554824" cy="4731030"/>
          </a:xfrm>
        </p:spPr>
        <p:txBody>
          <a:bodyPr>
            <a:normAutofit/>
          </a:bodyPr>
          <a:lstStyle/>
          <a:p>
            <a:r>
              <a:rPr lang="en-US" sz="2400" dirty="0"/>
              <a:t>The aim of this research is to </a:t>
            </a:r>
            <a:r>
              <a:rPr lang="en-US" sz="2400" b="1" dirty="0"/>
              <a:t>compare and evaluate machine learning and deep learning models for the detection and mitigation of DDoS attacks in network environments</a:t>
            </a:r>
            <a:r>
              <a:rPr lang="en-US" sz="2400" dirty="0"/>
              <a:t>. The study seeks to identify the most efficient algorithm that enhances anomaly detection accuracy, minimizes false positives, and ensures a scalable, adaptive, and robust network security framework</a:t>
            </a:r>
            <a:r>
              <a:rPr lang="en-US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E7F5AC-AE76-64D7-9A39-750DFF3FE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9776" y="0"/>
            <a:ext cx="5872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43" y="1134703"/>
            <a:ext cx="10840914" cy="913694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IN" dirty="0"/>
              <a:t>(Distributed Denial-of-Service) Attacks</a:t>
            </a:r>
            <a:r>
              <a:rPr lang="en-US" dirty="0"/>
              <a:t> :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5" y="238126"/>
            <a:ext cx="742950" cy="7429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498A97-5EF6-DD63-5CA9-07CC68933D5A}"/>
              </a:ext>
            </a:extLst>
          </p:cNvPr>
          <p:cNvSpPr txBox="1"/>
          <p:nvPr/>
        </p:nvSpPr>
        <p:spPr>
          <a:xfrm>
            <a:off x="665285" y="2136338"/>
            <a:ext cx="111127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Definition: A DDoS attack is a malicious attempt to disrupt normal traffic by overwhelming a target system, server, or network with excessive traffic from multiple sources.</a:t>
            </a:r>
          </a:p>
          <a:p>
            <a:endParaRPr lang="en-US" dirty="0"/>
          </a:p>
          <a:p>
            <a:r>
              <a:rPr lang="en-US" dirty="0"/>
              <a:t>Purpose: Attackers aim to exhaust network resources, making services unavailable to legitimate users.</a:t>
            </a:r>
          </a:p>
          <a:p>
            <a:endParaRPr lang="en-US" dirty="0"/>
          </a:p>
          <a:p>
            <a:r>
              <a:rPr lang="en-US" dirty="0"/>
              <a:t>Attack Mechanism: Uses a botnet (a network of compromised devices) to send massive amounts of fake traffic.</a:t>
            </a:r>
          </a:p>
          <a:p>
            <a:endParaRPr lang="en-US" dirty="0"/>
          </a:p>
          <a:p>
            <a:r>
              <a:rPr lang="en-US" dirty="0"/>
              <a:t>Types of DDoS Attacks:</a:t>
            </a:r>
          </a:p>
          <a:p>
            <a:r>
              <a:rPr lang="en-US" dirty="0"/>
              <a:t>Volume-Based Attacks: Flood the network with excessive traffic.</a:t>
            </a:r>
          </a:p>
          <a:p>
            <a:endParaRPr lang="en-US" dirty="0"/>
          </a:p>
          <a:p>
            <a:r>
              <a:rPr lang="en-US" dirty="0"/>
              <a:t>Protocol Attacks: Exploit vulnerabilities in network protocols.</a:t>
            </a:r>
          </a:p>
          <a:p>
            <a:endParaRPr lang="en-US" dirty="0"/>
          </a:p>
          <a:p>
            <a:r>
              <a:rPr lang="en-US" dirty="0"/>
              <a:t>Application Layer Attacks: Target specific applications or services.</a:t>
            </a:r>
          </a:p>
          <a:p>
            <a:endParaRPr lang="en-US" dirty="0"/>
          </a:p>
          <a:p>
            <a:r>
              <a:rPr lang="en-US" dirty="0"/>
              <a:t>Impact: Causes downtime, financial losses, and reputational damage for organizations.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DF8224DF-8C7B-F5CC-4678-BAC8589D804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4935" y="207749"/>
            <a:ext cx="10762130" cy="62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Mitigation refers to the </a:t>
            </a:r>
            <a:r>
              <a:rPr lang="en-US" b="1" dirty="0"/>
              <a:t>process of detecting, preventing, and reducing the impact</a:t>
            </a:r>
            <a:r>
              <a:rPr lang="en-US" dirty="0"/>
              <a:t> of cyber threats, such as </a:t>
            </a:r>
            <a:r>
              <a:rPr lang="en-US" b="1" dirty="0"/>
              <a:t>DDoS attacks</a:t>
            </a:r>
            <a:r>
              <a:rPr lang="en-US" dirty="0"/>
              <a:t>, to ensure the availability, integrity, and performance of network systems. It involves a combination of </a:t>
            </a:r>
            <a:r>
              <a:rPr lang="en-US" b="1" dirty="0"/>
              <a:t>proactive and reactive strategies</a:t>
            </a:r>
            <a:r>
              <a:rPr lang="en-US" dirty="0"/>
              <a:t> to minimize disruptions and maintain security.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Mitigation Techniques: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Filtering: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and blocks malicious requests.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 Limiting: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Controls the number of requests from a single source.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and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unusual traffic patterns.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Firewalls and Intrusion Prevention Systems (IPS):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Prevents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 of Machine Learning &amp; AI: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detection and mitigation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learning attack patterns and minimizing false positives. </a:t>
            </a:r>
          </a:p>
        </p:txBody>
      </p:sp>
    </p:spTree>
    <p:extLst>
      <p:ext uri="{BB962C8B-B14F-4D97-AF65-F5344CB8AC3E}">
        <p14:creationId xmlns:p14="http://schemas.microsoft.com/office/powerpoint/2010/main" val="173389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36CE80-4133-554E-7AD5-98A9E94B2852}"/>
              </a:ext>
            </a:extLst>
          </p:cNvPr>
          <p:cNvSpPr txBox="1"/>
          <p:nvPr/>
        </p:nvSpPr>
        <p:spPr>
          <a:xfrm>
            <a:off x="726141" y="632012"/>
            <a:ext cx="105559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Why is Mitigation Important?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Ensures Service Availability – Prevents downtime and keeps online services accessible to legitimate users.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Reduces Financial Losses – Businesses can lose revenue due to service disruptions caused by cyberattacks.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Protects Reputation – Frequent attacks and downtime can damage an organization's trust and credibility.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Prevents Resource Exhaustion – Ensures that network, server, and computational resources are not overwhelmed by malicious traffic.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Enhances Security Posture  – Strengthens network defenses against evolving cyber threats.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Minimizes Operational Disruptions – Helps organizations maintain smooth and continuous operations.</a:t>
            </a:r>
          </a:p>
          <a:p>
            <a:pPr>
              <a:buFont typeface="+mj-lt"/>
              <a:buAutoNum type="arabicPeriod"/>
            </a:pPr>
            <a:endParaRPr lang="en-US" dirty="0"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Reduces False Positives – Advanced mitigation techniques, such as machine learning, improve detection accuracy while minimizing disruptions to legitimate traffic.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0B5B5F-EB77-EC22-9EE9-64A3BA3A5621}"/>
              </a:ext>
            </a:extLst>
          </p:cNvPr>
          <p:cNvSpPr txBox="1"/>
          <p:nvPr/>
        </p:nvSpPr>
        <p:spPr>
          <a:xfrm>
            <a:off x="618565" y="645460"/>
            <a:ext cx="1063662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Literature Review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Existing Studies: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Various ML and DL techniques have been used, including SVM, Random Forest, LSTM, CNN, and hybrid approaches.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Datasets like UNSW-NB15, NSL-KDD are commonly used.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 action="ppaction://hlinkfile"/>
              </a:rPr>
              <a:t>Papers.xlsx</a:t>
            </a:r>
            <a:endParaRPr lang="en-US" sz="2800" dirty="0"/>
          </a:p>
          <a:p>
            <a:pPr lvl="1"/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Gaps Identified: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High false positive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Scalability and adaptability challenges.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Need for real-time and efficient detection methods.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04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62A90-9D78-4833-5897-1C0B2DC02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B5F195-9D85-F182-09DC-DB018B027A7B}"/>
              </a:ext>
            </a:extLst>
          </p:cNvPr>
          <p:cNvSpPr txBox="1"/>
          <p:nvPr/>
        </p:nvSpPr>
        <p:spPr>
          <a:xfrm>
            <a:off x="658906" y="605119"/>
            <a:ext cx="10636623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Datasets Used: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UNSW-NB15, NSL-KDD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Algorithms Considered: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Machine Learning: SVM, Random Forest, </a:t>
            </a:r>
            <a:r>
              <a:rPr lang="en-IN" sz="2800" dirty="0" err="1"/>
              <a:t>XGBoost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Evaluation Metrics: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Accuracy, Precision, Recall, F1-score, AUC-ROC</a:t>
            </a:r>
          </a:p>
          <a:p>
            <a:pPr lvl="1"/>
            <a:r>
              <a:rPr lang="en-US" sz="2800" dirty="0">
                <a:hlinkClick r:id="rId2"/>
              </a:rPr>
              <a:t>GitHub repository for network Anomaly</a:t>
            </a:r>
            <a:endParaRPr lang="en-IN" sz="2800" dirty="0"/>
          </a:p>
          <a:p>
            <a:pPr lvl="1"/>
            <a:endParaRPr lang="en-IN" sz="2800" dirty="0"/>
          </a:p>
          <a:p>
            <a:r>
              <a:rPr lang="en-US" sz="2800" b="1" dirty="0"/>
              <a:t>Expected Outcomes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Identification of the most effective ML/DL model for DDoS attack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Improved detection rates with reduced false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scalable and adaptive solution for real-world network environments.</a:t>
            </a:r>
          </a:p>
          <a:p>
            <a:pPr lvl="1"/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2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7D22FEA-B8BF-F287-538B-B880DFB86689}"/>
              </a:ext>
            </a:extLst>
          </p:cNvPr>
          <p:cNvSpPr txBox="1"/>
          <p:nvPr/>
        </p:nvSpPr>
        <p:spPr bwMode="white">
          <a:xfrm>
            <a:off x="685801" y="609600"/>
            <a:ext cx="10840914" cy="12600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00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Top algorithms used in the literature.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000" kern="12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5B5BBF-CDE9-941F-15D4-6EDE60D5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719" y="1349539"/>
            <a:ext cx="10502152" cy="46881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98330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6AB40-30AD-0243-32E2-48605A40D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90B49E-205C-3A85-7B12-BF05F1D37C1A}"/>
              </a:ext>
            </a:extLst>
          </p:cNvPr>
          <p:cNvSpPr txBox="1"/>
          <p:nvPr/>
        </p:nvSpPr>
        <p:spPr bwMode="white">
          <a:xfrm>
            <a:off x="685801" y="609600"/>
            <a:ext cx="10840914" cy="1420906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000" kern="1200" cap="all" dirty="0">
                <a:ln w="3175" cmpd="sng">
                  <a:noFill/>
                </a:ln>
                <a:effectLst/>
                <a:latin typeface="+mj-lt"/>
                <a:ea typeface="+mj-ea"/>
                <a:cs typeface="+mj-cs"/>
              </a:rPr>
              <a:t>Top algorithms with its accuracy used in the literature.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000" kern="1200" cap="all" dirty="0">
              <a:ln w="3175" cmpd="sng"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F99000-C8BD-C11F-0BD0-3B875FF34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30505"/>
            <a:ext cx="10420350" cy="44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15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198</TotalTime>
  <Words>1643</Words>
  <Application>Microsoft Office PowerPoint</Application>
  <PresentationFormat>Widescreen</PresentationFormat>
  <Paragraphs>162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Celestial</vt:lpstr>
      <vt:lpstr>Comparative Analysis of Machine Learning and Deep Learning Models for DDoS Attack Detection in Network Security</vt:lpstr>
      <vt:lpstr>PowerPoint Presentation</vt:lpstr>
      <vt:lpstr>About (Distributed Denial-of-Service) Attacks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Raje</dc:creator>
  <cp:lastModifiedBy>Ganesh Raje</cp:lastModifiedBy>
  <cp:revision>11</cp:revision>
  <dcterms:created xsi:type="dcterms:W3CDTF">2025-02-09T18:23:58Z</dcterms:created>
  <dcterms:modified xsi:type="dcterms:W3CDTF">2025-02-10T07:27:46Z</dcterms:modified>
</cp:coreProperties>
</file>