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8674A-BD08-494F-9E0E-10F32B9FD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86" y="1943099"/>
            <a:ext cx="6954839" cy="297180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Прогнозирование оттока клиентов спутникового телевидения</a:t>
            </a:r>
          </a:p>
        </p:txBody>
      </p:sp>
    </p:spTree>
    <p:extLst>
      <p:ext uri="{BB962C8B-B14F-4D97-AF65-F5344CB8AC3E}">
        <p14:creationId xmlns:p14="http://schemas.microsoft.com/office/powerpoint/2010/main" val="55351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101C5-B98F-4F32-9C99-70810C23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34350" cy="1076325"/>
          </a:xfrm>
        </p:spPr>
        <p:txBody>
          <a:bodyPr/>
          <a:lstStyle/>
          <a:p>
            <a:r>
              <a:rPr lang="ru-RU" dirty="0"/>
              <a:t>Предпосылки  и проблемы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1C683-2457-46C5-9F6A-D0203DA601CE}"/>
              </a:ext>
            </a:extLst>
          </p:cNvPr>
          <p:cNvSpPr txBox="1"/>
          <p:nvPr/>
        </p:nvSpPr>
        <p:spPr>
          <a:xfrm>
            <a:off x="265113" y="1476375"/>
            <a:ext cx="945038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Предпосылки:</a:t>
            </a:r>
          </a:p>
          <a:p>
            <a:endParaRPr lang="ru-RU" sz="2000" b="1" dirty="0"/>
          </a:p>
          <a:p>
            <a:pPr marL="342900" indent="-342900">
              <a:buAutoNum type="arabicPeriod"/>
            </a:pPr>
            <a:r>
              <a:rPr lang="ru-RU" sz="2000" dirty="0"/>
              <a:t>Целевые показатели бизнеса на рост активной абонентской базы, при стагнирующем рынке.</a:t>
            </a:r>
          </a:p>
          <a:p>
            <a:pPr marL="342900" indent="-342900">
              <a:buAutoNum type="arabicPeriod"/>
            </a:pPr>
            <a:r>
              <a:rPr lang="ru-RU" sz="2000" dirty="0"/>
              <a:t>Низкая управляемость каналов сбыта, низкое качество продаж.</a:t>
            </a:r>
          </a:p>
          <a:p>
            <a:pPr marL="342900" indent="-342900">
              <a:buAutoNum type="arabicPeriod"/>
            </a:pPr>
            <a:r>
              <a:rPr lang="ru-RU" sz="2000" dirty="0"/>
              <a:t>Невозможность своевременного взаимодействия с клиентом если у него аналоговая приставка. 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sz="2000" b="1" dirty="0"/>
              <a:t>Проблемы:</a:t>
            </a:r>
          </a:p>
          <a:p>
            <a:endParaRPr lang="ru-RU" sz="2000" b="1" dirty="0"/>
          </a:p>
          <a:p>
            <a:r>
              <a:rPr lang="ru-RU" sz="2000" dirty="0"/>
              <a:t> 1.  Дороговизна веерного удерживающего предложения (например снижение цены или увеличение пакета).</a:t>
            </a:r>
          </a:p>
          <a:p>
            <a:r>
              <a:rPr lang="ru-RU" sz="2000" dirty="0"/>
              <a:t> 2. Не своевременность реакции на отток (мероприятия уже после перехода к другому апертуру).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45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C5BF0-65D5-433C-93B7-14C8C75F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0"/>
            <a:ext cx="7877175" cy="1190625"/>
          </a:xfrm>
        </p:spPr>
        <p:txBody>
          <a:bodyPr/>
          <a:lstStyle/>
          <a:p>
            <a:r>
              <a:rPr lang="ru-RU" dirty="0"/>
              <a:t>Решение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D27E6-79A1-454E-A684-5618F2B55DDF}"/>
              </a:ext>
            </a:extLst>
          </p:cNvPr>
          <p:cNvSpPr txBox="1"/>
          <p:nvPr/>
        </p:nvSpPr>
        <p:spPr>
          <a:xfrm>
            <a:off x="238125" y="1657350"/>
            <a:ext cx="929292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Проанализировав доступные данные было сформулированы 2 цели</a:t>
            </a:r>
            <a:r>
              <a:rPr lang="ru-RU" sz="2000" dirty="0"/>
              <a:t>:</a:t>
            </a:r>
          </a:p>
          <a:p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/>
              <a:t>Сформировать список клиентов склонных к оттоку.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/>
              <a:t>Определить критерии влияющие на отток 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11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343C7F-4DB2-4074-BFE6-90F8E158F75F}"/>
              </a:ext>
            </a:extLst>
          </p:cNvPr>
          <p:cNvSpPr/>
          <p:nvPr/>
        </p:nvSpPr>
        <p:spPr>
          <a:xfrm>
            <a:off x="1645352" y="2885474"/>
            <a:ext cx="6070327" cy="38563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18D38-D583-4FE0-969F-6CEAA760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-98323"/>
            <a:ext cx="8534400" cy="1507067"/>
          </a:xfrm>
        </p:spPr>
        <p:txBody>
          <a:bodyPr/>
          <a:lstStyle/>
          <a:p>
            <a:r>
              <a:rPr lang="ru-RU" dirty="0"/>
              <a:t>Стек и Архитектура  реализации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B2A2E-4CAB-433E-BA15-EC6BE861064C}"/>
              </a:ext>
            </a:extLst>
          </p:cNvPr>
          <p:cNvSpPr txBox="1"/>
          <p:nvPr/>
        </p:nvSpPr>
        <p:spPr>
          <a:xfrm>
            <a:off x="97242" y="1022479"/>
            <a:ext cx="84609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Предварительный анализ реализован на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NoteBook</a:t>
            </a:r>
            <a:r>
              <a:rPr lang="ru-RU" dirty="0"/>
              <a:t>: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Была определена логика и сформированы доп. фичи для анализа.</a:t>
            </a:r>
          </a:p>
          <a:p>
            <a:pPr marL="342900" indent="-342900">
              <a:buAutoNum type="arabicPeriod"/>
            </a:pPr>
            <a:r>
              <a:rPr lang="ru-RU" dirty="0"/>
              <a:t>Были определены факторы влияющие на отток.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Автоматизация процесса была реализована на </a:t>
            </a:r>
            <a:r>
              <a:rPr lang="en-US" dirty="0" err="1"/>
              <a:t>PySpark</a:t>
            </a:r>
            <a:r>
              <a:rPr lang="ru-RU" dirty="0"/>
              <a:t>,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Cron)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 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9AD199-48EA-4C70-9BA4-427157C7CC4C}"/>
              </a:ext>
            </a:extLst>
          </p:cNvPr>
          <p:cNvSpPr/>
          <p:nvPr/>
        </p:nvSpPr>
        <p:spPr>
          <a:xfrm>
            <a:off x="4473371" y="3796455"/>
            <a:ext cx="901042" cy="228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20999997" rev="0"/>
              </a:camera>
              <a:lightRig rig="threePt" dir="t"/>
            </a:scene3d>
          </a:bodyPr>
          <a:lstStyle/>
          <a:p>
            <a:pPr algn="ctr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Transformation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36F816-A253-45CD-A144-A5C05727238E}"/>
              </a:ext>
            </a:extLst>
          </p:cNvPr>
          <p:cNvSpPr/>
          <p:nvPr/>
        </p:nvSpPr>
        <p:spPr>
          <a:xfrm>
            <a:off x="97242" y="4268741"/>
            <a:ext cx="1398588" cy="108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СУБД </a:t>
            </a:r>
            <a:r>
              <a:rPr lang="en-US" dirty="0"/>
              <a:t>Oracle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65D474E-1477-46F4-A2E6-FA7E8C14E024}"/>
              </a:ext>
            </a:extLst>
          </p:cNvPr>
          <p:cNvCxnSpPr>
            <a:cxnSpLocks/>
          </p:cNvCxnSpPr>
          <p:nvPr/>
        </p:nvCxnSpPr>
        <p:spPr>
          <a:xfrm>
            <a:off x="1645352" y="4922864"/>
            <a:ext cx="733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3EC7A1-5186-4ABF-9FD2-B25ACC2193E0}"/>
              </a:ext>
            </a:extLst>
          </p:cNvPr>
          <p:cNvSpPr/>
          <p:nvPr/>
        </p:nvSpPr>
        <p:spPr>
          <a:xfrm>
            <a:off x="2379277" y="3816809"/>
            <a:ext cx="1235781" cy="228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Выгрузка данных из БД сохранение </a:t>
            </a:r>
            <a:r>
              <a:rPr lang="en-US" dirty="0"/>
              <a:t>txt </a:t>
            </a:r>
            <a:r>
              <a:rPr lang="ru-RU" dirty="0"/>
              <a:t>в папку </a:t>
            </a:r>
            <a:r>
              <a:rPr lang="en-US" dirty="0"/>
              <a:t>HDFS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B9B1F3D-8CFD-40B1-B1EC-1083923E2AA3}"/>
              </a:ext>
            </a:extLst>
          </p:cNvPr>
          <p:cNvCxnSpPr>
            <a:cxnSpLocks/>
          </p:cNvCxnSpPr>
          <p:nvPr/>
        </p:nvCxnSpPr>
        <p:spPr>
          <a:xfrm>
            <a:off x="3804903" y="4917555"/>
            <a:ext cx="575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F80E93B-F3ED-4B34-8B81-16C8E8D63EA9}"/>
              </a:ext>
            </a:extLst>
          </p:cNvPr>
          <p:cNvCxnSpPr>
            <a:cxnSpLocks/>
          </p:cNvCxnSpPr>
          <p:nvPr/>
        </p:nvCxnSpPr>
        <p:spPr>
          <a:xfrm>
            <a:off x="5520502" y="4936539"/>
            <a:ext cx="575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190CCB-5012-4949-9A5D-4921475CDF14}"/>
              </a:ext>
            </a:extLst>
          </p:cNvPr>
          <p:cNvSpPr/>
          <p:nvPr/>
        </p:nvSpPr>
        <p:spPr>
          <a:xfrm>
            <a:off x="6232726" y="3816809"/>
            <a:ext cx="1202217" cy="228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</a:p>
          <a:p>
            <a:pPr algn="ctr"/>
            <a:r>
              <a:rPr lang="ru-RU" dirty="0"/>
              <a:t>модель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33C3870-C35C-415A-AF49-38647172BC89}"/>
              </a:ext>
            </a:extLst>
          </p:cNvPr>
          <p:cNvSpPr/>
          <p:nvPr/>
        </p:nvSpPr>
        <p:spPr>
          <a:xfrm>
            <a:off x="8298189" y="3816808"/>
            <a:ext cx="1749325" cy="228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Сохранение данные в </a:t>
            </a:r>
            <a:r>
              <a:rPr lang="en-US" dirty="0"/>
              <a:t>HDFS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E505985-9810-4547-BF1D-7CE5EE08C5E1}"/>
              </a:ext>
            </a:extLst>
          </p:cNvPr>
          <p:cNvCxnSpPr>
            <a:cxnSpLocks/>
          </p:cNvCxnSpPr>
          <p:nvPr/>
        </p:nvCxnSpPr>
        <p:spPr>
          <a:xfrm>
            <a:off x="7588787" y="4962200"/>
            <a:ext cx="575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67C75C-4CCA-4215-B124-0732D3D09833}"/>
              </a:ext>
            </a:extLst>
          </p:cNvPr>
          <p:cNvSpPr txBox="1"/>
          <p:nvPr/>
        </p:nvSpPr>
        <p:spPr>
          <a:xfrm>
            <a:off x="4151363" y="323847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PySpark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94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20955-89FA-4B11-BA13-EB605123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0"/>
            <a:ext cx="8534400" cy="1302657"/>
          </a:xfrm>
        </p:spPr>
        <p:txBody>
          <a:bodyPr/>
          <a:lstStyle/>
          <a:p>
            <a:r>
              <a:rPr lang="ru-RU" dirty="0"/>
              <a:t>Данные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BDF3E-6DC4-4066-B176-12BEBA380B3B}"/>
              </a:ext>
            </a:extLst>
          </p:cNvPr>
          <p:cNvSpPr txBox="1"/>
          <p:nvPr/>
        </p:nvSpPr>
        <p:spPr>
          <a:xfrm>
            <a:off x="838200" y="1557403"/>
            <a:ext cx="7565571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"TV_TYPE",  # </a:t>
            </a:r>
            <a:r>
              <a:rPr lang="ru-RU" dirty="0"/>
              <a:t>Тип тарелки                 </a:t>
            </a:r>
          </a:p>
          <a:p>
            <a:r>
              <a:rPr lang="en-US" dirty="0"/>
              <a:t>"</a:t>
            </a:r>
            <a:r>
              <a:rPr lang="en-US" dirty="0" err="1"/>
              <a:t>ls_num</a:t>
            </a:r>
            <a:r>
              <a:rPr lang="en-US" dirty="0"/>
              <a:t>", </a:t>
            </a:r>
            <a:r>
              <a:rPr lang="ru-RU" dirty="0"/>
              <a:t>   </a:t>
            </a:r>
            <a:r>
              <a:rPr lang="en-US" dirty="0"/>
              <a:t># </a:t>
            </a:r>
            <a:r>
              <a:rPr lang="ru-RU" dirty="0"/>
              <a:t>Номер лицевого счета  (</a:t>
            </a:r>
            <a:r>
              <a:rPr lang="en-US" dirty="0"/>
              <a:t>ID)</a:t>
            </a:r>
          </a:p>
          <a:p>
            <a:r>
              <a:rPr lang="en-US" dirty="0"/>
              <a:t>"MON_ACTIVATION",   # </a:t>
            </a:r>
            <a:r>
              <a:rPr lang="ru-RU" dirty="0"/>
              <a:t>Месяц подключения</a:t>
            </a:r>
            <a:endParaRPr lang="en-US" dirty="0"/>
          </a:p>
          <a:p>
            <a:r>
              <a:rPr lang="en-US" dirty="0"/>
              <a:t>"CUST_ID", 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/>
              <a:t>Номер клиента (</a:t>
            </a:r>
            <a:r>
              <a:rPr lang="en-US" dirty="0"/>
              <a:t>ID)</a:t>
            </a:r>
          </a:p>
          <a:p>
            <a:r>
              <a:rPr lang="en-US" dirty="0"/>
              <a:t>"ABONID", 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/>
              <a:t>Номер абонента (</a:t>
            </a:r>
            <a:r>
              <a:rPr lang="en-US" dirty="0"/>
              <a:t>ID)</a:t>
            </a:r>
          </a:p>
          <a:p>
            <a:r>
              <a:rPr lang="en-US" dirty="0"/>
              <a:t>"</a:t>
            </a:r>
            <a:r>
              <a:rPr lang="en-US" dirty="0" err="1"/>
              <a:t>smart_card_num</a:t>
            </a:r>
            <a:r>
              <a:rPr lang="en-US" dirty="0"/>
              <a:t>",   # </a:t>
            </a:r>
            <a:r>
              <a:rPr lang="ru-RU" dirty="0"/>
              <a:t>Номер смарт-карты       </a:t>
            </a:r>
          </a:p>
          <a:p>
            <a:r>
              <a:rPr lang="ru-RU" dirty="0"/>
              <a:t> </a:t>
            </a:r>
            <a:r>
              <a:rPr lang="en-US" dirty="0"/>
              <a:t>"CHIP_ID", 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/>
              <a:t>Номер чипа</a:t>
            </a:r>
            <a:endParaRPr lang="en-US" dirty="0"/>
          </a:p>
          <a:p>
            <a:r>
              <a:rPr lang="en-US" dirty="0"/>
              <a:t>"PER", </a:t>
            </a:r>
            <a:r>
              <a:rPr lang="ru-RU" dirty="0"/>
              <a:t>        </a:t>
            </a:r>
            <a:r>
              <a:rPr lang="en-US" dirty="0"/>
              <a:t># </a:t>
            </a:r>
            <a:r>
              <a:rPr lang="ru-RU" dirty="0"/>
              <a:t>Месяц наблюдения (= </a:t>
            </a:r>
            <a:r>
              <a:rPr lang="en-US" dirty="0"/>
              <a:t>PERIOD_, redundant)</a:t>
            </a:r>
          </a:p>
          <a:p>
            <a:r>
              <a:rPr lang="en-US" dirty="0"/>
              <a:t>"_1M", </a:t>
            </a:r>
            <a:r>
              <a:rPr lang="ru-RU" dirty="0"/>
              <a:t>       </a:t>
            </a:r>
            <a:r>
              <a:rPr lang="en-US" dirty="0"/>
              <a:t># </a:t>
            </a:r>
            <a:r>
              <a:rPr lang="ru-RU" dirty="0"/>
              <a:t>Отток на горизонте 1 месяц    (</a:t>
            </a:r>
            <a:r>
              <a:rPr lang="en-US" dirty="0"/>
              <a:t>Target)</a:t>
            </a:r>
          </a:p>
          <a:p>
            <a:r>
              <a:rPr lang="en-US" dirty="0"/>
              <a:t>"_3M", </a:t>
            </a:r>
            <a:r>
              <a:rPr lang="ru-RU" dirty="0"/>
              <a:t>       </a:t>
            </a:r>
            <a:r>
              <a:rPr lang="en-US" dirty="0"/>
              <a:t># </a:t>
            </a:r>
            <a:r>
              <a:rPr lang="ru-RU" dirty="0"/>
              <a:t>Отток на горизонте 3 месяца  (</a:t>
            </a:r>
            <a:r>
              <a:rPr lang="en-US" dirty="0"/>
              <a:t>Target)</a:t>
            </a:r>
          </a:p>
          <a:p>
            <a:r>
              <a:rPr lang="en-US" dirty="0"/>
              <a:t>"_6M", </a:t>
            </a:r>
            <a:r>
              <a:rPr lang="ru-RU" dirty="0"/>
              <a:t>       </a:t>
            </a:r>
            <a:r>
              <a:rPr lang="en-US" dirty="0"/>
              <a:t># </a:t>
            </a:r>
            <a:r>
              <a:rPr lang="ru-RU" dirty="0"/>
              <a:t>Отток на горизонте 6 месяца  (</a:t>
            </a:r>
            <a:r>
              <a:rPr lang="en-US" dirty="0"/>
              <a:t>Target)</a:t>
            </a:r>
          </a:p>
          <a:p>
            <a:r>
              <a:rPr lang="en-US" dirty="0"/>
              <a:t>"TOTAL", </a:t>
            </a:r>
            <a:r>
              <a:rPr lang="ru-RU" dirty="0"/>
              <a:t>   </a:t>
            </a:r>
            <a:r>
              <a:rPr lang="en-US" dirty="0"/>
              <a:t># </a:t>
            </a:r>
            <a:r>
              <a:rPr lang="ru-RU" dirty="0"/>
              <a:t>Флаг расторжения контракта  (</a:t>
            </a:r>
            <a:r>
              <a:rPr lang="en-US" dirty="0"/>
              <a:t>Target)</a:t>
            </a:r>
          </a:p>
          <a:p>
            <a:r>
              <a:rPr lang="en-US" dirty="0"/>
              <a:t>"BASE_PACK", 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/>
              <a:t>Тарифный план текущий          </a:t>
            </a:r>
            <a:r>
              <a:rPr lang="en-US" dirty="0"/>
              <a:t>"BASE_PACK_FIRST",  # </a:t>
            </a:r>
            <a:r>
              <a:rPr lang="ru-RU" dirty="0"/>
              <a:t>Тарифный план первый          </a:t>
            </a:r>
            <a:endParaRPr lang="en-US" dirty="0"/>
          </a:p>
          <a:p>
            <a:r>
              <a:rPr lang="en-US" dirty="0"/>
              <a:t>"PERIOD_",          # </a:t>
            </a:r>
            <a:r>
              <a:rPr lang="ru-RU" dirty="0"/>
              <a:t>Месяц наблюдения         </a:t>
            </a:r>
          </a:p>
          <a:p>
            <a:r>
              <a:rPr lang="en-US" dirty="0"/>
              <a:t>"CURRENT_TARPLANID" # ID </a:t>
            </a:r>
            <a:r>
              <a:rPr lang="ru-RU" dirty="0"/>
              <a:t>тарифного плана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149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E4569-5BBF-4B71-9006-54B8C4B3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7" y="0"/>
            <a:ext cx="8534400" cy="1507067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engineering feature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F6771-029E-4568-9D64-359DD5C646FE}"/>
              </a:ext>
            </a:extLst>
          </p:cNvPr>
          <p:cNvSpPr txBox="1"/>
          <p:nvPr/>
        </p:nvSpPr>
        <p:spPr>
          <a:xfrm>
            <a:off x="499154" y="1507067"/>
            <a:ext cx="785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Анализ полноты данных </a:t>
            </a:r>
          </a:p>
          <a:p>
            <a:endParaRPr lang="ru-RU" dirty="0"/>
          </a:p>
          <a:p>
            <a:r>
              <a:rPr lang="ru-RU" dirty="0"/>
              <a:t>Проверка типов данных</a:t>
            </a:r>
          </a:p>
          <a:p>
            <a:endParaRPr lang="ru-RU" dirty="0"/>
          </a:p>
          <a:p>
            <a:r>
              <a:rPr lang="ru-RU" dirty="0"/>
              <a:t>Преобразование категориальных признаков</a:t>
            </a:r>
          </a:p>
          <a:p>
            <a:endParaRPr lang="ru-RU" dirty="0"/>
          </a:p>
          <a:p>
            <a:r>
              <a:rPr lang="ru-RU" dirty="0"/>
              <a:t>Формирования дополнительно фичи: </a:t>
            </a:r>
            <a:r>
              <a:rPr lang="en-US" dirty="0" err="1"/>
              <a:t>day_space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Проверка признаков на корреляцию</a:t>
            </a:r>
          </a:p>
          <a:p>
            <a:endParaRPr lang="ru-RU" dirty="0"/>
          </a:p>
          <a:p>
            <a:r>
              <a:rPr lang="ru-RU" dirty="0"/>
              <a:t>Построение модели</a:t>
            </a:r>
          </a:p>
          <a:p>
            <a:endParaRPr lang="ru-RU" dirty="0"/>
          </a:p>
          <a:p>
            <a:r>
              <a:rPr lang="ru-RU" dirty="0"/>
              <a:t>Оценка влияния признаков на отток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4DD9C5E-2108-4822-AA3C-AACCF05DF846}"/>
              </a:ext>
            </a:extLst>
          </p:cNvPr>
          <p:cNvCxnSpPr/>
          <p:nvPr/>
        </p:nvCxnSpPr>
        <p:spPr>
          <a:xfrm>
            <a:off x="2002972" y="1883228"/>
            <a:ext cx="0" cy="185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DA86A2D-EE65-45B1-BF03-63D139AD625E}"/>
              </a:ext>
            </a:extLst>
          </p:cNvPr>
          <p:cNvCxnSpPr/>
          <p:nvPr/>
        </p:nvCxnSpPr>
        <p:spPr>
          <a:xfrm>
            <a:off x="2002972" y="2438400"/>
            <a:ext cx="0" cy="185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49EE8E5-090A-44DB-B6F8-269957AE369E}"/>
              </a:ext>
            </a:extLst>
          </p:cNvPr>
          <p:cNvCxnSpPr/>
          <p:nvPr/>
        </p:nvCxnSpPr>
        <p:spPr>
          <a:xfrm>
            <a:off x="2002972" y="2984198"/>
            <a:ext cx="0" cy="185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135118E-7D1E-4BDD-A8C8-4050719F12FE}"/>
              </a:ext>
            </a:extLst>
          </p:cNvPr>
          <p:cNvCxnSpPr/>
          <p:nvPr/>
        </p:nvCxnSpPr>
        <p:spPr>
          <a:xfrm>
            <a:off x="2002972" y="3561141"/>
            <a:ext cx="0" cy="185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57C0175-71A8-44B4-A2E0-90B25958012D}"/>
              </a:ext>
            </a:extLst>
          </p:cNvPr>
          <p:cNvCxnSpPr/>
          <p:nvPr/>
        </p:nvCxnSpPr>
        <p:spPr>
          <a:xfrm>
            <a:off x="2002972" y="4083655"/>
            <a:ext cx="0" cy="185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A75E9EE-1430-4386-B740-A8BA04E948BE}"/>
              </a:ext>
            </a:extLst>
          </p:cNvPr>
          <p:cNvCxnSpPr/>
          <p:nvPr/>
        </p:nvCxnSpPr>
        <p:spPr>
          <a:xfrm>
            <a:off x="2002972" y="4627941"/>
            <a:ext cx="0" cy="185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0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AAC27-8500-45B8-90D0-EE4D2C20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0"/>
            <a:ext cx="11506200" cy="1507067"/>
          </a:xfrm>
        </p:spPr>
        <p:txBody>
          <a:bodyPr/>
          <a:lstStyle/>
          <a:p>
            <a:r>
              <a:rPr lang="ru-RU" dirty="0"/>
              <a:t>Оценка влияния ключевых признаков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074726-1847-4F72-A7DD-813A4A98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3" y="1319804"/>
            <a:ext cx="8777858" cy="5211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CB221-44CF-433E-A438-80CC432E14B4}"/>
              </a:ext>
            </a:extLst>
          </p:cNvPr>
          <p:cNvSpPr txBox="1"/>
          <p:nvPr/>
        </p:nvSpPr>
        <p:spPr>
          <a:xfrm>
            <a:off x="9075978" y="1507067"/>
            <a:ext cx="2622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Видим что ключевым являться срок и тип приставки однако в рад тарифных планов также негативное влияет на отток</a:t>
            </a:r>
          </a:p>
        </p:txBody>
      </p:sp>
    </p:spTree>
    <p:extLst>
      <p:ext uri="{BB962C8B-B14F-4D97-AF65-F5344CB8AC3E}">
        <p14:creationId xmlns:p14="http://schemas.microsoft.com/office/powerpoint/2010/main" val="388786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8B961-4BD6-43E4-AD41-42C02CA7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21771"/>
            <a:ext cx="8534400" cy="1507067"/>
          </a:xfrm>
        </p:spPr>
        <p:txBody>
          <a:bodyPr/>
          <a:lstStyle/>
          <a:p>
            <a:r>
              <a:rPr lang="ru-RU" dirty="0"/>
              <a:t>Экономика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74061-C569-4C3A-8DEF-3E0D078A1A87}"/>
              </a:ext>
            </a:extLst>
          </p:cNvPr>
          <p:cNvSpPr txBox="1"/>
          <p:nvPr/>
        </p:nvSpPr>
        <p:spPr>
          <a:xfrm>
            <a:off x="254453" y="1153610"/>
            <a:ext cx="83738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Средние показатели	</a:t>
            </a:r>
          </a:p>
          <a:p>
            <a:r>
              <a:rPr lang="ru-RU" dirty="0"/>
              <a:t>ARPU	 650     рублей в месяц</a:t>
            </a:r>
          </a:p>
          <a:p>
            <a:r>
              <a:rPr lang="ru-RU" dirty="0"/>
              <a:t>SAC	 1 300  рублей</a:t>
            </a:r>
          </a:p>
          <a:p>
            <a:r>
              <a:rPr lang="ru-RU" dirty="0"/>
              <a:t>SRC 	 455     рублей</a:t>
            </a:r>
          </a:p>
          <a:p>
            <a:r>
              <a:rPr lang="ru-RU" dirty="0"/>
              <a:t>Отток первого месяца	 8 624  шт.</a:t>
            </a:r>
          </a:p>
          <a:p>
            <a:r>
              <a:rPr lang="ru-RU" dirty="0"/>
              <a:t>Продажи	 35 628 шт.</a:t>
            </a:r>
          </a:p>
          <a:p>
            <a:r>
              <a:rPr lang="ru-RU" dirty="0"/>
              <a:t>Отток первого месяца после внедрения модели 	 2 155,91шт. 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81FA04F-BD99-413F-9D47-3671DED1A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36344"/>
              </p:ext>
            </p:extLst>
          </p:nvPr>
        </p:nvGraphicFramePr>
        <p:xfrm>
          <a:off x="254452" y="3330008"/>
          <a:ext cx="9390291" cy="2450640"/>
        </p:xfrm>
        <a:graphic>
          <a:graphicData uri="http://schemas.openxmlformats.org/drawingml/2006/table">
            <a:tbl>
              <a:tblPr/>
              <a:tblGrid>
                <a:gridCol w="2801400">
                  <a:extLst>
                    <a:ext uri="{9D8B030D-6E8A-4147-A177-3AD203B41FA5}">
                      <a16:colId xmlns:a16="http://schemas.microsoft.com/office/drawing/2014/main" val="2822509525"/>
                    </a:ext>
                  </a:extLst>
                </a:gridCol>
                <a:gridCol w="2778988">
                  <a:extLst>
                    <a:ext uri="{9D8B030D-6E8A-4147-A177-3AD203B41FA5}">
                      <a16:colId xmlns:a16="http://schemas.microsoft.com/office/drawing/2014/main" val="548636988"/>
                    </a:ext>
                  </a:extLst>
                </a:gridCol>
                <a:gridCol w="2353175">
                  <a:extLst>
                    <a:ext uri="{9D8B030D-6E8A-4147-A177-3AD203B41FA5}">
                      <a16:colId xmlns:a16="http://schemas.microsoft.com/office/drawing/2014/main" val="3249768755"/>
                    </a:ext>
                  </a:extLst>
                </a:gridCol>
                <a:gridCol w="1456728">
                  <a:extLst>
                    <a:ext uri="{9D8B030D-6E8A-4147-A177-3AD203B41FA5}">
                      <a16:colId xmlns:a16="http://schemas.microsoft.com/office/drawing/2014/main" val="3003485882"/>
                    </a:ext>
                  </a:extLst>
                </a:gridCol>
              </a:tblGrid>
              <a:tr h="5561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До внедерения модели предсказания оттока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После внедрения модели предсказания оттока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Разница в 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847882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Абонентская база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993 050,00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1 148 275,25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06395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Выручка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645 482 500,00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746 378 912,50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71366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Расходы на привлечение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46 316 400,00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46 316 400,00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071935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Расходы на удержание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-  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980 937,34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693966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Чистая выручка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599 166 100,00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699 081 575,16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94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3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F692B7B-14C0-4743-97B9-B60B55DC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269" y="2397275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dirty="0"/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99231929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5415</TotalTime>
  <Words>497</Words>
  <Application>Microsoft Office PowerPoint</Application>
  <PresentationFormat>Широкоэкранный</PresentationFormat>
  <Paragraphs>101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Сектор</vt:lpstr>
      <vt:lpstr>Прогнозирование оттока клиентов спутникового телевидения</vt:lpstr>
      <vt:lpstr>Предпосылки  и проблемы</vt:lpstr>
      <vt:lpstr>Решение </vt:lpstr>
      <vt:lpstr>Стек и Архитектура  реализации</vt:lpstr>
      <vt:lpstr>Данные </vt:lpstr>
      <vt:lpstr>engineering feature</vt:lpstr>
      <vt:lpstr>Оценка влияния ключевых признаков </vt:lpstr>
      <vt:lpstr>Экономика 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оттока клиентов спутникового телевидения</dc:title>
  <dc:creator>Артем Белычев</dc:creator>
  <cp:lastModifiedBy>Артем Белычев</cp:lastModifiedBy>
  <cp:revision>1</cp:revision>
  <dcterms:created xsi:type="dcterms:W3CDTF">2021-09-29T14:18:23Z</dcterms:created>
  <dcterms:modified xsi:type="dcterms:W3CDTF">2021-10-03T08:33:56Z</dcterms:modified>
</cp:coreProperties>
</file>