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8EA651-E3D3-465B-8AAF-08FD189B1F27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398162DB-D495-4099-992C-F559D797885B}">
      <dgm:prSet phldrT="[Текст]" custT="1"/>
      <dgm:spPr/>
      <dgm:t>
        <a:bodyPr/>
        <a:lstStyle/>
        <a:p>
          <a:r>
            <a:rPr lang="ru-RU" sz="1100" b="1" dirty="0" smtClean="0"/>
            <a:t>Автоматизированная система </a:t>
          </a:r>
          <a:r>
            <a:rPr lang="ru-RU" sz="1200" b="1" dirty="0" smtClean="0"/>
            <a:t>оперативно-диспетчерского</a:t>
          </a:r>
          <a:r>
            <a:rPr lang="ru-RU" sz="1100" b="1" dirty="0" smtClean="0"/>
            <a:t> управления зданиями (АСОДУ</a:t>
          </a:r>
          <a:r>
            <a:rPr lang="ru-RU" sz="900" b="1" dirty="0" smtClean="0"/>
            <a:t>)</a:t>
          </a:r>
          <a:endParaRPr lang="ru-RU" sz="900" b="1" dirty="0"/>
        </a:p>
      </dgm:t>
    </dgm:pt>
    <dgm:pt modelId="{E9524FF8-0037-4F72-A8A7-952A23A9111C}" type="parTrans" cxnId="{4755219D-16AC-4F0D-804F-FC5CE2B669B8}">
      <dgm:prSet/>
      <dgm:spPr/>
      <dgm:t>
        <a:bodyPr/>
        <a:lstStyle/>
        <a:p>
          <a:endParaRPr lang="ru-RU"/>
        </a:p>
      </dgm:t>
    </dgm:pt>
    <dgm:pt modelId="{0D995CF5-8397-4C51-86E7-1082A3F4A4EC}" type="sibTrans" cxnId="{4755219D-16AC-4F0D-804F-FC5CE2B669B8}">
      <dgm:prSet custT="1"/>
      <dgm:spPr/>
      <dgm:t>
        <a:bodyPr/>
        <a:lstStyle/>
        <a:p>
          <a:r>
            <a:rPr lang="ru-RU" sz="1600" b="1" dirty="0" smtClean="0"/>
            <a:t>БД </a:t>
          </a:r>
          <a:r>
            <a:rPr lang="ru-RU" sz="1400" b="1" dirty="0" smtClean="0"/>
            <a:t>Сотрудников</a:t>
          </a:r>
          <a:endParaRPr lang="ru-RU" sz="1400" b="1" dirty="0"/>
        </a:p>
      </dgm:t>
    </dgm:pt>
    <dgm:pt modelId="{34CBCD3A-7994-41C0-86C2-CA59053352B6}">
      <dgm:prSet phldrT="[Текст]" custT="1"/>
      <dgm:spPr/>
      <dgm:t>
        <a:bodyPr/>
        <a:lstStyle/>
        <a:p>
          <a:r>
            <a:rPr lang="en-US" sz="3200" b="1" i="1" dirty="0" smtClean="0">
              <a:latin typeface="AR JULIAN" pitchFamily="2" charset="0"/>
            </a:rPr>
            <a:t>MY SQL</a:t>
          </a:r>
          <a:endParaRPr lang="ru-RU" sz="3200" b="1" i="1" dirty="0"/>
        </a:p>
      </dgm:t>
    </dgm:pt>
    <dgm:pt modelId="{AF9BFD1B-D3BF-4ABD-8D3D-A0385500D34D}" type="parTrans" cxnId="{9B8D4589-EDC2-4ACA-9B36-5534D9C78D63}">
      <dgm:prSet/>
      <dgm:spPr/>
      <dgm:t>
        <a:bodyPr/>
        <a:lstStyle/>
        <a:p>
          <a:endParaRPr lang="ru-RU"/>
        </a:p>
      </dgm:t>
    </dgm:pt>
    <dgm:pt modelId="{E7026C43-9601-42FE-A186-02DD1D246D06}" type="sibTrans" cxnId="{9B8D4589-EDC2-4ACA-9B36-5534D9C78D63}">
      <dgm:prSet custT="1"/>
      <dgm:spPr/>
      <dgm:t>
        <a:bodyPr/>
        <a:lstStyle/>
        <a:p>
          <a:r>
            <a:rPr lang="ru-RU" sz="1100" b="1" dirty="0" smtClean="0"/>
            <a:t>Модуль личных кабинетов и автоматического формирования профиля сотрудников</a:t>
          </a:r>
          <a:endParaRPr lang="ru-RU" sz="1100" b="1" dirty="0"/>
        </a:p>
      </dgm:t>
    </dgm:pt>
    <dgm:pt modelId="{13F2085E-2614-4B12-A36C-A840D45A4F58}" type="pres">
      <dgm:prSet presAssocID="{098EA651-E3D3-465B-8AAF-08FD189B1F2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8B7539C3-935E-464C-905A-10C01598A1ED}" type="pres">
      <dgm:prSet presAssocID="{398162DB-D495-4099-992C-F559D797885B}" presName="composite" presStyleCnt="0"/>
      <dgm:spPr/>
    </dgm:pt>
    <dgm:pt modelId="{6C63DFAF-523D-4868-9721-ADA4D7214F98}" type="pres">
      <dgm:prSet presAssocID="{398162DB-D495-4099-992C-F559D797885B}" presName="Parent1" presStyleLbl="node1" presStyleIdx="0" presStyleCnt="4" custLinFactX="-23973" custLinFactNeighborX="-100000" custLinFactNeighborY="-4044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064331-289B-4079-A32A-87C1C389E9E8}" type="pres">
      <dgm:prSet presAssocID="{398162DB-D495-4099-992C-F559D797885B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7F13B4-E497-4B88-8F47-7157B606893C}" type="pres">
      <dgm:prSet presAssocID="{398162DB-D495-4099-992C-F559D797885B}" presName="BalanceSpacing" presStyleCnt="0"/>
      <dgm:spPr/>
    </dgm:pt>
    <dgm:pt modelId="{358A6E1D-256B-45AA-8B56-921D12BFFA1D}" type="pres">
      <dgm:prSet presAssocID="{398162DB-D495-4099-992C-F559D797885B}" presName="BalanceSpacing1" presStyleCnt="0"/>
      <dgm:spPr/>
    </dgm:pt>
    <dgm:pt modelId="{21BA1CAE-28B6-4315-B74E-1C9ED10A8AE5}" type="pres">
      <dgm:prSet presAssocID="{0D995CF5-8397-4C51-86E7-1082A3F4A4EC}" presName="Accent1Text" presStyleLbl="node1" presStyleIdx="1" presStyleCnt="4" custLinFactY="17047" custLinFactNeighborX="-20866" custLinFactNeighborY="100000"/>
      <dgm:spPr/>
      <dgm:t>
        <a:bodyPr/>
        <a:lstStyle/>
        <a:p>
          <a:endParaRPr lang="ru-RU"/>
        </a:p>
      </dgm:t>
    </dgm:pt>
    <dgm:pt modelId="{A918566B-987F-4108-8B36-0E732FBA8837}" type="pres">
      <dgm:prSet presAssocID="{0D995CF5-8397-4C51-86E7-1082A3F4A4EC}" presName="spaceBetweenRectangles" presStyleCnt="0"/>
      <dgm:spPr/>
    </dgm:pt>
    <dgm:pt modelId="{502FDB43-E06B-44D4-983F-EA2157D1643A}" type="pres">
      <dgm:prSet presAssocID="{34CBCD3A-7994-41C0-86C2-CA59053352B6}" presName="composite" presStyleCnt="0"/>
      <dgm:spPr/>
    </dgm:pt>
    <dgm:pt modelId="{A05C7B3A-68C7-496E-A91C-E9EBB43A23BA}" type="pres">
      <dgm:prSet presAssocID="{34CBCD3A-7994-41C0-86C2-CA59053352B6}" presName="Parent1" presStyleLbl="node1" presStyleIdx="2" presStyleCnt="4" custLinFactX="-23585" custLinFactNeighborX="-100000" custLinFactNeighborY="-4445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66C491-D583-44F8-95D9-85EE180067B8}" type="pres">
      <dgm:prSet presAssocID="{34CBCD3A-7994-41C0-86C2-CA59053352B6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B54D7B5-9ADF-42ED-AA4D-E98442AC943B}" type="pres">
      <dgm:prSet presAssocID="{34CBCD3A-7994-41C0-86C2-CA59053352B6}" presName="BalanceSpacing" presStyleCnt="0"/>
      <dgm:spPr/>
    </dgm:pt>
    <dgm:pt modelId="{58F5DAF8-EA32-47E0-8726-D51365C5AEA4}" type="pres">
      <dgm:prSet presAssocID="{34CBCD3A-7994-41C0-86C2-CA59053352B6}" presName="BalanceSpacing1" presStyleCnt="0"/>
      <dgm:spPr/>
    </dgm:pt>
    <dgm:pt modelId="{2A4C7898-3CB5-4E19-BFD5-915F8F2CE58B}" type="pres">
      <dgm:prSet presAssocID="{E7026C43-9601-42FE-A186-02DD1D246D06}" presName="Accent1Text" presStyleLbl="node1" presStyleIdx="3" presStyleCnt="4" custLinFactX="-28840" custLinFactNeighborX="-100000" custLinFactNeighborY="-44452"/>
      <dgm:spPr/>
      <dgm:t>
        <a:bodyPr/>
        <a:lstStyle/>
        <a:p>
          <a:endParaRPr lang="ru-RU"/>
        </a:p>
      </dgm:t>
    </dgm:pt>
  </dgm:ptLst>
  <dgm:cxnLst>
    <dgm:cxn modelId="{7D639C38-7024-4D4D-A9D7-FA676DBC5D7D}" type="presOf" srcId="{0D995CF5-8397-4C51-86E7-1082A3F4A4EC}" destId="{21BA1CAE-28B6-4315-B74E-1C9ED10A8AE5}" srcOrd="0" destOrd="0" presId="urn:microsoft.com/office/officeart/2008/layout/AlternatingHexagons"/>
    <dgm:cxn modelId="{5DFBF2E7-C3E0-418F-A1AA-7070B81D1111}" type="presOf" srcId="{098EA651-E3D3-465B-8AAF-08FD189B1F27}" destId="{13F2085E-2614-4B12-A36C-A840D45A4F58}" srcOrd="0" destOrd="0" presId="urn:microsoft.com/office/officeart/2008/layout/AlternatingHexagons"/>
    <dgm:cxn modelId="{9B8D4589-EDC2-4ACA-9B36-5534D9C78D63}" srcId="{098EA651-E3D3-465B-8AAF-08FD189B1F27}" destId="{34CBCD3A-7994-41C0-86C2-CA59053352B6}" srcOrd="1" destOrd="0" parTransId="{AF9BFD1B-D3BF-4ABD-8D3D-A0385500D34D}" sibTransId="{E7026C43-9601-42FE-A186-02DD1D246D06}"/>
    <dgm:cxn modelId="{088E9829-1EF8-4749-9314-73CE883CB3D9}" type="presOf" srcId="{398162DB-D495-4099-992C-F559D797885B}" destId="{6C63DFAF-523D-4868-9721-ADA4D7214F98}" srcOrd="0" destOrd="0" presId="urn:microsoft.com/office/officeart/2008/layout/AlternatingHexagons"/>
    <dgm:cxn modelId="{54F4CE8D-9D75-4B0B-91F2-876E2F634AC0}" type="presOf" srcId="{34CBCD3A-7994-41C0-86C2-CA59053352B6}" destId="{A05C7B3A-68C7-496E-A91C-E9EBB43A23BA}" srcOrd="0" destOrd="0" presId="urn:microsoft.com/office/officeart/2008/layout/AlternatingHexagons"/>
    <dgm:cxn modelId="{4755219D-16AC-4F0D-804F-FC5CE2B669B8}" srcId="{098EA651-E3D3-465B-8AAF-08FD189B1F27}" destId="{398162DB-D495-4099-992C-F559D797885B}" srcOrd="0" destOrd="0" parTransId="{E9524FF8-0037-4F72-A8A7-952A23A9111C}" sibTransId="{0D995CF5-8397-4C51-86E7-1082A3F4A4EC}"/>
    <dgm:cxn modelId="{E4E9067C-639E-4A33-BA48-28CED6D4DC8B}" type="presOf" srcId="{E7026C43-9601-42FE-A186-02DD1D246D06}" destId="{2A4C7898-3CB5-4E19-BFD5-915F8F2CE58B}" srcOrd="0" destOrd="0" presId="urn:microsoft.com/office/officeart/2008/layout/AlternatingHexagons"/>
    <dgm:cxn modelId="{FA2B58BB-1709-4FFC-B821-2E0770D95769}" type="presParOf" srcId="{13F2085E-2614-4B12-A36C-A840D45A4F58}" destId="{8B7539C3-935E-464C-905A-10C01598A1ED}" srcOrd="0" destOrd="0" presId="urn:microsoft.com/office/officeart/2008/layout/AlternatingHexagons"/>
    <dgm:cxn modelId="{E300267F-34B6-4E2D-A725-2FD06C73BCCD}" type="presParOf" srcId="{8B7539C3-935E-464C-905A-10C01598A1ED}" destId="{6C63DFAF-523D-4868-9721-ADA4D7214F98}" srcOrd="0" destOrd="0" presId="urn:microsoft.com/office/officeart/2008/layout/AlternatingHexagons"/>
    <dgm:cxn modelId="{47CE0014-D5D4-4113-8C34-F198BB791597}" type="presParOf" srcId="{8B7539C3-935E-464C-905A-10C01598A1ED}" destId="{EF064331-289B-4079-A32A-87C1C389E9E8}" srcOrd="1" destOrd="0" presId="urn:microsoft.com/office/officeart/2008/layout/AlternatingHexagons"/>
    <dgm:cxn modelId="{9BCDC1DF-3033-4183-A5D4-375DB9700DB3}" type="presParOf" srcId="{8B7539C3-935E-464C-905A-10C01598A1ED}" destId="{CC7F13B4-E497-4B88-8F47-7157B606893C}" srcOrd="2" destOrd="0" presId="urn:microsoft.com/office/officeart/2008/layout/AlternatingHexagons"/>
    <dgm:cxn modelId="{516D4D69-390C-477A-859F-10DFF51FD4D3}" type="presParOf" srcId="{8B7539C3-935E-464C-905A-10C01598A1ED}" destId="{358A6E1D-256B-45AA-8B56-921D12BFFA1D}" srcOrd="3" destOrd="0" presId="urn:microsoft.com/office/officeart/2008/layout/AlternatingHexagons"/>
    <dgm:cxn modelId="{EA08AB92-1302-4148-A16E-491205F59653}" type="presParOf" srcId="{8B7539C3-935E-464C-905A-10C01598A1ED}" destId="{21BA1CAE-28B6-4315-B74E-1C9ED10A8AE5}" srcOrd="4" destOrd="0" presId="urn:microsoft.com/office/officeart/2008/layout/AlternatingHexagons"/>
    <dgm:cxn modelId="{6417A112-6F7D-441C-A1A1-D00956BE32CA}" type="presParOf" srcId="{13F2085E-2614-4B12-A36C-A840D45A4F58}" destId="{A918566B-987F-4108-8B36-0E732FBA8837}" srcOrd="1" destOrd="0" presId="urn:microsoft.com/office/officeart/2008/layout/AlternatingHexagons"/>
    <dgm:cxn modelId="{E8ABD9ED-5340-44B5-91C6-2CAD209A8D57}" type="presParOf" srcId="{13F2085E-2614-4B12-A36C-A840D45A4F58}" destId="{502FDB43-E06B-44D4-983F-EA2157D1643A}" srcOrd="2" destOrd="0" presId="urn:microsoft.com/office/officeart/2008/layout/AlternatingHexagons"/>
    <dgm:cxn modelId="{1B8804ED-8F49-4FC5-BDD2-DF6E331B04BB}" type="presParOf" srcId="{502FDB43-E06B-44D4-983F-EA2157D1643A}" destId="{A05C7B3A-68C7-496E-A91C-E9EBB43A23BA}" srcOrd="0" destOrd="0" presId="urn:microsoft.com/office/officeart/2008/layout/AlternatingHexagons"/>
    <dgm:cxn modelId="{5CE9B192-A402-4E4C-9878-E5D8D4FF19BE}" type="presParOf" srcId="{502FDB43-E06B-44D4-983F-EA2157D1643A}" destId="{7866C491-D583-44F8-95D9-85EE180067B8}" srcOrd="1" destOrd="0" presId="urn:microsoft.com/office/officeart/2008/layout/AlternatingHexagons"/>
    <dgm:cxn modelId="{432CFE74-4111-4637-BE9A-B7FAAE0524CB}" type="presParOf" srcId="{502FDB43-E06B-44D4-983F-EA2157D1643A}" destId="{6B54D7B5-9ADF-42ED-AA4D-E98442AC943B}" srcOrd="2" destOrd="0" presId="urn:microsoft.com/office/officeart/2008/layout/AlternatingHexagons"/>
    <dgm:cxn modelId="{0DD8D88A-14AF-4D7A-8C11-0EA19FFB50F5}" type="presParOf" srcId="{502FDB43-E06B-44D4-983F-EA2157D1643A}" destId="{58F5DAF8-EA32-47E0-8726-D51365C5AEA4}" srcOrd="3" destOrd="0" presId="urn:microsoft.com/office/officeart/2008/layout/AlternatingHexagons"/>
    <dgm:cxn modelId="{BB7F32E5-D2B8-4B35-9F68-D822BF78DA43}" type="presParOf" srcId="{502FDB43-E06B-44D4-983F-EA2157D1643A}" destId="{2A4C7898-3CB5-4E19-BFD5-915F8F2CE58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24B1E6-82A9-4836-928A-531EDA5948A9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79CBCBAF-53E3-458D-A162-91E7B922A49E}">
      <dgm:prSet phldrT="[Текст]" custT="1"/>
      <dgm:spPr/>
      <dgm:t>
        <a:bodyPr/>
        <a:lstStyle/>
        <a:p>
          <a:r>
            <a:rPr lang="en-US" sz="2400" b="1" dirty="0" smtClean="0">
              <a:latin typeface="AR DESTINE" pitchFamily="2" charset="0"/>
            </a:rPr>
            <a:t>Mongo DB</a:t>
          </a:r>
          <a:endParaRPr lang="ru-RU" sz="2400" b="1" dirty="0"/>
        </a:p>
      </dgm:t>
    </dgm:pt>
    <dgm:pt modelId="{38B9D9EF-F9AB-4849-B153-10115D43C119}" type="parTrans" cxnId="{952397DD-92B7-4F16-9229-A30DA7804A17}">
      <dgm:prSet/>
      <dgm:spPr/>
      <dgm:t>
        <a:bodyPr/>
        <a:lstStyle/>
        <a:p>
          <a:endParaRPr lang="ru-RU"/>
        </a:p>
      </dgm:t>
    </dgm:pt>
    <dgm:pt modelId="{F622BD35-2EA5-4E6C-A939-D7C19870845B}" type="sibTrans" cxnId="{952397DD-92B7-4F16-9229-A30DA7804A17}">
      <dgm:prSet custT="1"/>
      <dgm:spPr/>
      <dgm:t>
        <a:bodyPr/>
        <a:lstStyle/>
        <a:p>
          <a:r>
            <a:rPr lang="ru-RU" sz="1000" b="1" dirty="0" smtClean="0"/>
            <a:t>Модуль цифровых помощников Чат Бот –роботы поддержки, автоматизированная  стенография, увязанные календари специалистов </a:t>
          </a:r>
          <a:endParaRPr lang="ru-RU" sz="1000" b="1" dirty="0"/>
        </a:p>
      </dgm:t>
    </dgm:pt>
    <dgm:pt modelId="{237197CD-CBE9-49CE-BCCB-7B049EDCD5B6}">
      <dgm:prSet phldrT="[Текст]" phldr="1"/>
      <dgm:spPr/>
      <dgm:t>
        <a:bodyPr/>
        <a:lstStyle/>
        <a:p>
          <a:endParaRPr lang="ru-RU"/>
        </a:p>
      </dgm:t>
    </dgm:pt>
    <dgm:pt modelId="{BDB8A867-5E7C-48EE-B464-364E18CA2907}" type="parTrans" cxnId="{FA6CBD3C-3B07-4BC6-A726-8D9CE1A153C5}">
      <dgm:prSet/>
      <dgm:spPr/>
      <dgm:t>
        <a:bodyPr/>
        <a:lstStyle/>
        <a:p>
          <a:endParaRPr lang="ru-RU"/>
        </a:p>
      </dgm:t>
    </dgm:pt>
    <dgm:pt modelId="{A83B1B32-0B10-4081-AABD-71BA1F5C10E9}" type="sibTrans" cxnId="{FA6CBD3C-3B07-4BC6-A726-8D9CE1A153C5}">
      <dgm:prSet/>
      <dgm:spPr/>
      <dgm:t>
        <a:bodyPr/>
        <a:lstStyle/>
        <a:p>
          <a:endParaRPr lang="ru-RU"/>
        </a:p>
      </dgm:t>
    </dgm:pt>
    <dgm:pt modelId="{BDB47BB4-59B7-4E9B-8CD9-6C98B08348A5}">
      <dgm:prSet phldrT="[Текст]" custT="1"/>
      <dgm:spPr/>
      <dgm:t>
        <a:bodyPr/>
        <a:lstStyle/>
        <a:p>
          <a:r>
            <a:rPr lang="ru-RU" sz="2000" dirty="0" smtClean="0"/>
            <a:t>База знаний</a:t>
          </a:r>
          <a:endParaRPr lang="ru-RU" sz="2000" dirty="0"/>
        </a:p>
      </dgm:t>
    </dgm:pt>
    <dgm:pt modelId="{9D022A55-BA3D-44DE-92DC-A5752EE2E0B8}" type="sibTrans" cxnId="{B6E2C601-216E-4344-92C9-4F340E6E59B2}">
      <dgm:prSet custT="1"/>
      <dgm:spPr/>
      <dgm:t>
        <a:bodyPr/>
        <a:lstStyle/>
        <a:p>
          <a:r>
            <a:rPr lang="ru-RU" sz="1200" b="1" dirty="0" smtClean="0"/>
            <a:t>Модуль  комплексной поддержки посетителей и командировочных сотрудников </a:t>
          </a:r>
          <a:endParaRPr lang="ru-RU" sz="1200" b="1" dirty="0"/>
        </a:p>
      </dgm:t>
    </dgm:pt>
    <dgm:pt modelId="{5139F5C8-C9DF-4002-8440-9848A4F5300F}" type="parTrans" cxnId="{B6E2C601-216E-4344-92C9-4F340E6E59B2}">
      <dgm:prSet/>
      <dgm:spPr/>
      <dgm:t>
        <a:bodyPr/>
        <a:lstStyle/>
        <a:p>
          <a:endParaRPr lang="ru-RU"/>
        </a:p>
      </dgm:t>
    </dgm:pt>
    <dgm:pt modelId="{49C26B33-0156-422C-98A5-56C83AE6F230}" type="pres">
      <dgm:prSet presAssocID="{BE24B1E6-82A9-4836-928A-531EDA5948A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352A624B-EE59-4822-92A3-47D84C80C900}" type="pres">
      <dgm:prSet presAssocID="{BDB47BB4-59B7-4E9B-8CD9-6C98B08348A5}" presName="composite" presStyleCnt="0"/>
      <dgm:spPr/>
    </dgm:pt>
    <dgm:pt modelId="{10969880-0BA3-4FBC-9892-98907F090CB3}" type="pres">
      <dgm:prSet presAssocID="{BDB47BB4-59B7-4E9B-8CD9-6C98B08348A5}" presName="Parent1" presStyleLbl="node1" presStyleIdx="0" presStyleCnt="4" custLinFactNeighborX="-1657" custLinFactNeighborY="-25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CE09AF-32DE-4AA3-AA4D-7F1C59C89FCD}" type="pres">
      <dgm:prSet presAssocID="{BDB47BB4-59B7-4E9B-8CD9-6C98B08348A5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0E9405-96A9-4427-833E-514DF3F51A2A}" type="pres">
      <dgm:prSet presAssocID="{BDB47BB4-59B7-4E9B-8CD9-6C98B08348A5}" presName="BalanceSpacing" presStyleCnt="0"/>
      <dgm:spPr/>
    </dgm:pt>
    <dgm:pt modelId="{1163E365-4346-4099-9DF2-2D5B41BE4712}" type="pres">
      <dgm:prSet presAssocID="{BDB47BB4-59B7-4E9B-8CD9-6C98B08348A5}" presName="BalanceSpacing1" presStyleCnt="0"/>
      <dgm:spPr/>
    </dgm:pt>
    <dgm:pt modelId="{9D9406CA-24C2-47CA-AC07-3026339D346A}" type="pres">
      <dgm:prSet presAssocID="{9D022A55-BA3D-44DE-92DC-A5752EE2E0B8}" presName="Accent1Text" presStyleLbl="node1" presStyleIdx="1" presStyleCnt="4"/>
      <dgm:spPr/>
      <dgm:t>
        <a:bodyPr/>
        <a:lstStyle/>
        <a:p>
          <a:endParaRPr lang="ru-RU"/>
        </a:p>
      </dgm:t>
    </dgm:pt>
    <dgm:pt modelId="{4B70B359-C76A-4E98-83B6-CF4D90EAB87F}" type="pres">
      <dgm:prSet presAssocID="{9D022A55-BA3D-44DE-92DC-A5752EE2E0B8}" presName="spaceBetweenRectangles" presStyleCnt="0"/>
      <dgm:spPr/>
    </dgm:pt>
    <dgm:pt modelId="{14F21CA2-407C-4407-B012-D295959D20AD}" type="pres">
      <dgm:prSet presAssocID="{79CBCBAF-53E3-458D-A162-91E7B922A49E}" presName="composite" presStyleCnt="0"/>
      <dgm:spPr/>
    </dgm:pt>
    <dgm:pt modelId="{68054955-DE19-4684-859A-3B6B4E516036}" type="pres">
      <dgm:prSet presAssocID="{79CBCBAF-53E3-458D-A162-91E7B922A49E}" presName="Parent1" presStyleLbl="node1" presStyleIdx="2" presStyleCnt="4" custScaleX="112324" custScaleY="11228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A26F9D-3ABA-42B5-91CF-CBE736188156}" type="pres">
      <dgm:prSet presAssocID="{79CBCBAF-53E3-458D-A162-91E7B922A49E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9275D1-DD7C-49F3-AE59-015A34C4439C}" type="pres">
      <dgm:prSet presAssocID="{79CBCBAF-53E3-458D-A162-91E7B922A49E}" presName="BalanceSpacing" presStyleCnt="0"/>
      <dgm:spPr/>
    </dgm:pt>
    <dgm:pt modelId="{DF728A2F-B6DC-432C-8DF2-807CEFFB6658}" type="pres">
      <dgm:prSet presAssocID="{79CBCBAF-53E3-458D-A162-91E7B922A49E}" presName="BalanceSpacing1" presStyleCnt="0"/>
      <dgm:spPr/>
    </dgm:pt>
    <dgm:pt modelId="{BD660B96-82ED-41DF-BCB0-01B041FDE365}" type="pres">
      <dgm:prSet presAssocID="{F622BD35-2EA5-4E6C-A939-D7C19870845B}" presName="Accent1Text" presStyleLbl="node1" presStyleIdx="3" presStyleCnt="4" custLinFactX="-100000" custLinFactNeighborX="-117986" custLinFactNeighborY="-2447"/>
      <dgm:spPr/>
      <dgm:t>
        <a:bodyPr/>
        <a:lstStyle/>
        <a:p>
          <a:endParaRPr lang="ru-RU"/>
        </a:p>
      </dgm:t>
    </dgm:pt>
  </dgm:ptLst>
  <dgm:cxnLst>
    <dgm:cxn modelId="{FA6CBD3C-3B07-4BC6-A726-8D9CE1A153C5}" srcId="{79CBCBAF-53E3-458D-A162-91E7B922A49E}" destId="{237197CD-CBE9-49CE-BCCB-7B049EDCD5B6}" srcOrd="0" destOrd="0" parTransId="{BDB8A867-5E7C-48EE-B464-364E18CA2907}" sibTransId="{A83B1B32-0B10-4081-AABD-71BA1F5C10E9}"/>
    <dgm:cxn modelId="{A14050FA-EC95-473F-9541-D70807602F9A}" type="presOf" srcId="{237197CD-CBE9-49CE-BCCB-7B049EDCD5B6}" destId="{E8A26F9D-3ABA-42B5-91CF-CBE736188156}" srcOrd="0" destOrd="0" presId="urn:microsoft.com/office/officeart/2008/layout/AlternatingHexagons"/>
    <dgm:cxn modelId="{CDB46B91-4E2E-4B3B-83BC-A526D57B084D}" type="presOf" srcId="{79CBCBAF-53E3-458D-A162-91E7B922A49E}" destId="{68054955-DE19-4684-859A-3B6B4E516036}" srcOrd="0" destOrd="0" presId="urn:microsoft.com/office/officeart/2008/layout/AlternatingHexagons"/>
    <dgm:cxn modelId="{F2BEF2D3-A37F-4EA6-B9F2-A7DCC98B41ED}" type="presOf" srcId="{BDB47BB4-59B7-4E9B-8CD9-6C98B08348A5}" destId="{10969880-0BA3-4FBC-9892-98907F090CB3}" srcOrd="0" destOrd="0" presId="urn:microsoft.com/office/officeart/2008/layout/AlternatingHexagons"/>
    <dgm:cxn modelId="{B6E2C601-216E-4344-92C9-4F340E6E59B2}" srcId="{BE24B1E6-82A9-4836-928A-531EDA5948A9}" destId="{BDB47BB4-59B7-4E9B-8CD9-6C98B08348A5}" srcOrd="0" destOrd="0" parTransId="{5139F5C8-C9DF-4002-8440-9848A4F5300F}" sibTransId="{9D022A55-BA3D-44DE-92DC-A5752EE2E0B8}"/>
    <dgm:cxn modelId="{BC7695A3-F162-48DF-A011-3F2544681EFE}" type="presOf" srcId="{BE24B1E6-82A9-4836-928A-531EDA5948A9}" destId="{49C26B33-0156-422C-98A5-56C83AE6F230}" srcOrd="0" destOrd="0" presId="urn:microsoft.com/office/officeart/2008/layout/AlternatingHexagons"/>
    <dgm:cxn modelId="{0D44A818-DABB-4339-89E0-8BCA5DC724C6}" type="presOf" srcId="{F622BD35-2EA5-4E6C-A939-D7C19870845B}" destId="{BD660B96-82ED-41DF-BCB0-01B041FDE365}" srcOrd="0" destOrd="0" presId="urn:microsoft.com/office/officeart/2008/layout/AlternatingHexagons"/>
    <dgm:cxn modelId="{952397DD-92B7-4F16-9229-A30DA7804A17}" srcId="{BE24B1E6-82A9-4836-928A-531EDA5948A9}" destId="{79CBCBAF-53E3-458D-A162-91E7B922A49E}" srcOrd="1" destOrd="0" parTransId="{38B9D9EF-F9AB-4849-B153-10115D43C119}" sibTransId="{F622BD35-2EA5-4E6C-A939-D7C19870845B}"/>
    <dgm:cxn modelId="{3F1AF3F9-353E-495E-AEBD-C902F1554E21}" type="presOf" srcId="{9D022A55-BA3D-44DE-92DC-A5752EE2E0B8}" destId="{9D9406CA-24C2-47CA-AC07-3026339D346A}" srcOrd="0" destOrd="0" presId="urn:microsoft.com/office/officeart/2008/layout/AlternatingHexagons"/>
    <dgm:cxn modelId="{3354EF0E-C9CC-4639-82CF-7C5CE9E4E741}" type="presParOf" srcId="{49C26B33-0156-422C-98A5-56C83AE6F230}" destId="{352A624B-EE59-4822-92A3-47D84C80C900}" srcOrd="0" destOrd="0" presId="urn:microsoft.com/office/officeart/2008/layout/AlternatingHexagons"/>
    <dgm:cxn modelId="{8F3EBA89-E300-4ADB-96D4-E7CC457128AF}" type="presParOf" srcId="{352A624B-EE59-4822-92A3-47D84C80C900}" destId="{10969880-0BA3-4FBC-9892-98907F090CB3}" srcOrd="0" destOrd="0" presId="urn:microsoft.com/office/officeart/2008/layout/AlternatingHexagons"/>
    <dgm:cxn modelId="{F67EFCA5-70D7-47E4-B20C-1D6F13A19EB1}" type="presParOf" srcId="{352A624B-EE59-4822-92A3-47D84C80C900}" destId="{C4CE09AF-32DE-4AA3-AA4D-7F1C59C89FCD}" srcOrd="1" destOrd="0" presId="urn:microsoft.com/office/officeart/2008/layout/AlternatingHexagons"/>
    <dgm:cxn modelId="{5861ACF0-B65E-446A-894B-0E6FAD638B16}" type="presParOf" srcId="{352A624B-EE59-4822-92A3-47D84C80C900}" destId="{E30E9405-96A9-4427-833E-514DF3F51A2A}" srcOrd="2" destOrd="0" presId="urn:microsoft.com/office/officeart/2008/layout/AlternatingHexagons"/>
    <dgm:cxn modelId="{AD73FF99-6A7F-4A94-89B5-B86A25C0129B}" type="presParOf" srcId="{352A624B-EE59-4822-92A3-47D84C80C900}" destId="{1163E365-4346-4099-9DF2-2D5B41BE4712}" srcOrd="3" destOrd="0" presId="urn:microsoft.com/office/officeart/2008/layout/AlternatingHexagons"/>
    <dgm:cxn modelId="{1E8CD198-0758-47B8-A073-9CBB4CB51AFA}" type="presParOf" srcId="{352A624B-EE59-4822-92A3-47D84C80C900}" destId="{9D9406CA-24C2-47CA-AC07-3026339D346A}" srcOrd="4" destOrd="0" presId="urn:microsoft.com/office/officeart/2008/layout/AlternatingHexagons"/>
    <dgm:cxn modelId="{CF9ADF94-8F3F-474B-B856-694884B70704}" type="presParOf" srcId="{49C26B33-0156-422C-98A5-56C83AE6F230}" destId="{4B70B359-C76A-4E98-83B6-CF4D90EAB87F}" srcOrd="1" destOrd="0" presId="urn:microsoft.com/office/officeart/2008/layout/AlternatingHexagons"/>
    <dgm:cxn modelId="{DEA9963B-1234-47C2-8BFB-F8AF872C0A12}" type="presParOf" srcId="{49C26B33-0156-422C-98A5-56C83AE6F230}" destId="{14F21CA2-407C-4407-B012-D295959D20AD}" srcOrd="2" destOrd="0" presId="urn:microsoft.com/office/officeart/2008/layout/AlternatingHexagons"/>
    <dgm:cxn modelId="{635DD4AE-F222-4583-A122-94512041C4BF}" type="presParOf" srcId="{14F21CA2-407C-4407-B012-D295959D20AD}" destId="{68054955-DE19-4684-859A-3B6B4E516036}" srcOrd="0" destOrd="0" presId="urn:microsoft.com/office/officeart/2008/layout/AlternatingHexagons"/>
    <dgm:cxn modelId="{594B8070-408C-40E4-BC32-24175E0408E2}" type="presParOf" srcId="{14F21CA2-407C-4407-B012-D295959D20AD}" destId="{E8A26F9D-3ABA-42B5-91CF-CBE736188156}" srcOrd="1" destOrd="0" presId="urn:microsoft.com/office/officeart/2008/layout/AlternatingHexagons"/>
    <dgm:cxn modelId="{03F848FE-9A7B-49FF-9721-A5849801C892}" type="presParOf" srcId="{14F21CA2-407C-4407-B012-D295959D20AD}" destId="{099275D1-DD7C-49F3-AE59-015A34C4439C}" srcOrd="2" destOrd="0" presId="urn:microsoft.com/office/officeart/2008/layout/AlternatingHexagons"/>
    <dgm:cxn modelId="{6F83ADCF-4B86-4659-A876-AF4237271FC8}" type="presParOf" srcId="{14F21CA2-407C-4407-B012-D295959D20AD}" destId="{DF728A2F-B6DC-432C-8DF2-807CEFFB6658}" srcOrd="3" destOrd="0" presId="urn:microsoft.com/office/officeart/2008/layout/AlternatingHexagons"/>
    <dgm:cxn modelId="{4426D8CD-21DB-4B98-AC22-B6937924BFEB}" type="presParOf" srcId="{14F21CA2-407C-4407-B012-D295959D20AD}" destId="{BD660B96-82ED-41DF-BCB0-01B041FDE36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3DFAF-523D-4868-9721-ADA4D7214F98}">
      <dsp:nvSpPr>
        <dsp:cNvPr id="0" name=""/>
        <dsp:cNvSpPr/>
      </dsp:nvSpPr>
      <dsp:spPr>
        <a:xfrm rot="5400000">
          <a:off x="754141" y="109959"/>
          <a:ext cx="1691679" cy="147176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dirty="0" smtClean="0"/>
            <a:t>Автоматизированная система </a:t>
          </a:r>
          <a:r>
            <a:rPr lang="ru-RU" sz="1200" b="1" kern="1200" dirty="0" smtClean="0"/>
            <a:t>оперативно-диспетчерского</a:t>
          </a:r>
          <a:r>
            <a:rPr lang="ru-RU" sz="1100" b="1" kern="1200" dirty="0" smtClean="0"/>
            <a:t> управления зданиями (АСОДУ</a:t>
          </a:r>
          <a:r>
            <a:rPr lang="ru-RU" sz="900" b="1" kern="1200" dirty="0" smtClean="0"/>
            <a:t>)</a:t>
          </a:r>
          <a:endParaRPr lang="ru-RU" sz="900" b="1" kern="1200" dirty="0"/>
        </a:p>
      </dsp:txBody>
      <dsp:txXfrm rot="-5400000">
        <a:off x="1093449" y="263620"/>
        <a:ext cx="1013063" cy="1164439"/>
      </dsp:txXfrm>
    </dsp:sp>
    <dsp:sp modelId="{EF064331-289B-4079-A32A-87C1C389E9E8}">
      <dsp:nvSpPr>
        <dsp:cNvPr id="0" name=""/>
        <dsp:cNvSpPr/>
      </dsp:nvSpPr>
      <dsp:spPr>
        <a:xfrm>
          <a:off x="4205108" y="950563"/>
          <a:ext cx="1887914" cy="1015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A1CAE-28B6-4315-B74E-1C9ED10A8AE5}">
      <dsp:nvSpPr>
        <dsp:cNvPr id="0" name=""/>
        <dsp:cNvSpPr/>
      </dsp:nvSpPr>
      <dsp:spPr>
        <a:xfrm rot="5400000">
          <a:off x="682128" y="2702246"/>
          <a:ext cx="1691679" cy="1471761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БД </a:t>
          </a:r>
          <a:r>
            <a:rPr lang="ru-RU" sz="1400" b="1" kern="1200" dirty="0" smtClean="0"/>
            <a:t>Сотрудников</a:t>
          </a:r>
          <a:endParaRPr lang="ru-RU" sz="1400" b="1" kern="1200" dirty="0"/>
        </a:p>
      </dsp:txBody>
      <dsp:txXfrm rot="-5400000">
        <a:off x="1021436" y="2855907"/>
        <a:ext cx="1013063" cy="1164439"/>
      </dsp:txXfrm>
    </dsp:sp>
    <dsp:sp modelId="{A05C7B3A-68C7-496E-A91C-E9EBB43A23BA}">
      <dsp:nvSpPr>
        <dsp:cNvPr id="0" name=""/>
        <dsp:cNvSpPr/>
      </dsp:nvSpPr>
      <dsp:spPr>
        <a:xfrm rot="5400000">
          <a:off x="-37944" y="1406098"/>
          <a:ext cx="1691679" cy="147176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1" kern="1200" dirty="0" smtClean="0">
              <a:latin typeface="AR JULIAN" pitchFamily="2" charset="0"/>
            </a:rPr>
            <a:t>MY SQL</a:t>
          </a:r>
          <a:endParaRPr lang="ru-RU" sz="3200" b="1" i="1" kern="1200" dirty="0"/>
        </a:p>
      </dsp:txBody>
      <dsp:txXfrm rot="-5400000">
        <a:off x="301364" y="1559759"/>
        <a:ext cx="1013063" cy="1164439"/>
      </dsp:txXfrm>
    </dsp:sp>
    <dsp:sp modelId="{7866C491-D583-44F8-95D9-85EE180067B8}">
      <dsp:nvSpPr>
        <dsp:cNvPr id="0" name=""/>
        <dsp:cNvSpPr/>
      </dsp:nvSpPr>
      <dsp:spPr>
        <a:xfrm>
          <a:off x="2976" y="2386460"/>
          <a:ext cx="1827014" cy="1015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C7898-3CB5-4E19-BFD5-915F8F2CE58B}">
      <dsp:nvSpPr>
        <dsp:cNvPr id="0" name=""/>
        <dsp:cNvSpPr/>
      </dsp:nvSpPr>
      <dsp:spPr>
        <a:xfrm rot="5400000">
          <a:off x="1474216" y="1406098"/>
          <a:ext cx="1691679" cy="147176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dirty="0" smtClean="0"/>
            <a:t>Модуль личных кабинетов и автоматического формирования профиля сотрудников</a:t>
          </a:r>
          <a:endParaRPr lang="ru-RU" sz="1100" b="1" kern="1200" dirty="0"/>
        </a:p>
      </dsp:txBody>
      <dsp:txXfrm rot="-5400000">
        <a:off x="1813524" y="1559759"/>
        <a:ext cx="1013063" cy="1164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69880-0BA3-4FBC-9892-98907F090CB3}">
      <dsp:nvSpPr>
        <dsp:cNvPr id="0" name=""/>
        <dsp:cNvSpPr/>
      </dsp:nvSpPr>
      <dsp:spPr>
        <a:xfrm rot="5400000">
          <a:off x="2554340" y="469996"/>
          <a:ext cx="1691679" cy="147176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База знаний</a:t>
          </a:r>
          <a:endParaRPr lang="ru-RU" sz="2000" kern="1200" dirty="0"/>
        </a:p>
      </dsp:txBody>
      <dsp:txXfrm rot="-5400000">
        <a:off x="2893648" y="623657"/>
        <a:ext cx="1013063" cy="1164439"/>
      </dsp:txXfrm>
    </dsp:sp>
    <dsp:sp modelId="{C4CE09AF-32DE-4AA3-AA4D-7F1C59C89FCD}">
      <dsp:nvSpPr>
        <dsp:cNvPr id="0" name=""/>
        <dsp:cNvSpPr/>
      </dsp:nvSpPr>
      <dsp:spPr>
        <a:xfrm>
          <a:off x="4205108" y="702635"/>
          <a:ext cx="1887914" cy="1015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406CA-24C2-47CA-AC07-3026339D346A}">
      <dsp:nvSpPr>
        <dsp:cNvPr id="0" name=""/>
        <dsp:cNvSpPr/>
      </dsp:nvSpPr>
      <dsp:spPr>
        <a:xfrm rot="5400000">
          <a:off x="989225" y="474259"/>
          <a:ext cx="1691679" cy="147176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49557"/>
            <a:satOff val="-13167"/>
            <a:lumOff val="-536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Модуль  комплексной поддержки посетителей и командировочных сотрудников </a:t>
          </a:r>
          <a:endParaRPr lang="ru-RU" sz="1200" b="1" kern="1200" dirty="0"/>
        </a:p>
      </dsp:txBody>
      <dsp:txXfrm rot="-5400000">
        <a:off x="1328533" y="627920"/>
        <a:ext cx="1013063" cy="1164439"/>
      </dsp:txXfrm>
    </dsp:sp>
    <dsp:sp modelId="{68054955-DE19-4684-859A-3B6B4E516036}">
      <dsp:nvSpPr>
        <dsp:cNvPr id="0" name=""/>
        <dsp:cNvSpPr/>
      </dsp:nvSpPr>
      <dsp:spPr>
        <a:xfrm rot="5400000">
          <a:off x="1677020" y="1923378"/>
          <a:ext cx="1899502" cy="165314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99115"/>
            <a:satOff val="-26335"/>
            <a:lumOff val="-1071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 DESTINE" pitchFamily="2" charset="0"/>
            </a:rPr>
            <a:t>Mongo DB</a:t>
          </a:r>
          <a:endParaRPr lang="ru-RU" sz="2400" b="1" kern="1200" dirty="0"/>
        </a:p>
      </dsp:txBody>
      <dsp:txXfrm rot="-5400000">
        <a:off x="2057856" y="2096252"/>
        <a:ext cx="1137829" cy="1307394"/>
      </dsp:txXfrm>
    </dsp:sp>
    <dsp:sp modelId="{E8A26F9D-3ABA-42B5-91CF-CBE736188156}">
      <dsp:nvSpPr>
        <dsp:cNvPr id="0" name=""/>
        <dsp:cNvSpPr/>
      </dsp:nvSpPr>
      <dsp:spPr>
        <a:xfrm>
          <a:off x="2976" y="2242444"/>
          <a:ext cx="1827014" cy="1015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2976" y="2242444"/>
        <a:ext cx="1827014" cy="1015007"/>
      </dsp:txXfrm>
    </dsp:sp>
    <dsp:sp modelId="{BD660B96-82ED-41DF-BCB0-01B041FDE365}">
      <dsp:nvSpPr>
        <dsp:cNvPr id="0" name=""/>
        <dsp:cNvSpPr/>
      </dsp:nvSpPr>
      <dsp:spPr>
        <a:xfrm rot="5400000">
          <a:off x="162200" y="1972672"/>
          <a:ext cx="1691679" cy="147176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48672"/>
            <a:satOff val="-39502"/>
            <a:lumOff val="-1607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Модуль цифровых помощников Чат Бот –роботы поддержки, автоматизированная  стенография, увязанные календари специалистов </a:t>
          </a:r>
          <a:endParaRPr lang="ru-RU" sz="1000" b="1" kern="1200" dirty="0"/>
        </a:p>
      </dsp:txBody>
      <dsp:txXfrm rot="-5400000">
        <a:off x="501508" y="2126333"/>
        <a:ext cx="1013063" cy="1164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A5984-4E7F-40EB-A8FC-E38209D5332B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7F2B5-70C1-43B9-8F7B-4C6C09E7E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79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F2B5-70C1-43B9-8F7B-4C6C09E7E94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3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64DF-2DF5-4BBC-BFAC-46957D1D2C16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100B-5714-4353-802A-55DF7B459469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64DF-2DF5-4BBC-BFAC-46957D1D2C16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100B-5714-4353-802A-55DF7B4594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64DF-2DF5-4BBC-BFAC-46957D1D2C16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100B-5714-4353-802A-55DF7B4594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64DF-2DF5-4BBC-BFAC-46957D1D2C16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100B-5714-4353-802A-55DF7B45946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64DF-2DF5-4BBC-BFAC-46957D1D2C16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100B-5714-4353-802A-55DF7B4594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64DF-2DF5-4BBC-BFAC-46957D1D2C16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100B-5714-4353-802A-55DF7B4594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64DF-2DF5-4BBC-BFAC-46957D1D2C16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100B-5714-4353-802A-55DF7B4594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64DF-2DF5-4BBC-BFAC-46957D1D2C16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100B-5714-4353-802A-55DF7B4594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64DF-2DF5-4BBC-BFAC-46957D1D2C16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100B-5714-4353-802A-55DF7B4594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64DF-2DF5-4BBC-BFAC-46957D1D2C16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100B-5714-4353-802A-55DF7B4594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64DF-2DF5-4BBC-BFAC-46957D1D2C16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100B-5714-4353-802A-55DF7B4594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97564DF-2DF5-4BBC-BFAC-46957D1D2C16}" type="datetimeFigureOut">
              <a:rPr lang="ru-RU" smtClean="0"/>
              <a:t>05.01.2020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6CE100B-5714-4353-802A-55DF7B45946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2060848"/>
            <a:ext cx="6400800" cy="1752600"/>
          </a:xfrm>
        </p:spPr>
        <p:txBody>
          <a:bodyPr>
            <a:normAutofit/>
          </a:bodyPr>
          <a:lstStyle/>
          <a:p>
            <a:r>
              <a:rPr lang="ru-RU" sz="2800" b="1" i="1" dirty="0" smtClean="0"/>
              <a:t>База данных для комплекса зданий</a:t>
            </a:r>
          </a:p>
          <a:p>
            <a:r>
              <a:rPr lang="ru-RU" sz="2800" b="1" i="1" dirty="0" smtClean="0"/>
              <a:t> </a:t>
            </a:r>
            <a:r>
              <a:rPr lang="ru-RU" sz="2800" b="1" i="1" dirty="0" err="1" smtClean="0"/>
              <a:t>Ростех</a:t>
            </a:r>
            <a:r>
              <a:rPr lang="ru-RU" sz="2800" b="1" i="1" dirty="0" smtClean="0"/>
              <a:t> Сити</a:t>
            </a:r>
            <a:endParaRPr lang="ru-RU" sz="2800" b="1" i="1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404665"/>
            <a:ext cx="7772400" cy="936104"/>
          </a:xfrm>
        </p:spPr>
        <p:txBody>
          <a:bodyPr/>
          <a:lstStyle/>
          <a:p>
            <a:r>
              <a:rPr lang="ru-RU" b="1" i="1" dirty="0" smtClean="0"/>
              <a:t>Курсовой проект по теме </a:t>
            </a:r>
            <a:r>
              <a:rPr lang="en-US" b="1" i="1" dirty="0" smtClean="0"/>
              <a:t>MY SQL</a:t>
            </a:r>
            <a:endParaRPr lang="ru-RU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940152" y="5433108"/>
            <a:ext cx="2759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Белычев Артем Дмитриевич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8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3456384" cy="692696"/>
          </a:xfrm>
        </p:spPr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1520" y="692696"/>
            <a:ext cx="8568952" cy="5760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Вводная информация:</a:t>
            </a:r>
          </a:p>
          <a:p>
            <a:pPr marL="0" indent="0">
              <a:buNone/>
            </a:pPr>
            <a:r>
              <a:rPr lang="ru-RU" sz="1500" dirty="0" smtClean="0"/>
              <a:t>  </a:t>
            </a:r>
            <a:r>
              <a:rPr lang="ru-RU" sz="1500" dirty="0" err="1" smtClean="0"/>
              <a:t>Ростех</a:t>
            </a:r>
            <a:r>
              <a:rPr lang="ru-RU" sz="1500" dirty="0" smtClean="0"/>
              <a:t> строит комплекс зданий для размещения  управляющих компаний всех дочерних структур. В компании планируют автоматизировать здания и создать единую информационную  среду взаимодействия сотрудников.</a:t>
            </a:r>
          </a:p>
          <a:p>
            <a:pPr marL="0" indent="0">
              <a:buNone/>
            </a:pPr>
            <a:r>
              <a:rPr lang="ru-RU" sz="1500" dirty="0" smtClean="0"/>
              <a:t>  Нужно учитывать, что баз данных в подобных проектах несколько.  Однако, так как в рамках курсового проекта охватить полноформатную реализацию достаточно сложно , я выбрал </a:t>
            </a:r>
            <a:r>
              <a:rPr lang="ru-RU" sz="1500" dirty="0" smtClean="0"/>
              <a:t>часть, </a:t>
            </a:r>
            <a:r>
              <a:rPr lang="ru-RU" sz="1500" dirty="0" smtClean="0"/>
              <a:t>закрывающую 80% функционала</a:t>
            </a:r>
            <a:r>
              <a:rPr lang="ru-RU" sz="1400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Основные </a:t>
            </a:r>
            <a:r>
              <a:rPr lang="ru-RU" b="1" dirty="0" smtClean="0"/>
              <a:t>задачи, </a:t>
            </a:r>
            <a:r>
              <a:rPr lang="ru-RU" b="1" dirty="0" smtClean="0"/>
              <a:t>решаемые  базой </a:t>
            </a:r>
            <a:r>
              <a:rPr lang="ru-RU" b="1" dirty="0" smtClean="0"/>
              <a:t>данных, </a:t>
            </a:r>
            <a:r>
              <a:rPr lang="ru-RU" b="1" dirty="0" smtClean="0"/>
              <a:t>описанной в курсовом проекте</a:t>
            </a:r>
            <a:r>
              <a:rPr lang="en-US" b="1" dirty="0" smtClean="0"/>
              <a:t>:</a:t>
            </a:r>
          </a:p>
          <a:p>
            <a:pPr>
              <a:buAutoNum type="arabicPeriod"/>
            </a:pPr>
            <a:r>
              <a:rPr lang="ru-RU" sz="1500" dirty="0" smtClean="0"/>
              <a:t>Хранение данных из системы СКАДА ( данные по </a:t>
            </a:r>
            <a:r>
              <a:rPr lang="ru-RU" sz="1500" dirty="0" smtClean="0"/>
              <a:t>счетчикам, </a:t>
            </a:r>
            <a:r>
              <a:rPr lang="ru-RU" sz="1500" dirty="0" smtClean="0"/>
              <a:t>датчикам)</a:t>
            </a:r>
          </a:p>
          <a:p>
            <a:pPr>
              <a:buAutoNum type="arabicPeriod"/>
            </a:pPr>
            <a:r>
              <a:rPr lang="ru-RU" sz="1500" dirty="0" smtClean="0"/>
              <a:t>Хранение данных по </a:t>
            </a:r>
            <a:r>
              <a:rPr lang="ru-RU" sz="1500" dirty="0" smtClean="0"/>
              <a:t>зданиям, </a:t>
            </a:r>
            <a:r>
              <a:rPr lang="ru-RU" sz="1500" dirty="0" smtClean="0"/>
              <a:t>входящим в комплекс.</a:t>
            </a:r>
          </a:p>
          <a:p>
            <a:pPr>
              <a:buAutoNum type="arabicPeriod"/>
            </a:pPr>
            <a:r>
              <a:rPr lang="ru-RU" sz="1500" dirty="0" smtClean="0"/>
              <a:t>Хранение данных по </a:t>
            </a:r>
            <a:r>
              <a:rPr lang="ru-RU" sz="1500" dirty="0" smtClean="0"/>
              <a:t>компаниям, </a:t>
            </a:r>
            <a:r>
              <a:rPr lang="ru-RU" sz="1500" dirty="0" smtClean="0"/>
              <a:t>размещающимся в офисах .</a:t>
            </a:r>
          </a:p>
          <a:p>
            <a:pPr>
              <a:buAutoNum type="arabicPeriod"/>
            </a:pPr>
            <a:r>
              <a:rPr lang="ru-RU" sz="1500" dirty="0" smtClean="0"/>
              <a:t>Хранение данных по сотрудникам (ФИО, </a:t>
            </a:r>
            <a:r>
              <a:rPr lang="ru-RU" sz="1500" dirty="0" smtClean="0"/>
              <a:t>образование</a:t>
            </a:r>
            <a:r>
              <a:rPr lang="ru-RU" sz="1500" dirty="0" smtClean="0"/>
              <a:t>, место работы и </a:t>
            </a:r>
            <a:r>
              <a:rPr lang="ru-RU" sz="1500" dirty="0" err="1" smtClean="0"/>
              <a:t>т.д</a:t>
            </a:r>
            <a:r>
              <a:rPr lang="ru-RU" sz="1500" dirty="0" smtClean="0"/>
              <a:t>)</a:t>
            </a:r>
          </a:p>
          <a:p>
            <a:pPr marL="0" indent="0">
              <a:buNone/>
            </a:pPr>
            <a:r>
              <a:rPr lang="ru-RU" b="1" dirty="0" smtClean="0"/>
              <a:t>Курсовой проект состоит из следующих файлов: </a:t>
            </a:r>
          </a:p>
          <a:p>
            <a:pPr>
              <a:buAutoNum type="arabicPeriod"/>
            </a:pPr>
            <a:r>
              <a:rPr lang="ru-RU" sz="1600" dirty="0" smtClean="0"/>
              <a:t>Презентация-описание</a:t>
            </a:r>
            <a:r>
              <a:rPr lang="ru-RU" sz="1600" dirty="0" smtClean="0"/>
              <a:t>. </a:t>
            </a:r>
          </a:p>
          <a:p>
            <a:pPr>
              <a:buAutoNum type="arabicPeriod"/>
            </a:pPr>
            <a:r>
              <a:rPr lang="en-US" sz="1600" dirty="0" smtClean="0"/>
              <a:t>Dump </a:t>
            </a:r>
            <a:r>
              <a:rPr lang="ru-RU" sz="1600" dirty="0" smtClean="0"/>
              <a:t>файл базы </a:t>
            </a:r>
            <a:r>
              <a:rPr lang="en-US" sz="1600" dirty="0" err="1"/>
              <a:t>RosTe</a:t>
            </a:r>
            <a:r>
              <a:rPr lang="ru-RU" sz="1600" dirty="0"/>
              <a:t>с_</a:t>
            </a:r>
            <a:r>
              <a:rPr lang="en-US" sz="1600" dirty="0" smtClean="0"/>
              <a:t>City</a:t>
            </a:r>
            <a:r>
              <a:rPr lang="ru-RU" sz="1600" dirty="0" smtClean="0"/>
              <a:t>.</a:t>
            </a:r>
            <a:r>
              <a:rPr lang="en-US" sz="1600" dirty="0" err="1" smtClean="0"/>
              <a:t>sql</a:t>
            </a:r>
            <a:r>
              <a:rPr lang="en-US" sz="1600" dirty="0" smtClean="0"/>
              <a:t> .</a:t>
            </a:r>
          </a:p>
          <a:p>
            <a:pPr>
              <a:buAutoNum type="arabicPeriod"/>
            </a:pPr>
            <a:r>
              <a:rPr lang="ru-RU" sz="1600" dirty="0" smtClean="0"/>
              <a:t>Файл Курсовой проект Белычев А.Д. </a:t>
            </a:r>
            <a:r>
              <a:rPr lang="ru-RU" sz="1600" dirty="0"/>
              <a:t> </a:t>
            </a:r>
            <a:r>
              <a:rPr lang="ru-RU" sz="1600" dirty="0" smtClean="0"/>
              <a:t>- </a:t>
            </a:r>
            <a:r>
              <a:rPr lang="ru-RU" sz="1600" dirty="0" smtClean="0"/>
              <a:t>в </a:t>
            </a:r>
            <a:r>
              <a:rPr lang="ru-RU" sz="1600" dirty="0" smtClean="0"/>
              <a:t>данном файле описаны все действия по формированию базы данных </a:t>
            </a:r>
            <a:r>
              <a:rPr lang="en-US" sz="1600" dirty="0" err="1"/>
              <a:t>RosTe</a:t>
            </a:r>
            <a:r>
              <a:rPr lang="ru-RU" sz="1600" dirty="0"/>
              <a:t>с_</a:t>
            </a:r>
            <a:r>
              <a:rPr lang="en-US" sz="1600" dirty="0" smtClean="0"/>
              <a:t>City</a:t>
            </a:r>
            <a:r>
              <a:rPr lang="ru-RU" sz="1600" dirty="0" smtClean="0"/>
              <a:t>.</a:t>
            </a:r>
          </a:p>
          <a:p>
            <a:pPr>
              <a:buAutoNum type="arabicPeriod"/>
            </a:pPr>
            <a:r>
              <a:rPr lang="ru-RU" sz="1600" dirty="0" smtClean="0"/>
              <a:t>Диаграмма отношений </a:t>
            </a:r>
            <a:r>
              <a:rPr lang="en-US" sz="1600" dirty="0" err="1"/>
              <a:t>RosTe</a:t>
            </a:r>
            <a:r>
              <a:rPr lang="ru-RU" sz="1600" dirty="0"/>
              <a:t>с_</a:t>
            </a:r>
            <a:r>
              <a:rPr lang="en-US" sz="1600" dirty="0" smtClean="0"/>
              <a:t>City</a:t>
            </a:r>
            <a:r>
              <a:rPr lang="ru-RU" sz="1600" dirty="0" smtClean="0"/>
              <a:t> -</a:t>
            </a:r>
            <a:r>
              <a:rPr lang="en-US" sz="1600" dirty="0" smtClean="0"/>
              <a:t> </a:t>
            </a:r>
            <a:r>
              <a:rPr lang="ru-RU" sz="1600" dirty="0" smtClean="0"/>
              <a:t>диаграмма.</a:t>
            </a:r>
          </a:p>
          <a:p>
            <a:pPr>
              <a:buAutoNum type="arabicPeriod"/>
            </a:pPr>
            <a:r>
              <a:rPr lang="ru-RU" sz="1600" dirty="0"/>
              <a:t> </a:t>
            </a:r>
            <a:r>
              <a:rPr lang="ru-RU" sz="1600" dirty="0" smtClean="0"/>
              <a:t>Файл </a:t>
            </a:r>
            <a:r>
              <a:rPr lang="ru-RU" sz="1600" dirty="0" smtClean="0"/>
              <a:t>чат-бот </a:t>
            </a:r>
            <a:r>
              <a:rPr lang="ru-RU" sz="1600" dirty="0" smtClean="0"/>
              <a:t>как пример  формирования </a:t>
            </a:r>
            <a:r>
              <a:rPr lang="en-US" sz="1600" dirty="0" smtClean="0"/>
              <a:t>No SQL </a:t>
            </a:r>
            <a:r>
              <a:rPr lang="ru-RU" sz="1600" dirty="0" smtClean="0"/>
              <a:t> базы данных. 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52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05" y="1"/>
            <a:ext cx="5988255" cy="764704"/>
          </a:xfrm>
        </p:spPr>
        <p:txBody>
          <a:bodyPr/>
          <a:lstStyle/>
          <a:p>
            <a:r>
              <a:rPr lang="ru-RU" dirty="0" smtClean="0"/>
              <a:t>Архитектура Платформы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8680"/>
            <a:ext cx="8785225" cy="4464644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4583653" y="1268760"/>
            <a:ext cx="0" cy="510908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5085182"/>
            <a:ext cx="432048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Управляющие </a:t>
            </a:r>
            <a:r>
              <a:rPr lang="ru-RU" dirty="0" smtClean="0"/>
              <a:t>интерфейсы датчиков и подсистем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5731515"/>
            <a:ext cx="432048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SCAD</a:t>
            </a:r>
            <a:r>
              <a:rPr lang="ru-RU" dirty="0" smtClean="0"/>
              <a:t>А – система для управления технологическими процессами зданий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716016" y="5085183"/>
            <a:ext cx="424847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Front-end</a:t>
            </a:r>
            <a:r>
              <a:rPr lang="ru-RU" i="1" dirty="0" smtClean="0"/>
              <a:t> (</a:t>
            </a:r>
            <a:r>
              <a:rPr lang="en-US" dirty="0" smtClean="0"/>
              <a:t>Web</a:t>
            </a:r>
            <a:r>
              <a:rPr lang="ru-RU" dirty="0" smtClean="0"/>
              <a:t>,  Мобильные  приложения, портал, почта)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716016" y="5731515"/>
            <a:ext cx="424847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BPM – </a:t>
            </a:r>
            <a:r>
              <a:rPr lang="ru-RU" i="1" dirty="0" smtClean="0"/>
              <a:t>платформа для автоматизации и </a:t>
            </a:r>
            <a:r>
              <a:rPr lang="ru-RU" i="1" dirty="0" smtClean="0"/>
              <a:t>управления бизнес-процессами 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927469" y="6377846"/>
            <a:ext cx="331236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API</a:t>
            </a:r>
            <a:r>
              <a:rPr lang="ru-RU" dirty="0"/>
              <a:t> </a:t>
            </a:r>
            <a:r>
              <a:rPr lang="ru-RU" dirty="0" smtClean="0"/>
              <a:t>или интеграционная шина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6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"/>
            <a:ext cx="6228183" cy="764703"/>
          </a:xfrm>
        </p:spPr>
        <p:txBody>
          <a:bodyPr/>
          <a:lstStyle/>
          <a:p>
            <a:r>
              <a:rPr lang="ru-RU" dirty="0" smtClean="0"/>
              <a:t>Архитектура баз данных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405195751"/>
              </p:ext>
            </p:extLst>
          </p:nvPr>
        </p:nvGraphicFramePr>
        <p:xfrm>
          <a:off x="179512" y="548680"/>
          <a:ext cx="6096000" cy="435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238722400"/>
              </p:ext>
            </p:extLst>
          </p:nvPr>
        </p:nvGraphicFramePr>
        <p:xfrm>
          <a:off x="4788024" y="31409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55976" y="908720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Я </a:t>
            </a:r>
            <a:r>
              <a:rPr lang="ru-RU" dirty="0" smtClean="0"/>
              <a:t>считаю, </a:t>
            </a:r>
            <a:r>
              <a:rPr lang="ru-RU" dirty="0" smtClean="0"/>
              <a:t>что 90% функционала закрывается базой данных </a:t>
            </a:r>
            <a:r>
              <a:rPr lang="en-US" dirty="0" smtClean="0"/>
              <a:t>MySQL </a:t>
            </a:r>
            <a:r>
              <a:rPr lang="ru-RU" dirty="0" smtClean="0"/>
              <a:t>,</a:t>
            </a:r>
          </a:p>
          <a:p>
            <a:pPr algn="ctr"/>
            <a:r>
              <a:rPr lang="ru-RU" dirty="0" smtClean="0"/>
              <a:t> однако есть ряд </a:t>
            </a:r>
            <a:r>
              <a:rPr lang="ru-RU" dirty="0" smtClean="0"/>
              <a:t>модулей,  </a:t>
            </a:r>
            <a:r>
              <a:rPr lang="ru-RU" dirty="0" smtClean="0"/>
              <a:t>для  которых </a:t>
            </a:r>
            <a:r>
              <a:rPr lang="ru-RU" dirty="0" smtClean="0"/>
              <a:t>подошла бы  </a:t>
            </a:r>
            <a:r>
              <a:rPr lang="ru-RU" dirty="0" smtClean="0"/>
              <a:t>БД полнотекстового поиска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0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465</TotalTime>
  <Words>311</Words>
  <Application>Microsoft Office PowerPoint</Application>
  <PresentationFormat>Экран (4:3)</PresentationFormat>
  <Paragraphs>38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Горизонт</vt:lpstr>
      <vt:lpstr>Курсовой проект по теме MY SQL</vt:lpstr>
      <vt:lpstr>Описание</vt:lpstr>
      <vt:lpstr>Архитектура Платформы</vt:lpstr>
      <vt:lpstr>Архитектура баз данных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теме MY SQL</dc:title>
  <dc:creator>Артем Белычев</dc:creator>
  <cp:lastModifiedBy>Артем Белычев</cp:lastModifiedBy>
  <cp:revision>27</cp:revision>
  <dcterms:created xsi:type="dcterms:W3CDTF">2020-01-02T08:54:44Z</dcterms:created>
  <dcterms:modified xsi:type="dcterms:W3CDTF">2020-01-05T13:18:25Z</dcterms:modified>
</cp:coreProperties>
</file>