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581" r:id="rId2"/>
    <p:sldId id="557" r:id="rId3"/>
    <p:sldId id="605" r:id="rId4"/>
    <p:sldId id="607" r:id="rId5"/>
    <p:sldId id="609" r:id="rId6"/>
    <p:sldId id="610" r:id="rId7"/>
    <p:sldId id="617" r:id="rId8"/>
    <p:sldId id="618" r:id="rId9"/>
    <p:sldId id="611" r:id="rId10"/>
    <p:sldId id="612" r:id="rId11"/>
    <p:sldId id="613" r:id="rId12"/>
    <p:sldId id="619" r:id="rId13"/>
    <p:sldId id="620" r:id="rId14"/>
    <p:sldId id="614" r:id="rId15"/>
    <p:sldId id="615" r:id="rId16"/>
    <p:sldId id="616" r:id="rId17"/>
    <p:sldId id="608" r:id="rId18"/>
    <p:sldId id="59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1EAD53-93B3-48A2-BD5E-35EE64F0F982}">
          <p14:sldIdLst>
            <p14:sldId id="581"/>
            <p14:sldId id="557"/>
            <p14:sldId id="605"/>
            <p14:sldId id="607"/>
            <p14:sldId id="609"/>
            <p14:sldId id="610"/>
            <p14:sldId id="617"/>
            <p14:sldId id="618"/>
            <p14:sldId id="611"/>
            <p14:sldId id="612"/>
            <p14:sldId id="613"/>
            <p14:sldId id="619"/>
            <p14:sldId id="620"/>
            <p14:sldId id="614"/>
            <p14:sldId id="615"/>
            <p14:sldId id="616"/>
            <p14:sldId id="608"/>
            <p14:sldId id="5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4C11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5290" autoAdjust="0"/>
  </p:normalViewPr>
  <p:slideViewPr>
    <p:cSldViewPr>
      <p:cViewPr>
        <p:scale>
          <a:sx n="100" d="100"/>
          <a:sy n="100" d="100"/>
        </p:scale>
        <p:origin x="-198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2E86-6B6E-4623-9EFB-3D5A43CFEFD8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7853-896C-41E4-876F-AE0FB9DD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6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智能无人机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根据艾媒咨询发布的《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年中国无人机行业研究报告》的数据，到</a:t>
            </a:r>
            <a:r>
              <a:rPr lang="en-US" altLang="zh-CN" sz="1100" dirty="0" smtClean="0"/>
              <a:t>2019</a:t>
            </a:r>
            <a:r>
              <a:rPr lang="zh-CN" altLang="zh-CN" sz="1100" dirty="0" smtClean="0"/>
              <a:t>年，中国消费类无人机市场规模将超高</a:t>
            </a:r>
            <a:r>
              <a:rPr lang="en-US" altLang="zh-CN" sz="1100" dirty="0" smtClean="0"/>
              <a:t>240</a:t>
            </a:r>
            <a:r>
              <a:rPr lang="zh-CN" altLang="zh-CN" sz="1100" dirty="0" smtClean="0"/>
              <a:t>亿。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预</a:t>
            </a:r>
            <a:r>
              <a:rPr lang="zh-CN" altLang="zh-CN" sz="1100" dirty="0" smtClean="0"/>
              <a:t>计在十三五期间，国内农业植保无人机整机和服务年均市场需求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亿左右</a:t>
            </a:r>
            <a:endParaRPr lang="en-US" altLang="zh-CN" sz="1100" dirty="0" smtClean="0"/>
          </a:p>
          <a:p>
            <a:pPr lvl="1"/>
            <a:r>
              <a:rPr lang="zh-CN" altLang="en-US" sz="1100" dirty="0" smtClean="0"/>
              <a:t>其</a:t>
            </a:r>
            <a:r>
              <a:rPr lang="zh-CN" altLang="zh-CN" sz="1100" dirty="0" smtClean="0"/>
              <a:t>他的工业无人机领域，如，安防、电力巡线、石油管线巡检、风力和太阳能发电厂巡检、气象、勘测资源、检灾、测绘等领域，预计到</a:t>
            </a:r>
            <a:r>
              <a:rPr lang="en-US" altLang="zh-CN" sz="1100" dirty="0" smtClean="0"/>
              <a:t>2025</a:t>
            </a:r>
            <a:r>
              <a:rPr lang="zh-CN" altLang="zh-CN" sz="1100" dirty="0" smtClean="0"/>
              <a:t>年国内有超过</a:t>
            </a:r>
            <a:r>
              <a:rPr lang="en-US" altLang="zh-CN" sz="1100" dirty="0" smtClean="0"/>
              <a:t>300</a:t>
            </a:r>
            <a:r>
              <a:rPr lang="zh-CN" altLang="zh-CN" sz="1100" dirty="0" smtClean="0"/>
              <a:t>亿的市场规模</a:t>
            </a:r>
            <a:endParaRPr lang="en-US" altLang="zh-CN" sz="1100" dirty="0" smtClean="0"/>
          </a:p>
          <a:p>
            <a:pPr lvl="1"/>
            <a:r>
              <a:rPr lang="zh-CN" altLang="zh-CN" sz="1100" dirty="0" smtClean="0"/>
              <a:t>根据美国</a:t>
            </a:r>
            <a:r>
              <a:rPr lang="en-US" altLang="zh-CN" sz="1100" dirty="0" smtClean="0"/>
              <a:t>FAA</a:t>
            </a:r>
            <a:r>
              <a:rPr lang="zh-CN" altLang="zh-CN" sz="1100" dirty="0" smtClean="0"/>
              <a:t>预测，美国民用无人机保有量有望从</a:t>
            </a:r>
            <a:r>
              <a:rPr lang="en-US" altLang="zh-CN" sz="1100" dirty="0" smtClean="0"/>
              <a:t>2016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190</a:t>
            </a:r>
            <a:r>
              <a:rPr lang="zh-CN" altLang="zh-CN" sz="1100" dirty="0" smtClean="0"/>
              <a:t>万台增长至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年的</a:t>
            </a:r>
            <a:r>
              <a:rPr lang="en-US" altLang="zh-CN" sz="1100" dirty="0" smtClean="0"/>
              <a:t>430</a:t>
            </a:r>
            <a:r>
              <a:rPr lang="zh-CN" altLang="zh-CN" sz="1100" dirty="0" smtClean="0"/>
              <a:t>万台，而商用无人机的保有量预计从现在的</a:t>
            </a:r>
            <a:r>
              <a:rPr lang="en-US" altLang="zh-CN" sz="1100" dirty="0" smtClean="0"/>
              <a:t>60</a:t>
            </a:r>
            <a:r>
              <a:rPr lang="zh-CN" altLang="zh-CN" sz="1100" dirty="0" smtClean="0"/>
              <a:t>万部增长至</a:t>
            </a:r>
            <a:r>
              <a:rPr lang="en-US" altLang="zh-CN" sz="1100" dirty="0" smtClean="0"/>
              <a:t>270</a:t>
            </a:r>
            <a:r>
              <a:rPr lang="zh-CN" altLang="zh-CN" sz="1100" dirty="0" smtClean="0"/>
              <a:t>万台，而所有类型无人机加起来到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年，美国境内将会拥有超过</a:t>
            </a:r>
            <a:r>
              <a:rPr lang="en-US" altLang="zh-CN" sz="1100" dirty="0" smtClean="0"/>
              <a:t>700</a:t>
            </a:r>
            <a:r>
              <a:rPr lang="zh-CN" altLang="zh-CN" sz="1100" dirty="0" smtClean="0"/>
              <a:t>万台。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智能安防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预计仅</a:t>
            </a:r>
            <a:r>
              <a:rPr lang="en-US" altLang="zh-CN" sz="1100" dirty="0" smtClean="0"/>
              <a:t>2020</a:t>
            </a:r>
            <a:r>
              <a:rPr lang="zh-CN" altLang="en-US" sz="1100" dirty="0" smtClean="0"/>
              <a:t>年全球新装机智能摄像头就在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亿路以上，市场规模在</a:t>
            </a:r>
            <a:r>
              <a:rPr lang="en-US" altLang="zh-CN" sz="1100" dirty="0" smtClean="0"/>
              <a:t>1000</a:t>
            </a:r>
            <a:r>
              <a:rPr lang="zh-CN" altLang="en-US" sz="1100" dirty="0" smtClean="0"/>
              <a:t>亿美元以上。</a:t>
            </a:r>
            <a:endParaRPr lang="en-US" altLang="zh-CN" sz="1100" dirty="0" smtClean="0"/>
          </a:p>
          <a:p>
            <a:r>
              <a:rPr lang="zh-CN" altLang="en-US" sz="1200" dirty="0" smtClean="0"/>
              <a:t>智能家庭机器人</a:t>
            </a:r>
            <a:endParaRPr lang="en-US" altLang="zh-CN" sz="1200" dirty="0" smtClean="0"/>
          </a:p>
          <a:p>
            <a:pPr lvl="1"/>
            <a:r>
              <a:rPr lang="en-US" altLang="zh-CN" sz="1100" dirty="0" smtClean="0"/>
              <a:t>2016</a:t>
            </a:r>
            <a:r>
              <a:rPr lang="zh-CN" altLang="en-US" sz="1100" dirty="0" smtClean="0"/>
              <a:t>年全球家用机器人市场规模为</a:t>
            </a:r>
            <a:r>
              <a:rPr lang="en-US" altLang="zh-CN" sz="1100" dirty="0" smtClean="0"/>
              <a:t>80</a:t>
            </a:r>
            <a:r>
              <a:rPr lang="zh-CN" altLang="en-US" sz="1100" dirty="0" smtClean="0"/>
              <a:t>亿美金，预计到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年，年市场复合增长率将超</a:t>
            </a:r>
            <a:r>
              <a:rPr lang="en-US" altLang="zh-CN" sz="1100" dirty="0" smtClean="0"/>
              <a:t>30%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r>
              <a:rPr lang="en-US" altLang="zh-CN" sz="1200" dirty="0" smtClean="0"/>
              <a:t>VR/AR</a:t>
            </a:r>
            <a:r>
              <a:rPr lang="zh-CN" altLang="en-US" sz="1200" dirty="0" smtClean="0"/>
              <a:t>内容制作</a:t>
            </a:r>
            <a:endParaRPr lang="en-US" altLang="zh-CN" sz="1200" dirty="0" smtClean="0"/>
          </a:p>
          <a:p>
            <a:pPr lvl="1"/>
            <a:r>
              <a:rPr lang="zh-CN" altLang="zh-CN" sz="1100" dirty="0" smtClean="0"/>
              <a:t>根据</a:t>
            </a:r>
            <a:r>
              <a:rPr lang="en-US" altLang="zh-CN" sz="1100" dirty="0" err="1" smtClean="0"/>
              <a:t>Manatt</a:t>
            </a:r>
            <a:r>
              <a:rPr lang="en-US" altLang="zh-CN" sz="1100" dirty="0" smtClean="0"/>
              <a:t> Digital Media</a:t>
            </a:r>
            <a:r>
              <a:rPr lang="zh-CN" altLang="zh-CN" sz="1100" dirty="0" smtClean="0"/>
              <a:t>发布的</a:t>
            </a:r>
            <a:r>
              <a:rPr lang="en-US" altLang="zh-CN" sz="1100" dirty="0" smtClean="0"/>
              <a:t>2015 Q2 AR/VR</a:t>
            </a:r>
            <a:r>
              <a:rPr lang="zh-CN" altLang="zh-CN" sz="1100" dirty="0" smtClean="0"/>
              <a:t>报告：到</a:t>
            </a:r>
            <a:r>
              <a:rPr lang="en-US" altLang="zh-CN" sz="1100" dirty="0" smtClean="0"/>
              <a:t>2020</a:t>
            </a:r>
            <a:r>
              <a:rPr lang="zh-CN" altLang="zh-CN" sz="1100" dirty="0" smtClean="0"/>
              <a:t>年，预计虚拟现实和增强现实的市场规模将达到</a:t>
            </a:r>
            <a:r>
              <a:rPr lang="en-US" altLang="zh-CN" sz="1100" dirty="0" smtClean="0"/>
              <a:t>1,500</a:t>
            </a:r>
            <a:r>
              <a:rPr lang="zh-CN" altLang="zh-CN" sz="1100" dirty="0" smtClean="0"/>
              <a:t>亿美元。</a:t>
            </a:r>
            <a:endParaRPr lang="zh-CN" altLang="en-US" sz="1100" dirty="0" smtClean="0"/>
          </a:p>
          <a:p>
            <a:r>
              <a:rPr lang="zh-CN" altLang="en-US" sz="1200" dirty="0" smtClean="0"/>
              <a:t>无人驾驶汽车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预计</a:t>
            </a:r>
            <a:r>
              <a:rPr lang="en-US" altLang="zh-CN" sz="1100" dirty="0" smtClean="0"/>
              <a:t>2018</a:t>
            </a:r>
            <a:r>
              <a:rPr lang="zh-CN" altLang="en-US" sz="1100" dirty="0" smtClean="0"/>
              <a:t>年左右，无人驾驶汽车将实现规模上路，而其创造的市场价值将在</a:t>
            </a:r>
            <a:r>
              <a:rPr lang="en-US" altLang="zh-CN" sz="1100" dirty="0" smtClean="0"/>
              <a:t>2025</a:t>
            </a:r>
            <a:r>
              <a:rPr lang="zh-CN" altLang="en-US" sz="1100" dirty="0" smtClean="0"/>
              <a:t>年前达到</a:t>
            </a:r>
            <a:r>
              <a:rPr lang="en-US" altLang="zh-CN" sz="1100" dirty="0" smtClean="0"/>
              <a:t>420</a:t>
            </a:r>
            <a:r>
              <a:rPr lang="zh-CN" altLang="en-US" sz="1100" dirty="0" smtClean="0"/>
              <a:t>亿美元；</a:t>
            </a:r>
            <a:endParaRPr lang="en-US" altLang="zh-CN" sz="11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7853-896C-41E4-876F-AE0FB9DDB40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" y="-9285"/>
            <a:ext cx="2195734" cy="1494069"/>
            <a:chOff x="2" y="-6964"/>
            <a:chExt cx="2843806" cy="2124076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" y="324578"/>
              <a:ext cx="2771865" cy="145090"/>
              <a:chOff x="0" y="432770"/>
              <a:chExt cx="3854911" cy="193453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0" y="522515"/>
                <a:ext cx="3758185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661458" y="432770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等腰三角形-2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1021080" y="-6964"/>
              <a:ext cx="1822728" cy="953262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1515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直角三角形-1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-42686" y="36867"/>
              <a:ext cx="2124075" cy="2036416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5940152" y="5223999"/>
            <a:ext cx="3203849" cy="1634002"/>
            <a:chOff x="2771800" y="1824228"/>
            <a:chExt cx="6370425" cy="3319272"/>
          </a:xfrm>
        </p:grpSpPr>
        <p:grpSp>
          <p:nvGrpSpPr>
            <p:cNvPr id="18" name="组合 17"/>
            <p:cNvGrpSpPr/>
            <p:nvPr userDrawn="1"/>
          </p:nvGrpSpPr>
          <p:grpSpPr>
            <a:xfrm>
              <a:off x="2771800" y="3006790"/>
              <a:ext cx="6370425" cy="1123095"/>
              <a:chOff x="5821575" y="4721290"/>
              <a:chExt cx="6370425" cy="1123095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5910581" y="5747658"/>
                <a:ext cx="2147180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8057761" y="4721290"/>
                <a:ext cx="1054359" cy="1026369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102852" y="4721290"/>
                <a:ext cx="3089148" cy="0"/>
              </a:xfrm>
              <a:prstGeom prst="line">
                <a:avLst/>
              </a:prstGeom>
              <a:ln w="38100">
                <a:solidFill>
                  <a:srgbClr val="8EC3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5821575" y="5650932"/>
                <a:ext cx="193453" cy="193453"/>
              </a:xfrm>
              <a:prstGeom prst="ellipse">
                <a:avLst/>
              </a:prstGeom>
              <a:solidFill>
                <a:srgbClr val="8EC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等腰三角形-1"/>
            <p:cNvSpPr/>
            <p:nvPr userDrawn="1">
              <p:custDataLst>
                <p:tags r:id="rId1"/>
              </p:custDataLst>
            </p:nvPr>
          </p:nvSpPr>
          <p:spPr>
            <a:xfrm>
              <a:off x="4768345" y="3781044"/>
              <a:ext cx="2569464" cy="1362456"/>
            </a:xfrm>
            <a:prstGeom prst="triangle">
              <a:avLst/>
            </a:prstGeom>
            <a:solidFill>
              <a:srgbClr val="8E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21" name="直角三角形-2"/>
            <p:cNvSpPr/>
            <p:nvPr userDrawn="1">
              <p:custDataLst>
                <p:tags r:id="rId2"/>
              </p:custDataLst>
            </p:nvPr>
          </p:nvSpPr>
          <p:spPr>
            <a:xfrm rot="16200000">
              <a:off x="5822953" y="1824228"/>
              <a:ext cx="3319272" cy="3319272"/>
            </a:xfrm>
            <a:prstGeom prst="rtTriangle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85711" y="-496"/>
            <a:ext cx="1671590" cy="2205360"/>
            <a:chOff x="9093070" y="0"/>
            <a:chExt cx="2465328" cy="3226718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1548873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0785095" y="793668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10712320" y="1489794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264770" y="0"/>
              <a:ext cx="0" cy="78105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0740895" y="781050"/>
              <a:ext cx="523739" cy="480682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10639682" y="1172992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821789" y="0"/>
              <a:ext cx="0" cy="78105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9131170" y="781050"/>
              <a:ext cx="1690484" cy="1571625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9093070" y="3125505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9131170" y="2352675"/>
              <a:ext cx="0" cy="823437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 userDrawn="1"/>
        </p:nvGrpSpPr>
        <p:grpSpPr>
          <a:xfrm>
            <a:off x="16884" y="4922197"/>
            <a:ext cx="2394875" cy="600650"/>
            <a:chOff x="1143" y="3052287"/>
            <a:chExt cx="6415145" cy="1642149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2571750" y="3153500"/>
              <a:ext cx="773303" cy="72390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143" y="3877400"/>
              <a:ext cx="257060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3243840" y="3052287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2571750" y="3516175"/>
              <a:ext cx="773303" cy="7239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143" y="4240075"/>
              <a:ext cx="2570607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345053" y="3516175"/>
              <a:ext cx="2989072" cy="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315075" y="3468550"/>
              <a:ext cx="101213" cy="1012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1144" y="4593224"/>
              <a:ext cx="1789556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/>
            <p:cNvSpPr/>
            <p:nvPr/>
          </p:nvSpPr>
          <p:spPr>
            <a:xfrm>
              <a:off x="1689487" y="4492011"/>
              <a:ext cx="202425" cy="2024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-2"/>
          <p:cNvSpPr/>
          <p:nvPr userDrawn="1">
            <p:custDataLst>
              <p:tags r:id="rId13"/>
            </p:custDataLst>
          </p:nvPr>
        </p:nvSpPr>
        <p:spPr>
          <a:xfrm rot="16200000">
            <a:off x="5960364" y="3701748"/>
            <a:ext cx="1161288" cy="5205984"/>
          </a:xfrm>
          <a:prstGeom prst="rtTriangle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D602BF98-8200-4EC7-9384-3E87E6B7C932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FF8C044-3134-4732-BD1C-43FF0F2CAE2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16632"/>
            <a:ext cx="1368152" cy="80451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8" y="6021288"/>
            <a:ext cx="1531532" cy="674210"/>
          </a:xfrm>
          <a:prstGeom prst="rect">
            <a:avLst/>
          </a:prstGeom>
        </p:spPr>
      </p:pic>
      <p:sp>
        <p:nvSpPr>
          <p:cNvPr id="13" name="直角三角形-1"/>
          <p:cNvSpPr/>
          <p:nvPr userDrawn="1"/>
        </p:nvSpPr>
        <p:spPr>
          <a:xfrm rot="16200000">
            <a:off x="141951" y="676805"/>
            <a:ext cx="300459" cy="307386"/>
          </a:xfrm>
          <a:prstGeom prst="rtTriangle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6732317"/>
            <a:ext cx="9144000" cy="125684"/>
          </a:xfrm>
          <a:prstGeom prst="rect">
            <a:avLst/>
          </a:prstGeom>
          <a:solidFill>
            <a:srgbClr val="8E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DLA hardware </a:t>
            </a:r>
            <a:endParaRPr lang="zh-CN" altLang="en-U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-2"/>
          <p:cNvSpPr/>
          <p:nvPr>
            <p:custDataLst>
              <p:tags r:id="rId1"/>
            </p:custDataLst>
          </p:nvPr>
        </p:nvSpPr>
        <p:spPr>
          <a:xfrm>
            <a:off x="3640360" y="3501008"/>
            <a:ext cx="1867744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Yi Li</a:t>
            </a: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2017/11/9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467544" y="1484783"/>
            <a:ext cx="1867744" cy="43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CSC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52219"/>
            <a:ext cx="6476256" cy="452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779912" y="3356992"/>
            <a:ext cx="1944216" cy="720080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467544" y="1484783"/>
            <a:ext cx="1867744" cy="43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CBUF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10385"/>
            <a:ext cx="4176464" cy="415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28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467544" y="1484783"/>
            <a:ext cx="1867744" cy="43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CBUF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89055"/>
              </p:ext>
            </p:extLst>
          </p:nvPr>
        </p:nvGraphicFramePr>
        <p:xfrm>
          <a:off x="539552" y="3789040"/>
          <a:ext cx="8229598" cy="1758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/>
                <a:gridCol w="449258"/>
                <a:gridCol w="658856"/>
                <a:gridCol w="1073692"/>
                <a:gridCol w="1098093"/>
                <a:gridCol w="1098093"/>
                <a:gridCol w="1098093"/>
                <a:gridCol w="1601385"/>
              </a:tblGrid>
              <a:tr h="331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alexnet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weight </a:t>
                      </a:r>
                      <a:r>
                        <a:rPr lang="en-US" sz="1100" u="none" strike="noStrike" dirty="0">
                          <a:effectLst/>
                        </a:rPr>
                        <a:t>parameters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dim0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input channel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output channel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sparsity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</a:t>
                      </a:r>
                      <a:r>
                        <a:rPr lang="en-US" sz="1100" u="none" strike="noStrike" dirty="0" err="1">
                          <a:effectLst/>
                        </a:rPr>
                        <a:t>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num after prune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</a:tr>
              <a:tr h="170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conv1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34,848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10,454.4</a:t>
                      </a:r>
                      <a:endParaRPr lang="en-US" altLang="zh-CN" sz="11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</a:tr>
              <a:tr h="170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conv2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307,200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92,160</a:t>
                      </a:r>
                      <a:endParaRPr lang="en-US" altLang="zh-CN" sz="11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</a:tr>
              <a:tr h="170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conv3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884,736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265,420.8</a:t>
                      </a:r>
                      <a:endParaRPr lang="en-US" altLang="zh-CN" sz="11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</a:tr>
              <a:tr h="170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conv4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663,552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199,065.6</a:t>
                      </a:r>
                      <a:endParaRPr lang="en-US" altLang="zh-CN" sz="11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</a:tr>
              <a:tr h="170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conv5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442,368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132,710.4</a:t>
                      </a:r>
                      <a:endParaRPr lang="en-US" altLang="zh-CN" sz="11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</a:tr>
              <a:tr h="170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9216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4096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37,748,736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188,743.68</a:t>
                      </a:r>
                      <a:endParaRPr lang="en-US" altLang="zh-CN" sz="11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</a:tr>
              <a:tr h="170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4096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4096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16,777,216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83,886.08</a:t>
                      </a:r>
                      <a:endParaRPr lang="en-US" altLang="zh-CN" sz="11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</a:tr>
              <a:tr h="1703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4096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4,096,000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20,480</a:t>
                      </a:r>
                      <a:endParaRPr lang="en-US" altLang="zh-CN" sz="1100" b="1" i="0" u="none" strike="noStrike" dirty="0">
                        <a:solidFill>
                          <a:srgbClr val="0070C0"/>
                        </a:solidFill>
                        <a:effectLst/>
                        <a:latin typeface="宋体"/>
                      </a:endParaRPr>
                    </a:p>
                  </a:txBody>
                  <a:tcPr marL="9158" marR="9158" marT="9158" marB="0" anchor="b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2924944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bandwidths requirements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pic size 227x227 =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51,529Byte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2069232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NVDLA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capacity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16x256x512bits =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256KB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467544" y="1484783"/>
            <a:ext cx="1867744" cy="43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CBUF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92494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macs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2069232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NVDLA macs capacity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(1024/8)x(1024/8)x2 =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32768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39639"/>
              </p:ext>
            </p:extLst>
          </p:nvPr>
        </p:nvGraphicFramePr>
        <p:xfrm>
          <a:off x="433387" y="3789040"/>
          <a:ext cx="8229599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119"/>
                <a:gridCol w="474025"/>
                <a:gridCol w="474025"/>
                <a:gridCol w="772485"/>
                <a:gridCol w="790041"/>
                <a:gridCol w="790041"/>
                <a:gridCol w="790041"/>
                <a:gridCol w="1152144"/>
                <a:gridCol w="1035833"/>
                <a:gridCol w="1272845"/>
              </a:tblGrid>
              <a:tr h="1185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MACs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image_x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image_y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dim0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dim1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input channel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output channel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sparsity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MACs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MACs after prune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185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conv1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105415200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31624560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185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conv2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256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223948800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67184640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185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conv3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27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256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384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149520384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44856115.2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185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conv4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192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384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112140288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33642086.4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185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conv5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192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256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15925248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4777574.4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185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fc1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9216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4096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0.005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37748736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188743.68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185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fc2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4096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4096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0.005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16777216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83886.08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1856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fc3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4096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1000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0.005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4096000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20480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  <a:tr h="118569"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0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>
                          <a:effectLst/>
                        </a:rPr>
                        <a:t>665571872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800" u="none" strike="noStrike" dirty="0">
                          <a:effectLst/>
                        </a:rPr>
                        <a:t>182378085.8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0" name="TextBox 4"/>
          <p:cNvSpPr txBox="1"/>
          <p:nvPr/>
        </p:nvSpPr>
        <p:spPr>
          <a:xfrm>
            <a:off x="4429125" y="6069013"/>
            <a:ext cx="238125" cy="2095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/>
              <a:t>%</a:t>
            </a:r>
            <a:endParaRPr lang="zh-CN" altLang="en-US" sz="1100"/>
          </a:p>
        </p:txBody>
      </p:sp>
      <p:sp>
        <p:nvSpPr>
          <p:cNvPr id="11" name="TextBox 5"/>
          <p:cNvSpPr txBox="1"/>
          <p:nvPr/>
        </p:nvSpPr>
        <p:spPr>
          <a:xfrm>
            <a:off x="4429125" y="6840538"/>
            <a:ext cx="238125" cy="2095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/>
              <a:t>%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7702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467544" y="1484783"/>
            <a:ext cx="1867744" cy="43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CBUF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23" y="1810915"/>
            <a:ext cx="7328970" cy="4354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7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467544" y="1484783"/>
            <a:ext cx="2448272" cy="43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rstn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direct_reset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43336"/>
            <a:ext cx="726451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0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Hardware(partition c)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</a:p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3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5"/>
            <a:ext cx="820444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[ISSCC2016]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 1.42TOPS/W Deep Convolutional Neural Network Recognition Processor for Intelligent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IoE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Systems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zh-CN" altLang="en-US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92829"/>
            <a:ext cx="5544616" cy="441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60347"/>
            <a:ext cx="21336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9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636912"/>
            <a:ext cx="7772400" cy="10894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THANKS !</a:t>
            </a:r>
            <a:b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zh-CN" altLang="en-US" sz="4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2" descr="D:\公司宣传图片\AI\Artosy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234" y="6112689"/>
            <a:ext cx="1395870" cy="5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Hardware(partition c)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</a:p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Hardware(partition c) 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</a:p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5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8204448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Overall* </a:t>
            </a:r>
          </a:p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Used for inference</a:t>
            </a: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Mode: 1) Independent mode, 2)fused mode</a:t>
            </a: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 cores: 1)direct, 2)image-input, 3)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Winograd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4)Batch</a:t>
            </a: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 buffer</a:t>
            </a: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Data Point</a:t>
            </a: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Second Memory Bus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Bridge DMA support </a:t>
            </a: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Reshape Engine Support </a:t>
            </a: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type: Binary/INT4/INT8/INT16/INT32/FP16/FP32/FP64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Register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interface: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Ping-pong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Synchronization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000" dirty="0"/>
              <a:t>External interrupt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l">
              <a:buFont typeface="Wingdings" panose="05000000000000000000" pitchFamily="2" charset="2"/>
              <a:buChar char="n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*Hardware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Architectural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</a:p>
          <a:p>
            <a:pPr algn="l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*NVDLA Primer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endParaRPr lang="zh-CN" alt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5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16024" y="1484784"/>
            <a:ext cx="7772400" cy="4392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Hardware(partition c) </a:t>
            </a:r>
            <a:endParaRPr lang="en-US" altLang="zh-CN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</a:p>
          <a:p>
            <a:pPr algn="l"/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</a:rPr>
              <a:t>Outline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4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73891"/>
            <a:ext cx="7632848" cy="490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467544" y="1484783"/>
            <a:ext cx="1867744" cy="43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NVDLA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2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467544" y="1484783"/>
            <a:ext cx="1867744" cy="43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NVDLA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 形 8"/>
          <p:cNvSpPr/>
          <p:nvPr/>
        </p:nvSpPr>
        <p:spPr>
          <a:xfrm>
            <a:off x="1183160" y="3707160"/>
            <a:ext cx="7488831" cy="2016224"/>
          </a:xfrm>
          <a:prstGeom prst="corner">
            <a:avLst>
              <a:gd name="adj1" fmla="val 53307"/>
              <a:gd name="adj2" fmla="val 731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3160" y="1956119"/>
            <a:ext cx="1512168" cy="1522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71392" y="1956119"/>
            <a:ext cx="1512168" cy="958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71392" y="3356992"/>
            <a:ext cx="1524794" cy="1087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15608" y="2915072"/>
            <a:ext cx="108012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L 形 14"/>
          <p:cNvSpPr/>
          <p:nvPr/>
        </p:nvSpPr>
        <p:spPr>
          <a:xfrm rot="10800000">
            <a:off x="5215606" y="1956120"/>
            <a:ext cx="3456385" cy="2399111"/>
          </a:xfrm>
          <a:prstGeom prst="corner">
            <a:avLst>
              <a:gd name="adj1" fmla="val 30038"/>
              <a:gd name="adj2" fmla="val 782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388424" y="45718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1512" y="3284984"/>
            <a:ext cx="50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45187" y="1913548"/>
            <a:ext cx="50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2821581"/>
            <a:ext cx="50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79495" y="1844824"/>
            <a:ext cx="36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83138" y="3787633"/>
            <a:ext cx="690350" cy="56759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CSB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>
            <a:off x="317304" y="4071432"/>
            <a:ext cx="96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939244" y="3469650"/>
            <a:ext cx="184484" cy="31798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031486" y="2915072"/>
            <a:ext cx="1172362" cy="9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/>
          <p:cNvCxnSpPr/>
          <p:nvPr/>
        </p:nvCxnSpPr>
        <p:spPr>
          <a:xfrm flipV="1">
            <a:off x="2031486" y="2435596"/>
            <a:ext cx="3184119" cy="15694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箭头连接符 1026"/>
          <p:cNvCxnSpPr/>
          <p:nvPr/>
        </p:nvCxnSpPr>
        <p:spPr>
          <a:xfrm flipV="1">
            <a:off x="1979712" y="3707160"/>
            <a:ext cx="1291680" cy="3642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endCxn id="14" idx="1"/>
          </p:cNvCxnSpPr>
          <p:nvPr/>
        </p:nvCxnSpPr>
        <p:spPr>
          <a:xfrm flipV="1">
            <a:off x="1979712" y="3635152"/>
            <a:ext cx="3235896" cy="5139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18259" y="186092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1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467544" y="1484783"/>
            <a:ext cx="1867744" cy="43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NVDLA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 形 8"/>
          <p:cNvSpPr/>
          <p:nvPr/>
        </p:nvSpPr>
        <p:spPr>
          <a:xfrm>
            <a:off x="1183160" y="3707160"/>
            <a:ext cx="7488831" cy="2016224"/>
          </a:xfrm>
          <a:prstGeom prst="corner">
            <a:avLst>
              <a:gd name="adj1" fmla="val 53307"/>
              <a:gd name="adj2" fmla="val 731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3160" y="1956119"/>
            <a:ext cx="1512168" cy="1522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71392" y="1956119"/>
            <a:ext cx="1512168" cy="958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271392" y="3356992"/>
            <a:ext cx="1524794" cy="1087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15608" y="2915072"/>
            <a:ext cx="108012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L 形 14"/>
          <p:cNvSpPr/>
          <p:nvPr/>
        </p:nvSpPr>
        <p:spPr>
          <a:xfrm rot="10800000">
            <a:off x="5215606" y="1956120"/>
            <a:ext cx="3456385" cy="2399111"/>
          </a:xfrm>
          <a:prstGeom prst="corner">
            <a:avLst>
              <a:gd name="adj1" fmla="val 30038"/>
              <a:gd name="adj2" fmla="val 782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18259" y="186092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8424" y="45718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1512" y="3284984"/>
            <a:ext cx="50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45187" y="1913548"/>
            <a:ext cx="50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2821581"/>
            <a:ext cx="50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79495" y="1844824"/>
            <a:ext cx="36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83138" y="3787633"/>
            <a:ext cx="690350" cy="56759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CVIF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>
            <a:off x="317304" y="4071432"/>
            <a:ext cx="96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283138" y="4551917"/>
            <a:ext cx="690350" cy="56759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MCIF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29063" y="4835716"/>
            <a:ext cx="96583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403648" y="2780928"/>
            <a:ext cx="927463" cy="56759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CDMA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59632" y="2150018"/>
            <a:ext cx="628816" cy="486894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CBUF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84692" y="2192148"/>
            <a:ext cx="534451" cy="486894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619143" y="2325451"/>
            <a:ext cx="944745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任意多边形 43"/>
          <p:cNvSpPr/>
          <p:nvPr/>
        </p:nvSpPr>
        <p:spPr>
          <a:xfrm>
            <a:off x="2411760" y="2692400"/>
            <a:ext cx="1152128" cy="1379032"/>
          </a:xfrm>
          <a:custGeom>
            <a:avLst/>
            <a:gdLst>
              <a:gd name="connsiteX0" fmla="*/ 38100 w 825500"/>
              <a:gd name="connsiteY0" fmla="*/ 0 h 1429580"/>
              <a:gd name="connsiteX1" fmla="*/ 31750 w 825500"/>
              <a:gd name="connsiteY1" fmla="*/ 38100 h 1429580"/>
              <a:gd name="connsiteX2" fmla="*/ 25400 w 825500"/>
              <a:gd name="connsiteY2" fmla="*/ 69850 h 1429580"/>
              <a:gd name="connsiteX3" fmla="*/ 19050 w 825500"/>
              <a:gd name="connsiteY3" fmla="*/ 114300 h 1429580"/>
              <a:gd name="connsiteX4" fmla="*/ 12700 w 825500"/>
              <a:gd name="connsiteY4" fmla="*/ 215900 h 1429580"/>
              <a:gd name="connsiteX5" fmla="*/ 6350 w 825500"/>
              <a:gd name="connsiteY5" fmla="*/ 266700 h 1429580"/>
              <a:gd name="connsiteX6" fmla="*/ 0 w 825500"/>
              <a:gd name="connsiteY6" fmla="*/ 406400 h 1429580"/>
              <a:gd name="connsiteX7" fmla="*/ 6350 w 825500"/>
              <a:gd name="connsiteY7" fmla="*/ 869950 h 1429580"/>
              <a:gd name="connsiteX8" fmla="*/ 12700 w 825500"/>
              <a:gd name="connsiteY8" fmla="*/ 908050 h 1429580"/>
              <a:gd name="connsiteX9" fmla="*/ 19050 w 825500"/>
              <a:gd name="connsiteY9" fmla="*/ 958850 h 1429580"/>
              <a:gd name="connsiteX10" fmla="*/ 25400 w 825500"/>
              <a:gd name="connsiteY10" fmla="*/ 977900 h 1429580"/>
              <a:gd name="connsiteX11" fmla="*/ 50800 w 825500"/>
              <a:gd name="connsiteY11" fmla="*/ 1041400 h 1429580"/>
              <a:gd name="connsiteX12" fmla="*/ 63500 w 825500"/>
              <a:gd name="connsiteY12" fmla="*/ 1092200 h 1429580"/>
              <a:gd name="connsiteX13" fmla="*/ 76200 w 825500"/>
              <a:gd name="connsiteY13" fmla="*/ 1111250 h 1429580"/>
              <a:gd name="connsiteX14" fmla="*/ 88900 w 825500"/>
              <a:gd name="connsiteY14" fmla="*/ 1149350 h 1429580"/>
              <a:gd name="connsiteX15" fmla="*/ 95250 w 825500"/>
              <a:gd name="connsiteY15" fmla="*/ 1174750 h 1429580"/>
              <a:gd name="connsiteX16" fmla="*/ 107950 w 825500"/>
              <a:gd name="connsiteY16" fmla="*/ 1193800 h 1429580"/>
              <a:gd name="connsiteX17" fmla="*/ 114300 w 825500"/>
              <a:gd name="connsiteY17" fmla="*/ 1219200 h 1429580"/>
              <a:gd name="connsiteX18" fmla="*/ 152400 w 825500"/>
              <a:gd name="connsiteY18" fmla="*/ 1250950 h 1429580"/>
              <a:gd name="connsiteX19" fmla="*/ 209550 w 825500"/>
              <a:gd name="connsiteY19" fmla="*/ 1314450 h 1429580"/>
              <a:gd name="connsiteX20" fmla="*/ 241300 w 825500"/>
              <a:gd name="connsiteY20" fmla="*/ 1320800 h 1429580"/>
              <a:gd name="connsiteX21" fmla="*/ 260350 w 825500"/>
              <a:gd name="connsiteY21" fmla="*/ 1339850 h 1429580"/>
              <a:gd name="connsiteX22" fmla="*/ 279400 w 825500"/>
              <a:gd name="connsiteY22" fmla="*/ 1346200 h 1429580"/>
              <a:gd name="connsiteX23" fmla="*/ 311150 w 825500"/>
              <a:gd name="connsiteY23" fmla="*/ 1358900 h 1429580"/>
              <a:gd name="connsiteX24" fmla="*/ 393700 w 825500"/>
              <a:gd name="connsiteY24" fmla="*/ 1384300 h 1429580"/>
              <a:gd name="connsiteX25" fmla="*/ 444500 w 825500"/>
              <a:gd name="connsiteY25" fmla="*/ 1403350 h 1429580"/>
              <a:gd name="connsiteX26" fmla="*/ 501650 w 825500"/>
              <a:gd name="connsiteY26" fmla="*/ 1409700 h 1429580"/>
              <a:gd name="connsiteX27" fmla="*/ 527050 w 825500"/>
              <a:gd name="connsiteY27" fmla="*/ 1416050 h 1429580"/>
              <a:gd name="connsiteX28" fmla="*/ 825500 w 825500"/>
              <a:gd name="connsiteY28" fmla="*/ 1428750 h 142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5500" h="1429580">
                <a:moveTo>
                  <a:pt x="38100" y="0"/>
                </a:moveTo>
                <a:cubicBezTo>
                  <a:pt x="35983" y="12700"/>
                  <a:pt x="34053" y="25432"/>
                  <a:pt x="31750" y="38100"/>
                </a:cubicBezTo>
                <a:cubicBezTo>
                  <a:pt x="29819" y="48719"/>
                  <a:pt x="27174" y="59204"/>
                  <a:pt x="25400" y="69850"/>
                </a:cubicBezTo>
                <a:cubicBezTo>
                  <a:pt x="22939" y="84613"/>
                  <a:pt x="21167" y="99483"/>
                  <a:pt x="19050" y="114300"/>
                </a:cubicBezTo>
                <a:cubicBezTo>
                  <a:pt x="16933" y="148167"/>
                  <a:pt x="15518" y="182084"/>
                  <a:pt x="12700" y="215900"/>
                </a:cubicBezTo>
                <a:cubicBezTo>
                  <a:pt x="11283" y="232906"/>
                  <a:pt x="7485" y="249673"/>
                  <a:pt x="6350" y="266700"/>
                </a:cubicBezTo>
                <a:cubicBezTo>
                  <a:pt x="3249" y="313212"/>
                  <a:pt x="2117" y="359833"/>
                  <a:pt x="0" y="406400"/>
                </a:cubicBezTo>
                <a:cubicBezTo>
                  <a:pt x="2117" y="560917"/>
                  <a:pt x="2439" y="715468"/>
                  <a:pt x="6350" y="869950"/>
                </a:cubicBezTo>
                <a:cubicBezTo>
                  <a:pt x="6676" y="882821"/>
                  <a:pt x="10879" y="895304"/>
                  <a:pt x="12700" y="908050"/>
                </a:cubicBezTo>
                <a:cubicBezTo>
                  <a:pt x="15113" y="924944"/>
                  <a:pt x="15997" y="942060"/>
                  <a:pt x="19050" y="958850"/>
                </a:cubicBezTo>
                <a:cubicBezTo>
                  <a:pt x="20247" y="965436"/>
                  <a:pt x="22997" y="971653"/>
                  <a:pt x="25400" y="977900"/>
                </a:cubicBezTo>
                <a:cubicBezTo>
                  <a:pt x="33584" y="999178"/>
                  <a:pt x="43591" y="1019773"/>
                  <a:pt x="50800" y="1041400"/>
                </a:cubicBezTo>
                <a:cubicBezTo>
                  <a:pt x="58046" y="1063137"/>
                  <a:pt x="53996" y="1073191"/>
                  <a:pt x="63500" y="1092200"/>
                </a:cubicBezTo>
                <a:cubicBezTo>
                  <a:pt x="66913" y="1099026"/>
                  <a:pt x="73100" y="1104276"/>
                  <a:pt x="76200" y="1111250"/>
                </a:cubicBezTo>
                <a:cubicBezTo>
                  <a:pt x="81637" y="1123483"/>
                  <a:pt x="85053" y="1136528"/>
                  <a:pt x="88900" y="1149350"/>
                </a:cubicBezTo>
                <a:cubicBezTo>
                  <a:pt x="91408" y="1157709"/>
                  <a:pt x="91812" y="1166728"/>
                  <a:pt x="95250" y="1174750"/>
                </a:cubicBezTo>
                <a:cubicBezTo>
                  <a:pt x="98256" y="1181765"/>
                  <a:pt x="103717" y="1187450"/>
                  <a:pt x="107950" y="1193800"/>
                </a:cubicBezTo>
                <a:cubicBezTo>
                  <a:pt x="110067" y="1202267"/>
                  <a:pt x="109970" y="1211623"/>
                  <a:pt x="114300" y="1219200"/>
                </a:cubicBezTo>
                <a:cubicBezTo>
                  <a:pt x="121822" y="1232363"/>
                  <a:pt x="140261" y="1242857"/>
                  <a:pt x="152400" y="1250950"/>
                </a:cubicBezTo>
                <a:cubicBezTo>
                  <a:pt x="165551" y="1270676"/>
                  <a:pt x="190378" y="1310616"/>
                  <a:pt x="209550" y="1314450"/>
                </a:cubicBezTo>
                <a:lnTo>
                  <a:pt x="241300" y="1320800"/>
                </a:lnTo>
                <a:cubicBezTo>
                  <a:pt x="247650" y="1327150"/>
                  <a:pt x="252878" y="1334869"/>
                  <a:pt x="260350" y="1339850"/>
                </a:cubicBezTo>
                <a:cubicBezTo>
                  <a:pt x="265919" y="1343563"/>
                  <a:pt x="273133" y="1343850"/>
                  <a:pt x="279400" y="1346200"/>
                </a:cubicBezTo>
                <a:cubicBezTo>
                  <a:pt x="290073" y="1350202"/>
                  <a:pt x="300955" y="1353802"/>
                  <a:pt x="311150" y="1358900"/>
                </a:cubicBezTo>
                <a:cubicBezTo>
                  <a:pt x="368722" y="1387686"/>
                  <a:pt x="264560" y="1358472"/>
                  <a:pt x="393700" y="1384300"/>
                </a:cubicBezTo>
                <a:cubicBezTo>
                  <a:pt x="405173" y="1386595"/>
                  <a:pt x="430193" y="1400965"/>
                  <a:pt x="444500" y="1403350"/>
                </a:cubicBezTo>
                <a:cubicBezTo>
                  <a:pt x="463406" y="1406501"/>
                  <a:pt x="482600" y="1407583"/>
                  <a:pt x="501650" y="1409700"/>
                </a:cubicBezTo>
                <a:cubicBezTo>
                  <a:pt x="510117" y="1411817"/>
                  <a:pt x="518390" y="1414968"/>
                  <a:pt x="527050" y="1416050"/>
                </a:cubicBezTo>
                <a:cubicBezTo>
                  <a:pt x="674143" y="1434437"/>
                  <a:pt x="660903" y="1428750"/>
                  <a:pt x="825500" y="1428750"/>
                </a:cubicBezTo>
              </a:path>
            </a:pathLst>
          </a:custGeom>
          <a:noFill/>
          <a:ln w="25400" cmpd="sng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4252432" y="2348880"/>
            <a:ext cx="1543704" cy="936103"/>
          </a:xfrm>
          <a:custGeom>
            <a:avLst/>
            <a:gdLst>
              <a:gd name="connsiteX0" fmla="*/ 0 w 723905"/>
              <a:gd name="connsiteY0" fmla="*/ 0 h 692150"/>
              <a:gd name="connsiteX1" fmla="*/ 120650 w 723905"/>
              <a:gd name="connsiteY1" fmla="*/ 12700 h 692150"/>
              <a:gd name="connsiteX2" fmla="*/ 152400 w 723905"/>
              <a:gd name="connsiteY2" fmla="*/ 19050 h 692150"/>
              <a:gd name="connsiteX3" fmla="*/ 215900 w 723905"/>
              <a:gd name="connsiteY3" fmla="*/ 38100 h 692150"/>
              <a:gd name="connsiteX4" fmla="*/ 234950 w 723905"/>
              <a:gd name="connsiteY4" fmla="*/ 44450 h 692150"/>
              <a:gd name="connsiteX5" fmla="*/ 260350 w 723905"/>
              <a:gd name="connsiteY5" fmla="*/ 57150 h 692150"/>
              <a:gd name="connsiteX6" fmla="*/ 298450 w 723905"/>
              <a:gd name="connsiteY6" fmla="*/ 63500 h 692150"/>
              <a:gd name="connsiteX7" fmla="*/ 336550 w 723905"/>
              <a:gd name="connsiteY7" fmla="*/ 76200 h 692150"/>
              <a:gd name="connsiteX8" fmla="*/ 355600 w 723905"/>
              <a:gd name="connsiteY8" fmla="*/ 82550 h 692150"/>
              <a:gd name="connsiteX9" fmla="*/ 400050 w 723905"/>
              <a:gd name="connsiteY9" fmla="*/ 101600 h 692150"/>
              <a:gd name="connsiteX10" fmla="*/ 419100 w 723905"/>
              <a:gd name="connsiteY10" fmla="*/ 114300 h 692150"/>
              <a:gd name="connsiteX11" fmla="*/ 438150 w 723905"/>
              <a:gd name="connsiteY11" fmla="*/ 120650 h 692150"/>
              <a:gd name="connsiteX12" fmla="*/ 469900 w 723905"/>
              <a:gd name="connsiteY12" fmla="*/ 133350 h 692150"/>
              <a:gd name="connsiteX13" fmla="*/ 520700 w 723905"/>
              <a:gd name="connsiteY13" fmla="*/ 171450 h 692150"/>
              <a:gd name="connsiteX14" fmla="*/ 565150 w 723905"/>
              <a:gd name="connsiteY14" fmla="*/ 228600 h 692150"/>
              <a:gd name="connsiteX15" fmla="*/ 584200 w 723905"/>
              <a:gd name="connsiteY15" fmla="*/ 247650 h 692150"/>
              <a:gd name="connsiteX16" fmla="*/ 615950 w 723905"/>
              <a:gd name="connsiteY16" fmla="*/ 298450 h 692150"/>
              <a:gd name="connsiteX17" fmla="*/ 628650 w 723905"/>
              <a:gd name="connsiteY17" fmla="*/ 368300 h 692150"/>
              <a:gd name="connsiteX18" fmla="*/ 641350 w 723905"/>
              <a:gd name="connsiteY18" fmla="*/ 387350 h 692150"/>
              <a:gd name="connsiteX19" fmla="*/ 654050 w 723905"/>
              <a:gd name="connsiteY19" fmla="*/ 425450 h 692150"/>
              <a:gd name="connsiteX20" fmla="*/ 660400 w 723905"/>
              <a:gd name="connsiteY20" fmla="*/ 444500 h 692150"/>
              <a:gd name="connsiteX21" fmla="*/ 673100 w 723905"/>
              <a:gd name="connsiteY21" fmla="*/ 469900 h 692150"/>
              <a:gd name="connsiteX22" fmla="*/ 679450 w 723905"/>
              <a:gd name="connsiteY22" fmla="*/ 495300 h 692150"/>
              <a:gd name="connsiteX23" fmla="*/ 692150 w 723905"/>
              <a:gd name="connsiteY23" fmla="*/ 527050 h 692150"/>
              <a:gd name="connsiteX24" fmla="*/ 698500 w 723905"/>
              <a:gd name="connsiteY24" fmla="*/ 552450 h 692150"/>
              <a:gd name="connsiteX25" fmla="*/ 717550 w 723905"/>
              <a:gd name="connsiteY25" fmla="*/ 577850 h 692150"/>
              <a:gd name="connsiteX26" fmla="*/ 723900 w 723905"/>
              <a:gd name="connsiteY26" fmla="*/ 692150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3905" h="692150">
                <a:moveTo>
                  <a:pt x="0" y="0"/>
                </a:moveTo>
                <a:lnTo>
                  <a:pt x="120650" y="12700"/>
                </a:lnTo>
                <a:cubicBezTo>
                  <a:pt x="131360" y="14039"/>
                  <a:pt x="142294" y="15260"/>
                  <a:pt x="152400" y="19050"/>
                </a:cubicBezTo>
                <a:cubicBezTo>
                  <a:pt x="223485" y="45707"/>
                  <a:pt x="86270" y="19581"/>
                  <a:pt x="215900" y="38100"/>
                </a:cubicBezTo>
                <a:cubicBezTo>
                  <a:pt x="222250" y="40217"/>
                  <a:pt x="228798" y="41813"/>
                  <a:pt x="234950" y="44450"/>
                </a:cubicBezTo>
                <a:cubicBezTo>
                  <a:pt x="243651" y="48179"/>
                  <a:pt x="251283" y="54430"/>
                  <a:pt x="260350" y="57150"/>
                </a:cubicBezTo>
                <a:cubicBezTo>
                  <a:pt x="272682" y="60850"/>
                  <a:pt x="285750" y="61383"/>
                  <a:pt x="298450" y="63500"/>
                </a:cubicBezTo>
                <a:lnTo>
                  <a:pt x="336550" y="76200"/>
                </a:lnTo>
                <a:cubicBezTo>
                  <a:pt x="342900" y="78317"/>
                  <a:pt x="349613" y="79557"/>
                  <a:pt x="355600" y="82550"/>
                </a:cubicBezTo>
                <a:cubicBezTo>
                  <a:pt x="386987" y="98243"/>
                  <a:pt x="372020" y="92257"/>
                  <a:pt x="400050" y="101600"/>
                </a:cubicBezTo>
                <a:cubicBezTo>
                  <a:pt x="406400" y="105833"/>
                  <a:pt x="412274" y="110887"/>
                  <a:pt x="419100" y="114300"/>
                </a:cubicBezTo>
                <a:cubicBezTo>
                  <a:pt x="425087" y="117293"/>
                  <a:pt x="431883" y="118300"/>
                  <a:pt x="438150" y="120650"/>
                </a:cubicBezTo>
                <a:cubicBezTo>
                  <a:pt x="448823" y="124652"/>
                  <a:pt x="459317" y="129117"/>
                  <a:pt x="469900" y="133350"/>
                </a:cubicBezTo>
                <a:cubicBezTo>
                  <a:pt x="514900" y="178350"/>
                  <a:pt x="457579" y="124109"/>
                  <a:pt x="520700" y="171450"/>
                </a:cubicBezTo>
                <a:cubicBezTo>
                  <a:pt x="556450" y="198262"/>
                  <a:pt x="524729" y="188179"/>
                  <a:pt x="565150" y="228600"/>
                </a:cubicBezTo>
                <a:lnTo>
                  <a:pt x="584200" y="247650"/>
                </a:lnTo>
                <a:cubicBezTo>
                  <a:pt x="601822" y="318137"/>
                  <a:pt x="572899" y="220957"/>
                  <a:pt x="615950" y="298450"/>
                </a:cubicBezTo>
                <a:cubicBezTo>
                  <a:pt x="618184" y="302472"/>
                  <a:pt x="628448" y="367693"/>
                  <a:pt x="628650" y="368300"/>
                </a:cubicBezTo>
                <a:cubicBezTo>
                  <a:pt x="631063" y="375540"/>
                  <a:pt x="638250" y="380376"/>
                  <a:pt x="641350" y="387350"/>
                </a:cubicBezTo>
                <a:cubicBezTo>
                  <a:pt x="646787" y="399583"/>
                  <a:pt x="649817" y="412750"/>
                  <a:pt x="654050" y="425450"/>
                </a:cubicBezTo>
                <a:lnTo>
                  <a:pt x="660400" y="444500"/>
                </a:lnTo>
                <a:cubicBezTo>
                  <a:pt x="663393" y="453480"/>
                  <a:pt x="669776" y="461037"/>
                  <a:pt x="673100" y="469900"/>
                </a:cubicBezTo>
                <a:cubicBezTo>
                  <a:pt x="676164" y="478072"/>
                  <a:pt x="676690" y="487021"/>
                  <a:pt x="679450" y="495300"/>
                </a:cubicBezTo>
                <a:cubicBezTo>
                  <a:pt x="683055" y="506114"/>
                  <a:pt x="688545" y="516236"/>
                  <a:pt x="692150" y="527050"/>
                </a:cubicBezTo>
                <a:cubicBezTo>
                  <a:pt x="694910" y="535329"/>
                  <a:pt x="694597" y="544644"/>
                  <a:pt x="698500" y="552450"/>
                </a:cubicBezTo>
                <a:cubicBezTo>
                  <a:pt x="703233" y="561916"/>
                  <a:pt x="711200" y="569383"/>
                  <a:pt x="717550" y="577850"/>
                </a:cubicBezTo>
                <a:cubicBezTo>
                  <a:pt x="724322" y="679436"/>
                  <a:pt x="723900" y="641280"/>
                  <a:pt x="723900" y="692150"/>
                </a:cubicBezTo>
              </a:path>
            </a:pathLst>
          </a:custGeom>
          <a:noFill/>
          <a:ln w="25400" cmpd="sng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252432" y="3900872"/>
            <a:ext cx="115896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099940" y="3900872"/>
            <a:ext cx="9203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755668" y="4121980"/>
            <a:ext cx="0" cy="9213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020272" y="3654316"/>
            <a:ext cx="927463" cy="56759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SDP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30325" y="4759535"/>
            <a:ext cx="927463" cy="56759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PDP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endCxn id="56" idx="0"/>
          </p:cNvCxnSpPr>
          <p:nvPr/>
        </p:nvCxnSpPr>
        <p:spPr>
          <a:xfrm>
            <a:off x="7484003" y="4223886"/>
            <a:ext cx="10054" cy="5356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1986530" y="5043334"/>
            <a:ext cx="3769138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2195736" y="3356992"/>
            <a:ext cx="80" cy="151216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接箭头连接符 1024"/>
          <p:cNvCxnSpPr/>
          <p:nvPr/>
        </p:nvCxnSpPr>
        <p:spPr>
          <a:xfrm>
            <a:off x="1973488" y="4071432"/>
            <a:ext cx="222248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973568" y="4835716"/>
            <a:ext cx="222248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411396" y="3284984"/>
            <a:ext cx="688544" cy="83467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cacc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63888" y="2140785"/>
            <a:ext cx="688544" cy="56759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563888" y="3651249"/>
            <a:ext cx="688544" cy="56759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6" name="直接箭头连接符 1035"/>
          <p:cNvCxnSpPr/>
          <p:nvPr/>
        </p:nvCxnSpPr>
        <p:spPr>
          <a:xfrm flipV="1">
            <a:off x="1628313" y="2636912"/>
            <a:ext cx="63367" cy="14401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直接箭头连接符 1037"/>
          <p:cNvCxnSpPr/>
          <p:nvPr/>
        </p:nvCxnSpPr>
        <p:spPr>
          <a:xfrm flipV="1">
            <a:off x="1888448" y="2348880"/>
            <a:ext cx="196164" cy="4458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5755668" y="5043334"/>
            <a:ext cx="1274657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1973488" y="4293096"/>
            <a:ext cx="438272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411760" y="4281499"/>
            <a:ext cx="0" cy="761835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1" grpId="0" animBg="1"/>
      <p:bldP spid="32" grpId="0" animBg="1"/>
      <p:bldP spid="33" grpId="0" animBg="1"/>
      <p:bldP spid="44" grpId="0" animBg="1"/>
      <p:bldP spid="45" grpId="0" animBg="1"/>
      <p:bldP spid="55" grpId="0" animBg="1"/>
      <p:bldP spid="56" grpId="0" animBg="1"/>
      <p:bldP spid="70" grpId="0" animBg="1"/>
      <p:bldP spid="75" grpId="0" animBg="1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55576" y="-27384"/>
            <a:ext cx="7772400" cy="14700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1340768"/>
            <a:ext cx="8208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467544" y="1484783"/>
            <a:ext cx="1867744" cy="432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Partition C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86836" cy="430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 2"/>
          <p:cNvSpPr/>
          <p:nvPr/>
        </p:nvSpPr>
        <p:spPr>
          <a:xfrm>
            <a:off x="3347864" y="4077072"/>
            <a:ext cx="2880320" cy="144016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95936" y="5445224"/>
            <a:ext cx="2592288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076056" y="2276872"/>
            <a:ext cx="1080120" cy="576064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1880" y="1848644"/>
            <a:ext cx="1149896" cy="2012404"/>
          </a:xfrm>
          <a:prstGeom prst="ellipse">
            <a:avLst/>
          </a:prstGeom>
          <a:noFill/>
          <a:ln w="25400" cmpd="sng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1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理客科技ppt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4926</Words>
  <Application>Microsoft Office PowerPoint</Application>
  <PresentationFormat>全屏显示(4:3)</PresentationFormat>
  <Paragraphs>486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理客科技ppt模板</vt:lpstr>
      <vt:lpstr>DLA hardware </vt:lpstr>
      <vt:lpstr>Outline</vt:lpstr>
      <vt:lpstr>Outline</vt:lpstr>
      <vt:lpstr>Spec</vt:lpstr>
      <vt:lpstr>Outline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Hardware</vt:lpstr>
      <vt:lpstr>Outline</vt:lpstr>
      <vt:lpstr>Others</vt:lpstr>
      <vt:lpstr>THANKS ! Q &amp; A</vt:lpstr>
    </vt:vector>
  </TitlesOfParts>
  <Company>artosyn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吴胜龙</dc:creator>
  <cp:lastModifiedBy>User</cp:lastModifiedBy>
  <cp:revision>960</cp:revision>
  <dcterms:created xsi:type="dcterms:W3CDTF">2011-06-09T09:26:00Z</dcterms:created>
  <dcterms:modified xsi:type="dcterms:W3CDTF">2017-11-16T05:57:41Z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