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581" r:id="rId2"/>
    <p:sldId id="557" r:id="rId3"/>
    <p:sldId id="612" r:id="rId4"/>
    <p:sldId id="613" r:id="rId5"/>
    <p:sldId id="582" r:id="rId6"/>
    <p:sldId id="605" r:id="rId7"/>
    <p:sldId id="607" r:id="rId8"/>
    <p:sldId id="606" r:id="rId9"/>
    <p:sldId id="608" r:id="rId10"/>
    <p:sldId id="609" r:id="rId11"/>
    <p:sldId id="610" r:id="rId12"/>
    <p:sldId id="611" r:id="rId13"/>
    <p:sldId id="59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01EAD53-93B3-48A2-BD5E-35EE64F0F982}">
          <p14:sldIdLst>
            <p14:sldId id="581"/>
            <p14:sldId id="557"/>
            <p14:sldId id="612"/>
            <p14:sldId id="613"/>
            <p14:sldId id="582"/>
            <p14:sldId id="605"/>
            <p14:sldId id="607"/>
            <p14:sldId id="606"/>
            <p14:sldId id="608"/>
            <p14:sldId id="609"/>
            <p14:sldId id="610"/>
            <p14:sldId id="611"/>
            <p14:sldId id="5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94C11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5290" autoAdjust="0"/>
  </p:normalViewPr>
  <p:slideViewPr>
    <p:cSldViewPr>
      <p:cViewPr varScale="1">
        <p:scale>
          <a:sx n="112" d="100"/>
          <a:sy n="112" d="100"/>
        </p:scale>
        <p:origin x="9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C2E86-6B6E-4623-9EFB-3D5A43CFEFD8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07853-896C-41E4-876F-AE0FB9DD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2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智能无人机</a:t>
            </a:r>
            <a:endParaRPr lang="en-US" altLang="zh-CN" sz="1200" dirty="0"/>
          </a:p>
          <a:p>
            <a:pPr lvl="1"/>
            <a:r>
              <a:rPr lang="zh-CN" altLang="zh-CN" sz="1100" dirty="0"/>
              <a:t>根据艾媒咨询发布的《</a:t>
            </a:r>
            <a:r>
              <a:rPr lang="en-US" altLang="zh-CN" sz="1100" dirty="0"/>
              <a:t>2016</a:t>
            </a:r>
            <a:r>
              <a:rPr lang="zh-CN" altLang="zh-CN" sz="1100" dirty="0"/>
              <a:t>年中国无人机行业研究报告》的数据，到</a:t>
            </a:r>
            <a:r>
              <a:rPr lang="en-US" altLang="zh-CN" sz="1100" dirty="0"/>
              <a:t>2019</a:t>
            </a:r>
            <a:r>
              <a:rPr lang="zh-CN" altLang="zh-CN" sz="1100" dirty="0"/>
              <a:t>年，中国消费类无人机市场规模将超高</a:t>
            </a:r>
            <a:r>
              <a:rPr lang="en-US" altLang="zh-CN" sz="1100" dirty="0"/>
              <a:t>240</a:t>
            </a:r>
            <a:r>
              <a:rPr lang="zh-CN" altLang="zh-CN" sz="1100" dirty="0"/>
              <a:t>亿。</a:t>
            </a:r>
            <a:endParaRPr lang="en-US" altLang="zh-CN" sz="1100" dirty="0"/>
          </a:p>
          <a:p>
            <a:pPr lvl="1"/>
            <a:r>
              <a:rPr lang="zh-CN" altLang="en-US" sz="1100" dirty="0"/>
              <a:t>预</a:t>
            </a:r>
            <a:r>
              <a:rPr lang="zh-CN" altLang="zh-CN" sz="1100" dirty="0"/>
              <a:t>计在十三五期间，国内农业植保无人机整机和服务年均市场需求</a:t>
            </a:r>
            <a:r>
              <a:rPr lang="en-US" altLang="zh-CN" sz="1100" dirty="0"/>
              <a:t>300</a:t>
            </a:r>
            <a:r>
              <a:rPr lang="zh-CN" altLang="zh-CN" sz="1100" dirty="0"/>
              <a:t>亿左右</a:t>
            </a:r>
            <a:endParaRPr lang="en-US" altLang="zh-CN" sz="1100" dirty="0"/>
          </a:p>
          <a:p>
            <a:pPr lvl="1"/>
            <a:r>
              <a:rPr lang="zh-CN" altLang="en-US" sz="1100" dirty="0"/>
              <a:t>其</a:t>
            </a:r>
            <a:r>
              <a:rPr lang="zh-CN" altLang="zh-CN" sz="1100" dirty="0"/>
              <a:t>他的工业无人机领域，如，安防、电力巡线、石油管线巡检、风力和太阳能发电厂巡检、气象、勘测资源、检灾、测绘等领域，预计到</a:t>
            </a:r>
            <a:r>
              <a:rPr lang="en-US" altLang="zh-CN" sz="1100" dirty="0"/>
              <a:t>2025</a:t>
            </a:r>
            <a:r>
              <a:rPr lang="zh-CN" altLang="zh-CN" sz="1100" dirty="0"/>
              <a:t>年国内有超过</a:t>
            </a:r>
            <a:r>
              <a:rPr lang="en-US" altLang="zh-CN" sz="1100" dirty="0"/>
              <a:t>300</a:t>
            </a:r>
            <a:r>
              <a:rPr lang="zh-CN" altLang="zh-CN" sz="1100" dirty="0"/>
              <a:t>亿的市场规模</a:t>
            </a:r>
            <a:endParaRPr lang="en-US" altLang="zh-CN" sz="1100" dirty="0"/>
          </a:p>
          <a:p>
            <a:pPr lvl="1"/>
            <a:r>
              <a:rPr lang="zh-CN" altLang="zh-CN" sz="1100" dirty="0"/>
              <a:t>根据美国</a:t>
            </a:r>
            <a:r>
              <a:rPr lang="en-US" altLang="zh-CN" sz="1100" dirty="0"/>
              <a:t>FAA</a:t>
            </a:r>
            <a:r>
              <a:rPr lang="zh-CN" altLang="zh-CN" sz="1100" dirty="0"/>
              <a:t>预测，美国民用无人机保有量有望从</a:t>
            </a:r>
            <a:r>
              <a:rPr lang="en-US" altLang="zh-CN" sz="1100" dirty="0"/>
              <a:t>2016</a:t>
            </a:r>
            <a:r>
              <a:rPr lang="zh-CN" altLang="zh-CN" sz="1100" dirty="0"/>
              <a:t>年的</a:t>
            </a:r>
            <a:r>
              <a:rPr lang="en-US" altLang="zh-CN" sz="1100" dirty="0"/>
              <a:t>190</a:t>
            </a:r>
            <a:r>
              <a:rPr lang="zh-CN" altLang="zh-CN" sz="1100" dirty="0"/>
              <a:t>万台增长至</a:t>
            </a:r>
            <a:r>
              <a:rPr lang="en-US" altLang="zh-CN" sz="1100" dirty="0"/>
              <a:t>2020</a:t>
            </a:r>
            <a:r>
              <a:rPr lang="zh-CN" altLang="zh-CN" sz="1100" dirty="0"/>
              <a:t>年的</a:t>
            </a:r>
            <a:r>
              <a:rPr lang="en-US" altLang="zh-CN" sz="1100" dirty="0"/>
              <a:t>430</a:t>
            </a:r>
            <a:r>
              <a:rPr lang="zh-CN" altLang="zh-CN" sz="1100" dirty="0"/>
              <a:t>万台，而商用无人机的保有量预计从现在的</a:t>
            </a:r>
            <a:r>
              <a:rPr lang="en-US" altLang="zh-CN" sz="1100" dirty="0"/>
              <a:t>60</a:t>
            </a:r>
            <a:r>
              <a:rPr lang="zh-CN" altLang="zh-CN" sz="1100" dirty="0"/>
              <a:t>万部增长至</a:t>
            </a:r>
            <a:r>
              <a:rPr lang="en-US" altLang="zh-CN" sz="1100" dirty="0"/>
              <a:t>270</a:t>
            </a:r>
            <a:r>
              <a:rPr lang="zh-CN" altLang="zh-CN" sz="1100" dirty="0"/>
              <a:t>万台，而所有类型无人机加起来到</a:t>
            </a:r>
            <a:r>
              <a:rPr lang="en-US" altLang="zh-CN" sz="1100" dirty="0"/>
              <a:t>2020</a:t>
            </a:r>
            <a:r>
              <a:rPr lang="zh-CN" altLang="zh-CN" sz="1100" dirty="0"/>
              <a:t>年，美国境内将会拥有超过</a:t>
            </a:r>
            <a:r>
              <a:rPr lang="en-US" altLang="zh-CN" sz="1100" dirty="0"/>
              <a:t>700</a:t>
            </a:r>
            <a:r>
              <a:rPr lang="zh-CN" altLang="zh-CN" sz="1100" dirty="0"/>
              <a:t>万台。</a:t>
            </a:r>
            <a:endParaRPr lang="en-US" altLang="zh-CN" sz="1100" dirty="0"/>
          </a:p>
          <a:p>
            <a:r>
              <a:rPr lang="zh-CN" altLang="en-US" sz="1200" dirty="0"/>
              <a:t>智能安防</a:t>
            </a:r>
            <a:endParaRPr lang="en-US" altLang="zh-CN" sz="1200" dirty="0"/>
          </a:p>
          <a:p>
            <a:pPr lvl="1"/>
            <a:r>
              <a:rPr lang="zh-CN" altLang="en-US" sz="1100" dirty="0"/>
              <a:t>预计仅</a:t>
            </a:r>
            <a:r>
              <a:rPr lang="en-US" altLang="zh-CN" sz="1100" dirty="0"/>
              <a:t>2020</a:t>
            </a:r>
            <a:r>
              <a:rPr lang="zh-CN" altLang="en-US" sz="1100" dirty="0"/>
              <a:t>年全球新装机智能摄像头就在</a:t>
            </a:r>
            <a:r>
              <a:rPr lang="en-US" altLang="zh-CN" sz="1100" dirty="0"/>
              <a:t>1</a:t>
            </a:r>
            <a:r>
              <a:rPr lang="zh-CN" altLang="en-US" sz="1100" dirty="0"/>
              <a:t>亿路以上，市场规模在</a:t>
            </a:r>
            <a:r>
              <a:rPr lang="en-US" altLang="zh-CN" sz="1100" dirty="0"/>
              <a:t>1000</a:t>
            </a:r>
            <a:r>
              <a:rPr lang="zh-CN" altLang="en-US" sz="1100" dirty="0"/>
              <a:t>亿美元以上。</a:t>
            </a:r>
            <a:endParaRPr lang="en-US" altLang="zh-CN" sz="1100" dirty="0"/>
          </a:p>
          <a:p>
            <a:r>
              <a:rPr lang="zh-CN" altLang="en-US" sz="1200" dirty="0"/>
              <a:t>智能家庭机器人</a:t>
            </a:r>
            <a:endParaRPr lang="en-US" altLang="zh-CN" sz="1200" dirty="0"/>
          </a:p>
          <a:p>
            <a:pPr lvl="1"/>
            <a:r>
              <a:rPr lang="en-US" altLang="zh-CN" sz="1100" dirty="0"/>
              <a:t>2016</a:t>
            </a:r>
            <a:r>
              <a:rPr lang="zh-CN" altLang="en-US" sz="1100" dirty="0"/>
              <a:t>年全球家用机器人市场规模为</a:t>
            </a:r>
            <a:r>
              <a:rPr lang="en-US" altLang="zh-CN" sz="1100" dirty="0"/>
              <a:t>80</a:t>
            </a:r>
            <a:r>
              <a:rPr lang="zh-CN" altLang="en-US" sz="1100" dirty="0"/>
              <a:t>亿美金，预计到</a:t>
            </a:r>
            <a:r>
              <a:rPr lang="en-US" altLang="zh-CN" sz="1100" dirty="0"/>
              <a:t>2025</a:t>
            </a:r>
            <a:r>
              <a:rPr lang="zh-CN" altLang="en-US" sz="1100" dirty="0"/>
              <a:t>年，年市场复合增长率将超</a:t>
            </a:r>
            <a:r>
              <a:rPr lang="en-US" altLang="zh-CN" sz="1100" dirty="0"/>
              <a:t>30%</a:t>
            </a:r>
            <a:r>
              <a:rPr lang="zh-CN" altLang="en-US" sz="1100" dirty="0"/>
              <a:t>；</a:t>
            </a:r>
            <a:endParaRPr lang="en-US" altLang="zh-CN" sz="1100" dirty="0"/>
          </a:p>
          <a:p>
            <a:r>
              <a:rPr lang="en-US" altLang="zh-CN" sz="1200" dirty="0"/>
              <a:t>VR/AR</a:t>
            </a:r>
            <a:r>
              <a:rPr lang="zh-CN" altLang="en-US" sz="1200" dirty="0"/>
              <a:t>内容制作</a:t>
            </a:r>
            <a:endParaRPr lang="en-US" altLang="zh-CN" sz="1200" dirty="0"/>
          </a:p>
          <a:p>
            <a:pPr lvl="1"/>
            <a:r>
              <a:rPr lang="zh-CN" altLang="zh-CN" sz="1100" dirty="0"/>
              <a:t>根据</a:t>
            </a:r>
            <a:r>
              <a:rPr lang="en-US" altLang="zh-CN" sz="1100" dirty="0" err="1"/>
              <a:t>Manatt</a:t>
            </a:r>
            <a:r>
              <a:rPr lang="en-US" altLang="zh-CN" sz="1100" dirty="0"/>
              <a:t> Digital Media</a:t>
            </a:r>
            <a:r>
              <a:rPr lang="zh-CN" altLang="zh-CN" sz="1100" dirty="0"/>
              <a:t>发布的</a:t>
            </a:r>
            <a:r>
              <a:rPr lang="en-US" altLang="zh-CN" sz="1100" dirty="0"/>
              <a:t>2015 Q2 AR/VR</a:t>
            </a:r>
            <a:r>
              <a:rPr lang="zh-CN" altLang="zh-CN" sz="1100" dirty="0"/>
              <a:t>报告：到</a:t>
            </a:r>
            <a:r>
              <a:rPr lang="en-US" altLang="zh-CN" sz="1100" dirty="0"/>
              <a:t>2020</a:t>
            </a:r>
            <a:r>
              <a:rPr lang="zh-CN" altLang="zh-CN" sz="1100" dirty="0"/>
              <a:t>年，预计虚拟现实和增强现实的市场规模将达到</a:t>
            </a:r>
            <a:r>
              <a:rPr lang="en-US" altLang="zh-CN" sz="1100" dirty="0"/>
              <a:t>1,500</a:t>
            </a:r>
            <a:r>
              <a:rPr lang="zh-CN" altLang="zh-CN" sz="1100" dirty="0"/>
              <a:t>亿美元。</a:t>
            </a:r>
            <a:endParaRPr lang="zh-CN" altLang="en-US" sz="1100" dirty="0"/>
          </a:p>
          <a:p>
            <a:r>
              <a:rPr lang="zh-CN" altLang="en-US" sz="1200" dirty="0"/>
              <a:t>无人驾驶汽车</a:t>
            </a:r>
            <a:endParaRPr lang="en-US" altLang="zh-CN" sz="1200" dirty="0"/>
          </a:p>
          <a:p>
            <a:pPr lvl="1"/>
            <a:r>
              <a:rPr lang="zh-CN" altLang="en-US" sz="1100" dirty="0"/>
              <a:t>预计</a:t>
            </a:r>
            <a:r>
              <a:rPr lang="en-US" altLang="zh-CN" sz="1100" dirty="0"/>
              <a:t>2018</a:t>
            </a:r>
            <a:r>
              <a:rPr lang="zh-CN" altLang="en-US" sz="1100" dirty="0"/>
              <a:t>年左右，无人驾驶汽车将实现规模上路，而其创造的市场价值将在</a:t>
            </a:r>
            <a:r>
              <a:rPr lang="en-US" altLang="zh-CN" sz="1100" dirty="0"/>
              <a:t>2025</a:t>
            </a:r>
            <a:r>
              <a:rPr lang="zh-CN" altLang="en-US" sz="1100" dirty="0"/>
              <a:t>年前达到</a:t>
            </a:r>
            <a:r>
              <a:rPr lang="en-US" altLang="zh-CN" sz="1100" dirty="0"/>
              <a:t>420</a:t>
            </a:r>
            <a:r>
              <a:rPr lang="zh-CN" altLang="en-US" sz="1100" dirty="0"/>
              <a:t>亿美元；</a:t>
            </a:r>
            <a:endParaRPr lang="en-US" altLang="zh-CN" sz="11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06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智能无人机</a:t>
            </a:r>
            <a:endParaRPr lang="en-US" altLang="zh-CN" sz="1200" dirty="0"/>
          </a:p>
          <a:p>
            <a:pPr lvl="1"/>
            <a:r>
              <a:rPr lang="zh-CN" altLang="zh-CN" sz="1100" dirty="0"/>
              <a:t>根据艾媒咨询发布的《</a:t>
            </a:r>
            <a:r>
              <a:rPr lang="en-US" altLang="zh-CN" sz="1100" dirty="0"/>
              <a:t>2016</a:t>
            </a:r>
            <a:r>
              <a:rPr lang="zh-CN" altLang="zh-CN" sz="1100" dirty="0"/>
              <a:t>年中国无人机行业研究报告》的数据，到</a:t>
            </a:r>
            <a:r>
              <a:rPr lang="en-US" altLang="zh-CN" sz="1100" dirty="0"/>
              <a:t>2019</a:t>
            </a:r>
            <a:r>
              <a:rPr lang="zh-CN" altLang="zh-CN" sz="1100" dirty="0"/>
              <a:t>年，中国消费类无人机市场规模将超高</a:t>
            </a:r>
            <a:r>
              <a:rPr lang="en-US" altLang="zh-CN" sz="1100" dirty="0"/>
              <a:t>240</a:t>
            </a:r>
            <a:r>
              <a:rPr lang="zh-CN" altLang="zh-CN" sz="1100" dirty="0"/>
              <a:t>亿。</a:t>
            </a:r>
            <a:endParaRPr lang="en-US" altLang="zh-CN" sz="1100" dirty="0"/>
          </a:p>
          <a:p>
            <a:pPr lvl="1"/>
            <a:r>
              <a:rPr lang="zh-CN" altLang="en-US" sz="1100" dirty="0"/>
              <a:t>预</a:t>
            </a:r>
            <a:r>
              <a:rPr lang="zh-CN" altLang="zh-CN" sz="1100" dirty="0"/>
              <a:t>计在十三五期间，国内农业植保无人机整机和服务年均市场需求</a:t>
            </a:r>
            <a:r>
              <a:rPr lang="en-US" altLang="zh-CN" sz="1100" dirty="0"/>
              <a:t>300</a:t>
            </a:r>
            <a:r>
              <a:rPr lang="zh-CN" altLang="zh-CN" sz="1100" dirty="0"/>
              <a:t>亿左右</a:t>
            </a:r>
            <a:endParaRPr lang="en-US" altLang="zh-CN" sz="1100" dirty="0"/>
          </a:p>
          <a:p>
            <a:pPr lvl="1"/>
            <a:r>
              <a:rPr lang="zh-CN" altLang="en-US" sz="1100" dirty="0"/>
              <a:t>其</a:t>
            </a:r>
            <a:r>
              <a:rPr lang="zh-CN" altLang="zh-CN" sz="1100" dirty="0"/>
              <a:t>他的工业无人机领域，如，安防、电力巡线、石油管线巡检、风力和太阳能发电厂巡检、气象、勘测资源、检灾、测绘等领域，预计到</a:t>
            </a:r>
            <a:r>
              <a:rPr lang="en-US" altLang="zh-CN" sz="1100" dirty="0"/>
              <a:t>2025</a:t>
            </a:r>
            <a:r>
              <a:rPr lang="zh-CN" altLang="zh-CN" sz="1100" dirty="0"/>
              <a:t>年国内有超过</a:t>
            </a:r>
            <a:r>
              <a:rPr lang="en-US" altLang="zh-CN" sz="1100" dirty="0"/>
              <a:t>300</a:t>
            </a:r>
            <a:r>
              <a:rPr lang="zh-CN" altLang="zh-CN" sz="1100" dirty="0"/>
              <a:t>亿的市场规模</a:t>
            </a:r>
            <a:endParaRPr lang="en-US" altLang="zh-CN" sz="1100" dirty="0"/>
          </a:p>
          <a:p>
            <a:pPr lvl="1"/>
            <a:r>
              <a:rPr lang="zh-CN" altLang="zh-CN" sz="1100" dirty="0"/>
              <a:t>根据美国</a:t>
            </a:r>
            <a:r>
              <a:rPr lang="en-US" altLang="zh-CN" sz="1100" dirty="0"/>
              <a:t>FAA</a:t>
            </a:r>
            <a:r>
              <a:rPr lang="zh-CN" altLang="zh-CN" sz="1100" dirty="0"/>
              <a:t>预测，美国民用无人机保有量有望从</a:t>
            </a:r>
            <a:r>
              <a:rPr lang="en-US" altLang="zh-CN" sz="1100" dirty="0"/>
              <a:t>2016</a:t>
            </a:r>
            <a:r>
              <a:rPr lang="zh-CN" altLang="zh-CN" sz="1100" dirty="0"/>
              <a:t>年的</a:t>
            </a:r>
            <a:r>
              <a:rPr lang="en-US" altLang="zh-CN" sz="1100" dirty="0"/>
              <a:t>190</a:t>
            </a:r>
            <a:r>
              <a:rPr lang="zh-CN" altLang="zh-CN" sz="1100" dirty="0"/>
              <a:t>万台增长至</a:t>
            </a:r>
            <a:r>
              <a:rPr lang="en-US" altLang="zh-CN" sz="1100" dirty="0"/>
              <a:t>2020</a:t>
            </a:r>
            <a:r>
              <a:rPr lang="zh-CN" altLang="zh-CN" sz="1100" dirty="0"/>
              <a:t>年的</a:t>
            </a:r>
            <a:r>
              <a:rPr lang="en-US" altLang="zh-CN" sz="1100" dirty="0"/>
              <a:t>430</a:t>
            </a:r>
            <a:r>
              <a:rPr lang="zh-CN" altLang="zh-CN" sz="1100" dirty="0"/>
              <a:t>万台，而商用无人机的保有量预计从现在的</a:t>
            </a:r>
            <a:r>
              <a:rPr lang="en-US" altLang="zh-CN" sz="1100" dirty="0"/>
              <a:t>60</a:t>
            </a:r>
            <a:r>
              <a:rPr lang="zh-CN" altLang="zh-CN" sz="1100" dirty="0"/>
              <a:t>万部增长至</a:t>
            </a:r>
            <a:r>
              <a:rPr lang="en-US" altLang="zh-CN" sz="1100" dirty="0"/>
              <a:t>270</a:t>
            </a:r>
            <a:r>
              <a:rPr lang="zh-CN" altLang="zh-CN" sz="1100" dirty="0"/>
              <a:t>万台，而所有类型无人机加起来到</a:t>
            </a:r>
            <a:r>
              <a:rPr lang="en-US" altLang="zh-CN" sz="1100" dirty="0"/>
              <a:t>2020</a:t>
            </a:r>
            <a:r>
              <a:rPr lang="zh-CN" altLang="zh-CN" sz="1100" dirty="0"/>
              <a:t>年，美国境内将会拥有超过</a:t>
            </a:r>
            <a:r>
              <a:rPr lang="en-US" altLang="zh-CN" sz="1100" dirty="0"/>
              <a:t>700</a:t>
            </a:r>
            <a:r>
              <a:rPr lang="zh-CN" altLang="zh-CN" sz="1100" dirty="0"/>
              <a:t>万台。</a:t>
            </a:r>
            <a:endParaRPr lang="en-US" altLang="zh-CN" sz="1100" dirty="0"/>
          </a:p>
          <a:p>
            <a:r>
              <a:rPr lang="zh-CN" altLang="en-US" sz="1200" dirty="0"/>
              <a:t>智能安防</a:t>
            </a:r>
            <a:endParaRPr lang="en-US" altLang="zh-CN" sz="1200" dirty="0"/>
          </a:p>
          <a:p>
            <a:pPr lvl="1"/>
            <a:r>
              <a:rPr lang="zh-CN" altLang="en-US" sz="1100" dirty="0"/>
              <a:t>预计仅</a:t>
            </a:r>
            <a:r>
              <a:rPr lang="en-US" altLang="zh-CN" sz="1100" dirty="0"/>
              <a:t>2020</a:t>
            </a:r>
            <a:r>
              <a:rPr lang="zh-CN" altLang="en-US" sz="1100" dirty="0"/>
              <a:t>年全球新装机智能摄像头就在</a:t>
            </a:r>
            <a:r>
              <a:rPr lang="en-US" altLang="zh-CN" sz="1100" dirty="0"/>
              <a:t>1</a:t>
            </a:r>
            <a:r>
              <a:rPr lang="zh-CN" altLang="en-US" sz="1100" dirty="0"/>
              <a:t>亿路以上，市场规模在</a:t>
            </a:r>
            <a:r>
              <a:rPr lang="en-US" altLang="zh-CN" sz="1100" dirty="0"/>
              <a:t>1000</a:t>
            </a:r>
            <a:r>
              <a:rPr lang="zh-CN" altLang="en-US" sz="1100" dirty="0"/>
              <a:t>亿美元以上。</a:t>
            </a:r>
            <a:endParaRPr lang="en-US" altLang="zh-CN" sz="1100" dirty="0"/>
          </a:p>
          <a:p>
            <a:r>
              <a:rPr lang="zh-CN" altLang="en-US" sz="1200" dirty="0"/>
              <a:t>智能家庭机器人</a:t>
            </a:r>
            <a:endParaRPr lang="en-US" altLang="zh-CN" sz="1200" dirty="0"/>
          </a:p>
          <a:p>
            <a:pPr lvl="1"/>
            <a:r>
              <a:rPr lang="en-US" altLang="zh-CN" sz="1100" dirty="0"/>
              <a:t>2016</a:t>
            </a:r>
            <a:r>
              <a:rPr lang="zh-CN" altLang="en-US" sz="1100" dirty="0"/>
              <a:t>年全球家用机器人市场规模为</a:t>
            </a:r>
            <a:r>
              <a:rPr lang="en-US" altLang="zh-CN" sz="1100" dirty="0"/>
              <a:t>80</a:t>
            </a:r>
            <a:r>
              <a:rPr lang="zh-CN" altLang="en-US" sz="1100" dirty="0"/>
              <a:t>亿美金，预计到</a:t>
            </a:r>
            <a:r>
              <a:rPr lang="en-US" altLang="zh-CN" sz="1100" dirty="0"/>
              <a:t>2025</a:t>
            </a:r>
            <a:r>
              <a:rPr lang="zh-CN" altLang="en-US" sz="1100" dirty="0"/>
              <a:t>年，年市场复合增长率将超</a:t>
            </a:r>
            <a:r>
              <a:rPr lang="en-US" altLang="zh-CN" sz="1100" dirty="0"/>
              <a:t>30%</a:t>
            </a:r>
            <a:r>
              <a:rPr lang="zh-CN" altLang="en-US" sz="1100" dirty="0"/>
              <a:t>；</a:t>
            </a:r>
            <a:endParaRPr lang="en-US" altLang="zh-CN" sz="1100" dirty="0"/>
          </a:p>
          <a:p>
            <a:r>
              <a:rPr lang="en-US" altLang="zh-CN" sz="1200" dirty="0"/>
              <a:t>VR/AR</a:t>
            </a:r>
            <a:r>
              <a:rPr lang="zh-CN" altLang="en-US" sz="1200" dirty="0"/>
              <a:t>内容制作</a:t>
            </a:r>
            <a:endParaRPr lang="en-US" altLang="zh-CN" sz="1200" dirty="0"/>
          </a:p>
          <a:p>
            <a:pPr lvl="1"/>
            <a:r>
              <a:rPr lang="zh-CN" altLang="zh-CN" sz="1100" dirty="0"/>
              <a:t>根据</a:t>
            </a:r>
            <a:r>
              <a:rPr lang="en-US" altLang="zh-CN" sz="1100" dirty="0" err="1"/>
              <a:t>Manatt</a:t>
            </a:r>
            <a:r>
              <a:rPr lang="en-US" altLang="zh-CN" sz="1100" dirty="0"/>
              <a:t> Digital Media</a:t>
            </a:r>
            <a:r>
              <a:rPr lang="zh-CN" altLang="zh-CN" sz="1100" dirty="0"/>
              <a:t>发布的</a:t>
            </a:r>
            <a:r>
              <a:rPr lang="en-US" altLang="zh-CN" sz="1100" dirty="0"/>
              <a:t>2015 Q2 AR/VR</a:t>
            </a:r>
            <a:r>
              <a:rPr lang="zh-CN" altLang="zh-CN" sz="1100" dirty="0"/>
              <a:t>报告：到</a:t>
            </a:r>
            <a:r>
              <a:rPr lang="en-US" altLang="zh-CN" sz="1100" dirty="0"/>
              <a:t>2020</a:t>
            </a:r>
            <a:r>
              <a:rPr lang="zh-CN" altLang="zh-CN" sz="1100" dirty="0"/>
              <a:t>年，预计虚拟现实和增强现实的市场规模将达到</a:t>
            </a:r>
            <a:r>
              <a:rPr lang="en-US" altLang="zh-CN" sz="1100" dirty="0"/>
              <a:t>1,500</a:t>
            </a:r>
            <a:r>
              <a:rPr lang="zh-CN" altLang="zh-CN" sz="1100" dirty="0"/>
              <a:t>亿美元。</a:t>
            </a:r>
            <a:endParaRPr lang="zh-CN" altLang="en-US" sz="1100" dirty="0"/>
          </a:p>
          <a:p>
            <a:r>
              <a:rPr lang="zh-CN" altLang="en-US" sz="1200" dirty="0"/>
              <a:t>无人驾驶汽车</a:t>
            </a:r>
            <a:endParaRPr lang="en-US" altLang="zh-CN" sz="1200" dirty="0"/>
          </a:p>
          <a:p>
            <a:pPr lvl="1"/>
            <a:r>
              <a:rPr lang="zh-CN" altLang="en-US" sz="1100" dirty="0"/>
              <a:t>预计</a:t>
            </a:r>
            <a:r>
              <a:rPr lang="en-US" altLang="zh-CN" sz="1100" dirty="0"/>
              <a:t>2018</a:t>
            </a:r>
            <a:r>
              <a:rPr lang="zh-CN" altLang="en-US" sz="1100" dirty="0"/>
              <a:t>年左右，无人驾驶汽车将实现规模上路，而其创造的市场价值将在</a:t>
            </a:r>
            <a:r>
              <a:rPr lang="en-US" altLang="zh-CN" sz="1100" dirty="0"/>
              <a:t>2025</a:t>
            </a:r>
            <a:r>
              <a:rPr lang="zh-CN" altLang="en-US" sz="1100" dirty="0"/>
              <a:t>年前达到</a:t>
            </a:r>
            <a:r>
              <a:rPr lang="en-US" altLang="zh-CN" sz="1100" dirty="0"/>
              <a:t>420</a:t>
            </a:r>
            <a:r>
              <a:rPr lang="zh-CN" altLang="en-US" sz="1100" dirty="0"/>
              <a:t>亿美元；</a:t>
            </a:r>
            <a:endParaRPr lang="en-US" altLang="zh-CN" sz="11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9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" y="-9285"/>
            <a:ext cx="2195734" cy="1494069"/>
            <a:chOff x="2" y="-6964"/>
            <a:chExt cx="2843806" cy="2124076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" y="324578"/>
              <a:ext cx="2771865" cy="145090"/>
              <a:chOff x="0" y="432770"/>
              <a:chExt cx="3854911" cy="193453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0" y="522515"/>
                <a:ext cx="3758185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3661458" y="432770"/>
                <a:ext cx="193453" cy="193453"/>
              </a:xfrm>
              <a:prstGeom prst="ellipse">
                <a:avLst/>
              </a:prstGeom>
              <a:solidFill>
                <a:srgbClr val="8EC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等腰三角形-2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1021080" y="-6964"/>
              <a:ext cx="1822728" cy="953262"/>
            </a:xfrm>
            <a:prstGeom prst="triangle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515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直角三角形-1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-42686" y="36867"/>
              <a:ext cx="2124075" cy="2036416"/>
            </a:xfrm>
            <a:prstGeom prst="rtTriangl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5940152" y="5223999"/>
            <a:ext cx="3203849" cy="1634002"/>
            <a:chOff x="2771800" y="1824228"/>
            <a:chExt cx="6370425" cy="3319272"/>
          </a:xfrm>
        </p:grpSpPr>
        <p:grpSp>
          <p:nvGrpSpPr>
            <p:cNvPr id="18" name="组合 17"/>
            <p:cNvGrpSpPr/>
            <p:nvPr userDrawn="1"/>
          </p:nvGrpSpPr>
          <p:grpSpPr>
            <a:xfrm>
              <a:off x="2771800" y="3006790"/>
              <a:ext cx="6370425" cy="1123095"/>
              <a:chOff x="5821575" y="4721290"/>
              <a:chExt cx="6370425" cy="1123095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5910581" y="5747658"/>
                <a:ext cx="2147180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8057761" y="4721290"/>
                <a:ext cx="1054359" cy="1026369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9102852" y="4721290"/>
                <a:ext cx="3089148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5821575" y="5650932"/>
                <a:ext cx="193453" cy="193453"/>
              </a:xfrm>
              <a:prstGeom prst="ellipse">
                <a:avLst/>
              </a:prstGeom>
              <a:solidFill>
                <a:srgbClr val="8EC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等腰三角形-1"/>
            <p:cNvSpPr/>
            <p:nvPr userDrawn="1">
              <p:custDataLst>
                <p:tags r:id="rId1"/>
              </p:custDataLst>
            </p:nvPr>
          </p:nvSpPr>
          <p:spPr>
            <a:xfrm>
              <a:off x="4768345" y="3781044"/>
              <a:ext cx="2569464" cy="1362456"/>
            </a:xfrm>
            <a:prstGeom prst="triangle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21" name="直角三角形-2"/>
            <p:cNvSpPr/>
            <p:nvPr userDrawn="1">
              <p:custDataLst>
                <p:tags r:id="rId2"/>
              </p:custDataLst>
            </p:nvPr>
          </p:nvSpPr>
          <p:spPr>
            <a:xfrm rot="16200000">
              <a:off x="5822953" y="1824228"/>
              <a:ext cx="3319272" cy="3319272"/>
            </a:xfrm>
            <a:prstGeom prst="rtTriangl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7285711" y="-496"/>
            <a:ext cx="1671590" cy="2205360"/>
            <a:chOff x="9093070" y="0"/>
            <a:chExt cx="2465328" cy="3226718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1548873" y="0"/>
              <a:ext cx="0" cy="78105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0785095" y="793668"/>
              <a:ext cx="773303" cy="7239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10712320" y="1489794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1264770" y="0"/>
              <a:ext cx="0" cy="78105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10740895" y="781050"/>
              <a:ext cx="523739" cy="480682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10639682" y="1172992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0821789" y="0"/>
              <a:ext cx="0" cy="78105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9131170" y="781050"/>
              <a:ext cx="1690484" cy="1571625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9093070" y="3125505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9131170" y="2352675"/>
              <a:ext cx="0" cy="823437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 userDrawn="1"/>
        </p:nvGrpSpPr>
        <p:grpSpPr>
          <a:xfrm>
            <a:off x="16884" y="4922197"/>
            <a:ext cx="2394875" cy="600650"/>
            <a:chOff x="1143" y="3052287"/>
            <a:chExt cx="6415145" cy="1642149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2571750" y="3153500"/>
              <a:ext cx="773303" cy="72390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143" y="3877400"/>
              <a:ext cx="2570607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3243840" y="3052287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2571750" y="3516175"/>
              <a:ext cx="773303" cy="7239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1143" y="4240075"/>
              <a:ext cx="2570607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3345053" y="3516175"/>
              <a:ext cx="2989072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315075" y="3468550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1144" y="4593224"/>
              <a:ext cx="1789556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1689487" y="4492011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-2"/>
          <p:cNvSpPr/>
          <p:nvPr userDrawn="1">
            <p:custDataLst>
              <p:tags r:id="rId13"/>
            </p:custDataLst>
          </p:nvPr>
        </p:nvSpPr>
        <p:spPr>
          <a:xfrm rot="16200000">
            <a:off x="5960364" y="3701748"/>
            <a:ext cx="1161288" cy="5205984"/>
          </a:xfrm>
          <a:prstGeom prst="rtTriangle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1368152" cy="80451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8" y="6021288"/>
            <a:ext cx="1531532" cy="674210"/>
          </a:xfrm>
          <a:prstGeom prst="rect">
            <a:avLst/>
          </a:prstGeom>
        </p:spPr>
      </p:pic>
      <p:sp>
        <p:nvSpPr>
          <p:cNvPr id="13" name="直角三角形-1"/>
          <p:cNvSpPr/>
          <p:nvPr userDrawn="1"/>
        </p:nvSpPr>
        <p:spPr>
          <a:xfrm rot="16200000">
            <a:off x="141951" y="676805"/>
            <a:ext cx="300459" cy="307386"/>
          </a:xfrm>
          <a:prstGeom prst="rtTriangle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6732317"/>
            <a:ext cx="9144000" cy="125684"/>
          </a:xfrm>
          <a:prstGeom prst="rect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89466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/>
              <a:t>NVDLA</a:t>
            </a:r>
            <a:r>
              <a:rPr lang="zh-CN" altLang="en-US" sz="4400" dirty="0"/>
              <a:t>硬件调研</a:t>
            </a:r>
          </a:p>
        </p:txBody>
      </p:sp>
      <p:sp>
        <p:nvSpPr>
          <p:cNvPr id="39" name="矩形-2"/>
          <p:cNvSpPr/>
          <p:nvPr>
            <p:custDataLst>
              <p:tags r:id="rId1"/>
            </p:custDataLst>
          </p:nvPr>
        </p:nvSpPr>
        <p:spPr>
          <a:xfrm>
            <a:off x="6300192" y="4509120"/>
            <a:ext cx="2155776" cy="830997"/>
          </a:xfrm>
          <a:prstGeom prst="rect">
            <a:avLst/>
          </a:prstGeom>
          <a:solidFill>
            <a:srgbClr val="8EC31F"/>
          </a:solidFill>
          <a:ln>
            <a:solidFill>
              <a:srgbClr val="8EC31F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沈蔚炜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2017.11.16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1" name="Picture 2" descr="D:\公司宣传图片\AI\Artosyn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34" y="6112689"/>
            <a:ext cx="1395870" cy="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CACC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D82EA31-DA8F-4692-8D8F-FD9D614BC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4" y="1871194"/>
            <a:ext cx="8989072" cy="31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4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BC1E0E9-F104-4821-9A2C-A989F13EC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35" y="1052736"/>
            <a:ext cx="7221729" cy="50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4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CACC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10D5660-C627-4B0A-B970-F2B23D07D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662"/>
            <a:ext cx="9144000" cy="344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0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89466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/>
              <a:t>THANKS !</a:t>
            </a:r>
            <a:endParaRPr lang="zh-CN" altLang="en-US" sz="4400" dirty="0"/>
          </a:p>
        </p:txBody>
      </p:sp>
      <p:sp>
        <p:nvSpPr>
          <p:cNvPr id="39" name="矩形-2"/>
          <p:cNvSpPr/>
          <p:nvPr>
            <p:custDataLst>
              <p:tags r:id="rId1"/>
            </p:custDataLst>
          </p:nvPr>
        </p:nvSpPr>
        <p:spPr>
          <a:xfrm>
            <a:off x="6372200" y="4509120"/>
            <a:ext cx="2083768" cy="830997"/>
          </a:xfrm>
          <a:prstGeom prst="rect">
            <a:avLst/>
          </a:prstGeom>
          <a:solidFill>
            <a:srgbClr val="8EC31F"/>
          </a:solidFill>
          <a:ln>
            <a:solidFill>
              <a:srgbClr val="8EC31F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沈蔚炜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2017.11.16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1" name="Picture 2" descr="D:\公司宣传图片\AI\Artosyn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34" y="6112689"/>
            <a:ext cx="1395870" cy="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97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NVDLA</a:t>
            </a:r>
            <a:r>
              <a:rPr lang="zh-CN" altLang="en-US" sz="3600" dirty="0"/>
              <a:t>基本框架</a:t>
            </a:r>
          </a:p>
        </p:txBody>
      </p:sp>
      <p:pic>
        <p:nvPicPr>
          <p:cNvPr id="1025" name="Picture 1" descr="C://Users/User/AppData/Local/YNote/data/qqE783C7F810AF92FC0225FBEDD67D756E/9ce2dbacd89a4b1eb5c0993669457130/clipboard.png">
            <a:extLst>
              <a:ext uri="{FF2B5EF4-FFF2-40B4-BE49-F238E27FC236}">
                <a16:creationId xmlns:a16="http://schemas.microsoft.com/office/drawing/2014/main" xmlns="" id="{13FF6AC1-1A09-4C4A-9C14-9CB266345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568642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NVDLA</a:t>
            </a:r>
            <a:r>
              <a:rPr lang="zh-CN" altLang="en-US" sz="3600" dirty="0"/>
              <a:t>基本框架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C0CD118B-B515-4464-87A7-3985A816B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96752"/>
            <a:ext cx="8229600" cy="519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9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Wallace tree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17F6997-2AC8-4957-AD61-6C763415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6992"/>
            <a:ext cx="9144000" cy="382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5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CMAC</a:t>
            </a:r>
            <a:r>
              <a:rPr lang="zh-CN" altLang="en-US" dirty="0"/>
              <a:t>（</a:t>
            </a:r>
            <a:r>
              <a:rPr lang="en-US" altLang="zh-CN" dirty="0"/>
              <a:t>INT8</a:t>
            </a:r>
            <a:r>
              <a:rPr lang="zh-CN" altLang="en-US" dirty="0"/>
              <a:t>、</a:t>
            </a:r>
            <a:r>
              <a:rPr lang="en-US" altLang="zh-CN" dirty="0"/>
              <a:t>INT16</a:t>
            </a:r>
            <a:r>
              <a:rPr lang="zh-CN" altLang="en-US" dirty="0"/>
              <a:t>、</a:t>
            </a:r>
            <a:r>
              <a:rPr lang="en-US" altLang="zh-CN" dirty="0"/>
              <a:t>FP16</a:t>
            </a:r>
            <a:r>
              <a:rPr lang="zh-CN" altLang="en-US" dirty="0"/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460570F-3DA1-47B2-A55D-508488C0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47" y="1268760"/>
            <a:ext cx="5681706" cy="49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8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CMAC</a:t>
            </a:r>
            <a:r>
              <a:rPr lang="zh-CN" altLang="en-US" dirty="0"/>
              <a:t>（</a:t>
            </a:r>
            <a:r>
              <a:rPr lang="en-US" altLang="zh-CN" dirty="0"/>
              <a:t>INT8</a:t>
            </a:r>
            <a:r>
              <a:rPr lang="zh-CN" altLang="en-US" dirty="0"/>
              <a:t>、</a:t>
            </a:r>
            <a:r>
              <a:rPr lang="en-US" altLang="zh-CN" dirty="0"/>
              <a:t>INT16</a:t>
            </a:r>
            <a:r>
              <a:rPr lang="zh-CN" altLang="en-US" dirty="0"/>
              <a:t>、</a:t>
            </a:r>
            <a:r>
              <a:rPr lang="en-US" altLang="zh-CN" dirty="0"/>
              <a:t>FP16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596DEBD-91A0-4448-B38D-CF587FF80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7638"/>
            <a:ext cx="6746760" cy="471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0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CMAC</a:t>
            </a:r>
            <a:r>
              <a:rPr lang="zh-CN" altLang="en-US" dirty="0"/>
              <a:t>（</a:t>
            </a:r>
            <a:r>
              <a:rPr lang="en-US" altLang="zh-CN" dirty="0"/>
              <a:t>INT8</a:t>
            </a:r>
            <a:r>
              <a:rPr lang="zh-CN" altLang="en-US" dirty="0"/>
              <a:t>、</a:t>
            </a:r>
            <a:r>
              <a:rPr lang="en-US" altLang="zh-CN" dirty="0"/>
              <a:t>INT16</a:t>
            </a:r>
            <a:r>
              <a:rPr lang="zh-CN" altLang="en-US" dirty="0"/>
              <a:t>、</a:t>
            </a:r>
            <a:r>
              <a:rPr lang="en-US" altLang="zh-CN" dirty="0"/>
              <a:t>FP16</a:t>
            </a:r>
            <a:r>
              <a:rPr lang="zh-CN" altLang="en-US" dirty="0"/>
              <a:t>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CC5B12D-828A-408C-A3AB-24302FE28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1196752"/>
            <a:ext cx="9001000" cy="55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CMAC</a:t>
            </a:r>
            <a:r>
              <a:rPr lang="zh-CN" altLang="en-US" dirty="0"/>
              <a:t>（</a:t>
            </a:r>
            <a:r>
              <a:rPr lang="en-US" altLang="zh-CN" dirty="0"/>
              <a:t>INT8</a:t>
            </a:r>
            <a:r>
              <a:rPr lang="zh-CN" altLang="en-US" dirty="0"/>
              <a:t>、</a:t>
            </a:r>
            <a:r>
              <a:rPr lang="en-US" altLang="zh-CN" dirty="0"/>
              <a:t>INT16</a:t>
            </a:r>
            <a:r>
              <a:rPr lang="zh-CN" altLang="en-US" dirty="0"/>
              <a:t>、</a:t>
            </a:r>
            <a:r>
              <a:rPr lang="en-US" altLang="zh-CN" dirty="0"/>
              <a:t>FP16</a:t>
            </a:r>
            <a:r>
              <a:rPr lang="zh-CN" altLang="en-US" dirty="0"/>
              <a:t>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2569549-FE6B-463A-AC03-5AB3ED3DC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24" y="980728"/>
            <a:ext cx="8009151" cy="540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5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CMAC</a:t>
            </a:r>
            <a:r>
              <a:rPr lang="zh-CN" altLang="en-US" dirty="0"/>
              <a:t>（</a:t>
            </a:r>
            <a:r>
              <a:rPr lang="en-US" altLang="zh-CN" dirty="0"/>
              <a:t>INT8</a:t>
            </a:r>
            <a:r>
              <a:rPr lang="zh-CN" altLang="en-US" dirty="0"/>
              <a:t>、</a:t>
            </a:r>
            <a:r>
              <a:rPr lang="en-US" altLang="zh-CN" dirty="0"/>
              <a:t>INT16</a:t>
            </a:r>
            <a:r>
              <a:rPr lang="zh-CN" altLang="en-US" dirty="0"/>
              <a:t>、</a:t>
            </a:r>
            <a:r>
              <a:rPr lang="en-US" altLang="zh-CN" dirty="0"/>
              <a:t>FP16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FCB7F71-1969-493D-8A0B-796719C4E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400"/>
            <a:ext cx="9144000" cy="40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245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理客科技ppt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634</Words>
  <Application>Microsoft Office PowerPoint</Application>
  <PresentationFormat>全屏显示(4:3)</PresentationFormat>
  <Paragraphs>47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黑体</vt:lpstr>
      <vt:lpstr>华文楷体</vt:lpstr>
      <vt:lpstr>宋体</vt:lpstr>
      <vt:lpstr>微软雅黑</vt:lpstr>
      <vt:lpstr>Calibri</vt:lpstr>
      <vt:lpstr>Lucida Sans Unicode</vt:lpstr>
      <vt:lpstr>Verdana</vt:lpstr>
      <vt:lpstr>Wingdings 2</vt:lpstr>
      <vt:lpstr>Wingdings 3</vt:lpstr>
      <vt:lpstr>理客科技ppt模板</vt:lpstr>
      <vt:lpstr>NVDLA硬件调研</vt:lpstr>
      <vt:lpstr>NVDLA基本框架</vt:lpstr>
      <vt:lpstr>NVDLA基本框架</vt:lpstr>
      <vt:lpstr>Wallace tree</vt:lpstr>
      <vt:lpstr>CMAC（INT8、INT16、FP16）</vt:lpstr>
      <vt:lpstr>CMAC（INT8、INT16、FP16）</vt:lpstr>
      <vt:lpstr>CMAC（INT8、INT16、FP16）</vt:lpstr>
      <vt:lpstr>CMAC（INT8、INT16、FP16）</vt:lpstr>
      <vt:lpstr>CMAC（INT8、INT16、FP16）</vt:lpstr>
      <vt:lpstr>CACC</vt:lpstr>
      <vt:lpstr>CACC</vt:lpstr>
      <vt:lpstr>CACC</vt:lpstr>
      <vt:lpstr>THANKS !</vt:lpstr>
    </vt:vector>
  </TitlesOfParts>
  <Company>artosyn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吴胜龙</dc:creator>
  <cp:lastModifiedBy>User</cp:lastModifiedBy>
  <cp:revision>895</cp:revision>
  <dcterms:created xsi:type="dcterms:W3CDTF">2011-06-09T09:26:00Z</dcterms:created>
  <dcterms:modified xsi:type="dcterms:W3CDTF">2017-11-16T05:52:44Z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