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81" r:id="rId2"/>
    <p:sldId id="598" r:id="rId3"/>
    <p:sldId id="599" r:id="rId4"/>
    <p:sldId id="604" r:id="rId5"/>
    <p:sldId id="605" r:id="rId6"/>
    <p:sldId id="606" r:id="rId7"/>
    <p:sldId id="608" r:id="rId8"/>
    <p:sldId id="609" r:id="rId9"/>
    <p:sldId id="610" r:id="rId10"/>
    <p:sldId id="611" r:id="rId11"/>
    <p:sldId id="59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98"/>
            <p14:sldId id="599"/>
            <p14:sldId id="604"/>
            <p14:sldId id="605"/>
            <p14:sldId id="606"/>
            <p14:sldId id="608"/>
            <p14:sldId id="609"/>
            <p14:sldId id="610"/>
            <p14:sldId id="611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290" autoAdjust="0"/>
  </p:normalViewPr>
  <p:slideViewPr>
    <p:cSldViewPr>
      <p:cViewPr varScale="1">
        <p:scale>
          <a:sx n="104" d="100"/>
          <a:sy n="104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NVDLA</a:t>
            </a:r>
            <a:r>
              <a:rPr lang="zh-CN" altLang="en-US" sz="4400" dirty="0"/>
              <a:t>硬件调研</a:t>
            </a: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00192" y="4509120"/>
            <a:ext cx="2155776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2017.11.23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8FFED1-A1EF-42BB-B617-2DEFA33C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2" y="1593478"/>
            <a:ext cx="2993814" cy="49919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对</a:t>
            </a:r>
            <a:r>
              <a:rPr lang="en-US" altLang="zh-CN" sz="1800" dirty="0"/>
              <a:t>input feature</a:t>
            </a:r>
            <a:r>
              <a:rPr lang="zh-CN" altLang="en-US" sz="1800" dirty="0"/>
              <a:t>进行变换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CF83DA-1A35-44FA-B5FF-826E554B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Winograd</a:t>
            </a:r>
            <a:endParaRPr lang="zh-CN" altLang="en-US" dirty="0"/>
          </a:p>
        </p:txBody>
      </p:sp>
      <p:pic>
        <p:nvPicPr>
          <p:cNvPr id="8193" name="Picture 1" descr="C://Users/User/AppData/Local/YNote/data/qqE783C7F810AF92FC0225FBEDD67D756E/38c0eca1c1f049df92364e0cdb0df047/clipboard.png">
            <a:extLst>
              <a:ext uri="{FF2B5EF4-FFF2-40B4-BE49-F238E27FC236}">
                <a16:creationId xmlns:a16="http://schemas.microsoft.com/office/drawing/2014/main" id="{1A87EADC-A2C8-4A98-A66A-E774A96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58" y="1268760"/>
            <a:ext cx="567375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//Users/User/AppData/Local/YNote/data/qqE783C7F810AF92FC0225FBEDD67D756E/c89a809c5bb648769e831e0433b20827/clipboard.png">
            <a:extLst>
              <a:ext uri="{FF2B5EF4-FFF2-40B4-BE49-F238E27FC236}">
                <a16:creationId xmlns:a16="http://schemas.microsoft.com/office/drawing/2014/main" id="{399485EA-EA1F-4C06-B7ED-742B48C1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91" y="2204864"/>
            <a:ext cx="599920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//Users/User/AppData/Local/YNote/data/qqE783C7F810AF92FC0225FBEDD67D756E/727b266050014903b586ace29288c8d4/clipboard.png">
            <a:extLst>
              <a:ext uri="{FF2B5EF4-FFF2-40B4-BE49-F238E27FC236}">
                <a16:creationId xmlns:a16="http://schemas.microsoft.com/office/drawing/2014/main" id="{9570A595-90B7-4A8D-9897-744CDEAF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91" y="3526477"/>
            <a:ext cx="3600400" cy="11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//Users/User/AppData/Local/YNote/data/qqE783C7F810AF92FC0225FBEDD67D756E/8b1c2de7f4d047fe8d1dfd2e0a6ad771/clipboard.png">
            <a:extLst>
              <a:ext uri="{FF2B5EF4-FFF2-40B4-BE49-F238E27FC236}">
                <a16:creationId xmlns:a16="http://schemas.microsoft.com/office/drawing/2014/main" id="{165BAC28-653A-424C-A309-88B8FB46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3" y="4800601"/>
            <a:ext cx="568001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1F5ADA1C-2650-4DCD-A0DF-284776ED022C}"/>
              </a:ext>
            </a:extLst>
          </p:cNvPr>
          <p:cNvSpPr txBox="1">
            <a:spLocks/>
          </p:cNvSpPr>
          <p:nvPr/>
        </p:nvSpPr>
        <p:spPr>
          <a:xfrm>
            <a:off x="275502" y="2638935"/>
            <a:ext cx="2993814" cy="4991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对</a:t>
            </a:r>
            <a:r>
              <a:rPr lang="en-US" altLang="zh-CN" sz="1800" dirty="0"/>
              <a:t>kernel filter</a:t>
            </a:r>
            <a:r>
              <a:rPr lang="zh-CN" altLang="en-US" sz="1800" dirty="0"/>
              <a:t>进行变换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035EDD9-E744-4A95-9E29-6251F65530F7}"/>
              </a:ext>
            </a:extLst>
          </p:cNvPr>
          <p:cNvSpPr txBox="1">
            <a:spLocks/>
          </p:cNvSpPr>
          <p:nvPr/>
        </p:nvSpPr>
        <p:spPr>
          <a:xfrm>
            <a:off x="282042" y="3885493"/>
            <a:ext cx="2993814" cy="4991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两者点乘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BA9600B1-DA85-45F6-900E-0B12B161229B}"/>
              </a:ext>
            </a:extLst>
          </p:cNvPr>
          <p:cNvSpPr txBox="1">
            <a:spLocks/>
          </p:cNvSpPr>
          <p:nvPr/>
        </p:nvSpPr>
        <p:spPr>
          <a:xfrm>
            <a:off x="282042" y="5220159"/>
            <a:ext cx="2993814" cy="4991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18820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/>
              <a:t>THANKS !</a:t>
            </a:r>
            <a:endParaRPr lang="zh-CN" altLang="en-US" sz="4400" dirty="0"/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72200" y="4509120"/>
            <a:ext cx="2083768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2017.11.23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ED8D70-864C-4C91-9ECF-B270583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7E09C-FC18-4FDF-A08D-66D7FFE4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2" y="1124744"/>
            <a:ext cx="8499496" cy="50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D420FF3-B27D-4617-8134-2E35A27B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数据流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0872EE-12BA-4D68-8F05-6155CA33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57" y="1268760"/>
            <a:ext cx="6378686" cy="49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6F80FA-5F6B-4553-983F-B1082FE9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3023"/>
            <a:ext cx="3034680" cy="313850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mac</a:t>
            </a:r>
            <a:r>
              <a:rPr lang="zh-CN" altLang="en-US" sz="2000" dirty="0"/>
              <a:t>对应：</a:t>
            </a:r>
            <a:endParaRPr lang="en-US" altLang="zh-CN" sz="2000" dirty="0"/>
          </a:p>
          <a:p>
            <a:r>
              <a:rPr lang="en-US" altLang="zh-CN" sz="2000" dirty="0"/>
              <a:t>C=64</a:t>
            </a:r>
            <a:r>
              <a:rPr lang="zh-CN" altLang="en-US" sz="2000" dirty="0"/>
              <a:t>（</a:t>
            </a:r>
            <a:r>
              <a:rPr lang="en-US" altLang="zh-CN" sz="2000" dirty="0"/>
              <a:t>input channel</a:t>
            </a:r>
            <a:r>
              <a:rPr lang="zh-CN" altLang="en-US" sz="2000" dirty="0"/>
              <a:t>）</a:t>
            </a:r>
            <a:r>
              <a:rPr lang="en-US" altLang="zh-CN" sz="2000" dirty="0"/>
              <a:t>M=8</a:t>
            </a:r>
            <a:r>
              <a:rPr lang="zh-CN" altLang="en-US" sz="2000" dirty="0"/>
              <a:t>（</a:t>
            </a:r>
            <a:r>
              <a:rPr lang="en-US" altLang="zh-CN" sz="2000" dirty="0"/>
              <a:t>output channel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/>
              <a:t>RS</a:t>
            </a:r>
            <a:r>
              <a:rPr lang="zh-CN" altLang="en-US" sz="2000" dirty="0"/>
              <a:t>按照时间展开</a:t>
            </a:r>
          </a:p>
          <a:p>
            <a:r>
              <a:rPr lang="en-US" altLang="zh-CN" sz="2000" dirty="0"/>
              <a:t>CM</a:t>
            </a:r>
            <a:r>
              <a:rPr lang="zh-CN" altLang="en-US" sz="2000" dirty="0"/>
              <a:t>按照空间展开</a:t>
            </a:r>
            <a:endParaRPr lang="en-US" altLang="zh-CN" sz="2000" dirty="0"/>
          </a:p>
          <a:p>
            <a:pPr marL="109855" indent="0">
              <a:buNone/>
            </a:pPr>
            <a:r>
              <a:rPr lang="zh-CN" altLang="en-US" sz="2000" dirty="0"/>
              <a:t>    如果实际</a:t>
            </a:r>
            <a:r>
              <a:rPr lang="en-US" altLang="zh-CN" sz="2000" dirty="0"/>
              <a:t>C&lt;64</a:t>
            </a:r>
          </a:p>
          <a:p>
            <a:pPr marL="109855" indent="0">
              <a:buNone/>
            </a:pPr>
            <a:r>
              <a:rPr lang="en-US" altLang="zh-CN" sz="2000" dirty="0"/>
              <a:t>    RS</a:t>
            </a:r>
            <a:r>
              <a:rPr lang="zh-CN" altLang="en-US" sz="2000" dirty="0"/>
              <a:t>也可以在空间展开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2557B2-0A20-4058-9F69-58544C4A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解读</a:t>
            </a:r>
          </a:p>
        </p:txBody>
      </p:sp>
      <p:pic>
        <p:nvPicPr>
          <p:cNvPr id="5" name="Picture 1" descr="C://Users/User/AppData/Local/YNote/data/qqE783C7F810AF92FC0225FBEDD67D756E/043d4e54e1874e96afb79b4862be4c28/clipboard.png">
            <a:extLst>
              <a:ext uri="{FF2B5EF4-FFF2-40B4-BE49-F238E27FC236}">
                <a16:creationId xmlns:a16="http://schemas.microsoft.com/office/drawing/2014/main" id="{D8A5F232-1DF6-4DCB-B60B-EA6B321D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92" y="1588522"/>
            <a:ext cx="5843614" cy="34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52C727B-C3F0-4583-BC97-C948FCF6A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104456"/>
              </a:xfrm>
            </p:spPr>
            <p:txBody>
              <a:bodyPr>
                <a:normAutofit/>
              </a:bodyPr>
              <a:lstStyle/>
              <a:p>
                <a:pPr marL="109855" indent="0">
                  <a:buNone/>
                </a:pPr>
                <a:r>
                  <a:rPr lang="en-US" altLang="zh-CN" sz="2000" dirty="0"/>
                  <a:t>booth</a:t>
                </a:r>
                <a:r>
                  <a:rPr lang="zh-CN" altLang="zh-CN" sz="2000" dirty="0"/>
                  <a:t>编码可以减少部分积的数目，用来计算有符号乘法，提高乘法运算的速度。</a:t>
                </a:r>
                <a:endParaRPr lang="en-US" altLang="zh-CN" sz="2000" dirty="0"/>
              </a:p>
              <a:p>
                <a:pPr marL="109855" indent="0">
                  <a:buNone/>
                </a:pPr>
                <a:endParaRPr lang="zh-CN" altLang="zh-CN" sz="2000" dirty="0"/>
              </a:p>
              <a:p>
                <a:pPr marL="109855" indent="0">
                  <a:buNone/>
                </a:pPr>
                <a:r>
                  <a:rPr lang="zh-CN" altLang="zh-CN" sz="2000" dirty="0"/>
                  <a:t>有符号的二进制的补码：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sz="2000" dirty="0"/>
              </a:p>
              <a:p>
                <a:endParaRPr lang="en-US" altLang="zh-CN" sz="2000" dirty="0"/>
              </a:p>
              <a:p>
                <a:pPr marL="109855" indent="0">
                  <a:buNone/>
                </a:pPr>
                <a:r>
                  <a:rPr lang="en-US" altLang="zh-CN" sz="2000" dirty="0"/>
                  <a:t>Radix-4</a:t>
                </a:r>
                <a:r>
                  <a:rPr lang="zh-CN" altLang="zh-CN" sz="2000" dirty="0"/>
                  <a:t>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(−2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109855" indent="0">
                  <a:buNone/>
                </a:pPr>
                <a:r>
                  <a:rPr lang="zh-CN" altLang="zh-CN" sz="2000" dirty="0"/>
                  <a:t>经常使用的是改进的布斯编码。乘数按三位一组进行划分，相互重叠一位。</a:t>
                </a:r>
              </a:p>
              <a:p>
                <a:pPr marL="109855" indent="0">
                  <a:buNone/>
                </a:pPr>
                <a:endParaRPr lang="zh-CN" altLang="zh-CN" sz="2000" dirty="0"/>
              </a:p>
              <a:p>
                <a:pPr marL="109855" indent="0">
                  <a:buNone/>
                </a:pPr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52C727B-C3F0-4583-BC97-C948FCF6A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104456"/>
              </a:xfrm>
              <a:blipFill>
                <a:blip r:embed="rId2"/>
                <a:stretch>
                  <a:fillRect t="-892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D63EA98-0B2F-44F1-B8C6-7B494E8A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</a:t>
            </a:r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8014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F09D35-032A-41FF-8856-CFD63B85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7275"/>
            <a:ext cx="4250471" cy="280345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0111_1110</a:t>
            </a:r>
            <a:r>
              <a:rPr lang="zh-CN" altLang="zh-CN" sz="2000" dirty="0"/>
              <a:t>可分为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01(1)</a:t>
            </a:r>
            <a:r>
              <a:rPr lang="zh-CN" altLang="zh-CN" sz="2000" dirty="0"/>
              <a:t>，</a:t>
            </a:r>
            <a:r>
              <a:rPr lang="en-US" altLang="zh-CN" sz="2000" dirty="0"/>
              <a:t>11(1)</a:t>
            </a:r>
            <a:r>
              <a:rPr lang="zh-CN" altLang="zh-CN" sz="2000" dirty="0"/>
              <a:t>，</a:t>
            </a:r>
            <a:r>
              <a:rPr lang="en-US" altLang="zh-CN" sz="2000" dirty="0"/>
              <a:t>11(1)</a:t>
            </a:r>
            <a:r>
              <a:rPr lang="zh-CN" altLang="zh-CN" sz="2000" dirty="0"/>
              <a:t>，</a:t>
            </a:r>
            <a:r>
              <a:rPr lang="en-US" altLang="zh-CN" sz="2000" dirty="0"/>
              <a:t>10(0)</a:t>
            </a:r>
            <a:endParaRPr lang="zh-CN" altLang="zh-CN" sz="2000" dirty="0"/>
          </a:p>
          <a:p>
            <a:r>
              <a:rPr lang="en-US" altLang="zh-CN" sz="2000" dirty="0"/>
              <a:t>10(2x)</a:t>
            </a:r>
            <a:r>
              <a:rPr lang="zh-CN" altLang="zh-CN" sz="2000" dirty="0"/>
              <a:t>，</a:t>
            </a:r>
            <a:r>
              <a:rPr lang="en-US" altLang="zh-CN" sz="2000" dirty="0"/>
              <a:t>00(0x)</a:t>
            </a:r>
            <a:r>
              <a:rPr lang="zh-CN" altLang="zh-CN" sz="2000" dirty="0"/>
              <a:t>，</a:t>
            </a:r>
            <a:r>
              <a:rPr lang="en-US" altLang="zh-CN" sz="2000" dirty="0"/>
              <a:t>00(0x)</a:t>
            </a:r>
            <a:r>
              <a:rPr lang="zh-CN" altLang="zh-CN" sz="2000" dirty="0"/>
              <a:t>，</a:t>
            </a:r>
            <a:r>
              <a:rPr lang="en-US" altLang="zh-CN" sz="2000" dirty="0"/>
              <a:t>-10(-2X)</a:t>
            </a:r>
            <a:endParaRPr lang="zh-CN" altLang="zh-CN" sz="2000" dirty="0"/>
          </a:p>
          <a:p>
            <a:r>
              <a:rPr lang="zh-CN" altLang="zh-CN" sz="2000" dirty="0"/>
              <a:t>即为</a:t>
            </a:r>
            <a:r>
              <a:rPr lang="en-US" altLang="zh-CN" sz="2000" dirty="0"/>
              <a:t>1000_00-10 (-1</a:t>
            </a:r>
            <a:r>
              <a:rPr lang="zh-CN" altLang="zh-CN" sz="2000" dirty="0"/>
              <a:t>是负</a:t>
            </a:r>
            <a:r>
              <a:rPr lang="en-US" altLang="zh-CN" sz="2000" dirty="0"/>
              <a:t>1)</a:t>
            </a:r>
            <a:endParaRPr lang="zh-CN" altLang="zh-CN" sz="2000" dirty="0"/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EB63DD-E3BB-4062-AD44-0D3FE123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</a:t>
            </a:r>
            <a:r>
              <a:rPr lang="zh-CN" altLang="en-US" dirty="0"/>
              <a:t>编码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FA6A91C-F26E-4EAD-A0E0-DE30815F1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165128"/>
                  </p:ext>
                </p:extLst>
              </p:nvPr>
            </p:nvGraphicFramePr>
            <p:xfrm>
              <a:off x="4860032" y="1312398"/>
              <a:ext cx="3672408" cy="4657023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781547">
                      <a:extLst>
                        <a:ext uri="{9D8B030D-6E8A-4147-A177-3AD203B41FA5}">
                          <a16:colId xmlns:a16="http://schemas.microsoft.com/office/drawing/2014/main" val="190075484"/>
                        </a:ext>
                      </a:extLst>
                    </a:gridCol>
                    <a:gridCol w="850634">
                      <a:extLst>
                        <a:ext uri="{9D8B030D-6E8A-4147-A177-3AD203B41FA5}">
                          <a16:colId xmlns:a16="http://schemas.microsoft.com/office/drawing/2014/main" val="108693364"/>
                        </a:ext>
                      </a:extLst>
                    </a:gridCol>
                    <a:gridCol w="820409">
                      <a:extLst>
                        <a:ext uri="{9D8B030D-6E8A-4147-A177-3AD203B41FA5}">
                          <a16:colId xmlns:a16="http://schemas.microsoft.com/office/drawing/2014/main" val="1827763844"/>
                        </a:ext>
                      </a:extLst>
                    </a:gridCol>
                    <a:gridCol w="1219818">
                      <a:extLst>
                        <a:ext uri="{9D8B030D-6E8A-4147-A177-3AD203B41FA5}">
                          <a16:colId xmlns:a16="http://schemas.microsoft.com/office/drawing/2014/main" val="96724377"/>
                        </a:ext>
                      </a:extLst>
                    </a:gridCol>
                  </a:tblGrid>
                  <a:tr h="456487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Inputs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Partial Product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2600847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en-US" sz="1800" b="0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en-US" sz="1800" b="0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b="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𝑃𝑃</m:t>
                                    </m:r>
                                  </m:e>
                                  <m:sub>
                                    <m:r>
                                      <a:rPr lang="en-US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7263868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9185370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Y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5491626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Y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7730090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2Y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78521811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-2Y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0653268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48268273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591037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-0 (=0)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91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FA6A91C-F26E-4EAD-A0E0-DE30815F14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165128"/>
                  </p:ext>
                </p:extLst>
              </p:nvPr>
            </p:nvGraphicFramePr>
            <p:xfrm>
              <a:off x="4860032" y="1312398"/>
              <a:ext cx="3672408" cy="4657023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781547">
                      <a:extLst>
                        <a:ext uri="{9D8B030D-6E8A-4147-A177-3AD203B41FA5}">
                          <a16:colId xmlns:a16="http://schemas.microsoft.com/office/drawing/2014/main" val="190075484"/>
                        </a:ext>
                      </a:extLst>
                    </a:gridCol>
                    <a:gridCol w="850634">
                      <a:extLst>
                        <a:ext uri="{9D8B030D-6E8A-4147-A177-3AD203B41FA5}">
                          <a16:colId xmlns:a16="http://schemas.microsoft.com/office/drawing/2014/main" val="108693364"/>
                        </a:ext>
                      </a:extLst>
                    </a:gridCol>
                    <a:gridCol w="820409">
                      <a:extLst>
                        <a:ext uri="{9D8B030D-6E8A-4147-A177-3AD203B41FA5}">
                          <a16:colId xmlns:a16="http://schemas.microsoft.com/office/drawing/2014/main" val="1827763844"/>
                        </a:ext>
                      </a:extLst>
                    </a:gridCol>
                    <a:gridCol w="1219818">
                      <a:extLst>
                        <a:ext uri="{9D8B030D-6E8A-4147-A177-3AD203B41FA5}">
                          <a16:colId xmlns:a16="http://schemas.microsoft.com/office/drawing/2014/main" val="96724377"/>
                        </a:ext>
                      </a:extLst>
                    </a:gridCol>
                  </a:tblGrid>
                  <a:tr h="54864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Inputs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Partial Product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2600847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t="-136000" r="-371875" b="-8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1429" t="-136000" r="-240000" b="-8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8519" t="-136000" r="-148889" b="-8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500" t="-136000" r="-500" b="-8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263868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9185370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Y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5491626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Y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7730090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2Y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78521811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-2Y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0653268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48268273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-Y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9591037"/>
                      </a:ext>
                    </a:extLst>
                  </a:tr>
                  <a:tr h="4564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sz="1800" b="0" kern="10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b="0" kern="100" dirty="0">
                              <a:effectLst/>
                              <a:latin typeface="华文楷体" panose="02010600040101010101" pitchFamily="2" charset="-122"/>
                              <a:ea typeface="华文楷体" panose="02010600040101010101" pitchFamily="2" charset="-122"/>
                            </a:rPr>
                            <a:t>-0 (=0)</a:t>
                          </a:r>
                          <a:endParaRPr lang="zh-CN" sz="1800" b="0" kern="100" dirty="0">
                            <a:effectLst/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915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143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8CA814-6268-4FD7-B41C-CB181123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3779912" cy="490000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在这个非标准</a:t>
            </a:r>
            <a:r>
              <a:rPr lang="en-US" altLang="zh-CN" sz="1600" dirty="0"/>
              <a:t>booth</a:t>
            </a:r>
            <a:r>
              <a:rPr lang="zh-CN" altLang="en-US" sz="1600" dirty="0"/>
              <a:t>里：</a:t>
            </a:r>
            <a:endParaRPr lang="en-US" altLang="zh-CN" sz="1600" dirty="0"/>
          </a:p>
          <a:p>
            <a:pPr marL="109855" indent="0">
              <a:buNone/>
            </a:pPr>
            <a:r>
              <a:rPr lang="zh-CN" altLang="en-US" sz="1600" dirty="0"/>
              <a:t>    正数为</a:t>
            </a:r>
            <a:r>
              <a:rPr lang="en-US" altLang="zh-CN" sz="1600" dirty="0"/>
              <a:t>17'h1_xxxx</a:t>
            </a:r>
          </a:p>
          <a:p>
            <a:pPr marL="109855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负数为</a:t>
            </a:r>
            <a:r>
              <a:rPr lang="en-US" altLang="zh-CN" sz="1600" dirty="0"/>
              <a:t>17'h0_xxxx</a:t>
            </a:r>
          </a:p>
          <a:p>
            <a:pPr marL="109855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符号位取反：</a:t>
            </a:r>
            <a:endParaRPr lang="en-US" altLang="zh-CN" sz="1600" dirty="0"/>
          </a:p>
          <a:p>
            <a:r>
              <a:rPr lang="zh-CN" altLang="en-US" sz="1600" dirty="0"/>
              <a:t>为了将正或者负的部分积统计为正数，这样的话扩展的时候只需要高位补</a:t>
            </a:r>
            <a:r>
              <a:rPr lang="en-US" altLang="zh-CN" sz="1600" dirty="0"/>
              <a:t>0</a:t>
            </a:r>
            <a:r>
              <a:rPr lang="zh-CN" altLang="en-US" sz="1600" dirty="0"/>
              <a:t>不需要对负数补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这么做的后果是需要对每个部分积都减去</a:t>
            </a:r>
            <a:r>
              <a:rPr lang="en-US" altLang="zh-CN" sz="1600" dirty="0"/>
              <a:t>17‘h1_0000</a:t>
            </a:r>
            <a:r>
              <a:rPr lang="zh-CN" altLang="en-US" sz="1600" dirty="0"/>
              <a:t>，才是正确的值。</a:t>
            </a:r>
            <a:endParaRPr lang="en-US" altLang="zh-CN" sz="1600" dirty="0"/>
          </a:p>
          <a:p>
            <a:pPr marL="109855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对于整个</a:t>
            </a:r>
            <a:r>
              <a:rPr lang="en-US" altLang="zh-CN" sz="1600" dirty="0" err="1"/>
              <a:t>mul</a:t>
            </a:r>
            <a:r>
              <a:rPr lang="zh-CN" altLang="en-US" sz="1600" dirty="0"/>
              <a:t>而言，</a:t>
            </a:r>
            <a:r>
              <a:rPr lang="en-US" altLang="zh-CN" sz="1600" dirty="0"/>
              <a:t>8</a:t>
            </a:r>
            <a:r>
              <a:rPr lang="zh-CN" altLang="en-US" sz="1600" dirty="0"/>
              <a:t>个部分积对齐后：</a:t>
            </a:r>
            <a:endParaRPr lang="en-US" altLang="zh-CN" sz="1600" dirty="0"/>
          </a:p>
          <a:p>
            <a:pPr marL="109855" indent="0">
              <a:buNone/>
            </a:pPr>
            <a:r>
              <a:rPr lang="en-US" altLang="zh-CN" sz="1600" dirty="0"/>
              <a:t>      INT16</a:t>
            </a:r>
            <a:r>
              <a:rPr lang="zh-CN" altLang="en-US" sz="1600" dirty="0"/>
              <a:t>需要减去</a:t>
            </a:r>
            <a:r>
              <a:rPr lang="en-US" altLang="zh-CN" sz="1600" dirty="0"/>
              <a:t>32’h5555_0000</a:t>
            </a:r>
          </a:p>
          <a:p>
            <a:pPr marL="109855" indent="0">
              <a:buNone/>
            </a:pPr>
            <a:r>
              <a:rPr lang="en-US" altLang="zh-CN" sz="1600" dirty="0"/>
              <a:t>      INT8</a:t>
            </a:r>
            <a:r>
              <a:rPr lang="zh-CN" altLang="en-US" sz="1600" dirty="0"/>
              <a:t>需要减去</a:t>
            </a:r>
            <a:r>
              <a:rPr lang="en-US" altLang="zh-CN" sz="1600" dirty="0"/>
              <a:t>16‘h5500</a:t>
            </a:r>
          </a:p>
          <a:p>
            <a:pPr marL="109855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93743-67EC-4308-A291-3FDD57B3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</a:t>
            </a:r>
            <a:r>
              <a:rPr lang="zh-CN" altLang="en-US" dirty="0"/>
              <a:t>编码</a:t>
            </a:r>
            <a:r>
              <a:rPr lang="en-US" altLang="zh-CN" dirty="0"/>
              <a:t>-NVDLA</a:t>
            </a:r>
            <a:endParaRPr lang="zh-CN" altLang="en-US" dirty="0"/>
          </a:p>
        </p:txBody>
      </p:sp>
      <p:pic>
        <p:nvPicPr>
          <p:cNvPr id="4097" name="Picture 1" descr="C://Users/User/AppData/Local/YNote/data/qqE783C7F810AF92FC0225FBEDD67D756E/4c5ab8f46dc649479d567211ec4e9b15/clipboard.png">
            <a:extLst>
              <a:ext uri="{FF2B5EF4-FFF2-40B4-BE49-F238E27FC236}">
                <a16:creationId xmlns:a16="http://schemas.microsoft.com/office/drawing/2014/main" id="{F0BE8E7C-1321-4B3C-B2B1-F155A5D3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88" y="1021427"/>
            <a:ext cx="3779912" cy="5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4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FBFE9A-CC61-4C21-AFA2-502A652B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95500"/>
            <a:ext cx="3826768" cy="2667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booth</a:t>
            </a:r>
            <a:r>
              <a:rPr lang="zh-CN" altLang="en-US" sz="2000" dirty="0"/>
              <a:t>编码完成后，进行对齐操作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同时对</a:t>
            </a:r>
            <a:r>
              <a:rPr lang="en-US" altLang="zh-CN" sz="2000" dirty="0"/>
              <a:t>booth</a:t>
            </a:r>
            <a:r>
              <a:rPr lang="zh-CN" altLang="en-US" sz="2000" dirty="0"/>
              <a:t>编码过程中*</a:t>
            </a:r>
            <a:r>
              <a:rPr lang="en-US" altLang="zh-CN" sz="2000" dirty="0"/>
              <a:t>-1(-2)</a:t>
            </a:r>
            <a:r>
              <a:rPr lang="zh-CN" altLang="en-US" sz="2000" dirty="0"/>
              <a:t>的进行加</a:t>
            </a:r>
            <a:r>
              <a:rPr lang="en-US" altLang="zh-CN" sz="2000" dirty="0"/>
              <a:t>1</a:t>
            </a:r>
            <a:r>
              <a:rPr lang="zh-CN" altLang="en-US" sz="2000" dirty="0"/>
              <a:t>，因为在</a:t>
            </a:r>
            <a:r>
              <a:rPr lang="en-US" altLang="zh-CN" sz="2000" dirty="0"/>
              <a:t>booth</a:t>
            </a:r>
            <a:r>
              <a:rPr lang="zh-CN" altLang="en-US" sz="2000" dirty="0"/>
              <a:t>编码过程中只是取反没有加</a:t>
            </a:r>
            <a:r>
              <a:rPr lang="en-US" altLang="zh-CN" sz="2000" dirty="0"/>
              <a:t>1</a:t>
            </a: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54970A-BD72-4475-9AE3-EAEF423B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</a:t>
            </a:r>
            <a:r>
              <a:rPr lang="zh-CN" altLang="en-US" dirty="0"/>
              <a:t>编码</a:t>
            </a:r>
            <a:r>
              <a:rPr lang="en-US" altLang="zh-CN" dirty="0"/>
              <a:t>-NVDLA</a:t>
            </a:r>
            <a:endParaRPr lang="zh-CN" altLang="en-US" dirty="0"/>
          </a:p>
        </p:txBody>
      </p:sp>
      <p:pic>
        <p:nvPicPr>
          <p:cNvPr id="6145" name="Picture 1" descr="C://Users/User/AppData/Local/YNote/data/qqE783C7F810AF92FC0225FBEDD67D756E/877bf1aac9fc4f29ae92c187dd0cdf05/clipboard.png">
            <a:extLst>
              <a:ext uri="{FF2B5EF4-FFF2-40B4-BE49-F238E27FC236}">
                <a16:creationId xmlns:a16="http://schemas.microsoft.com/office/drawing/2014/main" id="{B1FAD6A1-B3AB-4A64-A042-EEC76444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95500"/>
            <a:ext cx="426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2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CDBAB0-B472-4933-9B92-32401C81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81987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Winograd</a:t>
            </a:r>
            <a:r>
              <a:rPr lang="zh-CN" altLang="en-US" sz="2000" dirty="0"/>
              <a:t>公式：</a:t>
            </a:r>
            <a:endParaRPr lang="en-US" altLang="zh-CN" sz="2000" dirty="0"/>
          </a:p>
          <a:p>
            <a:pPr marL="109855" indent="0">
              <a:buNone/>
            </a:pPr>
            <a:endParaRPr lang="en-US" altLang="zh-CN" sz="2000" dirty="0"/>
          </a:p>
          <a:p>
            <a:pPr marL="109855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其中，</a:t>
            </a:r>
            <a:r>
              <a:rPr lang="en-US" altLang="zh-CN" sz="2000" dirty="0"/>
              <a:t>g</a:t>
            </a:r>
            <a:r>
              <a:rPr lang="zh-CN" altLang="en-US" sz="2000" dirty="0"/>
              <a:t>为输入的</a:t>
            </a:r>
            <a:r>
              <a:rPr lang="en-US" altLang="zh-CN" sz="2000" dirty="0"/>
              <a:t>kernel filter</a:t>
            </a:r>
            <a:r>
              <a:rPr lang="zh-CN" altLang="en-US" sz="2000" dirty="0"/>
              <a:t>，</a:t>
            </a:r>
            <a:r>
              <a:rPr lang="en-US" altLang="zh-CN" sz="2000" dirty="0"/>
              <a:t>d</a:t>
            </a:r>
            <a:r>
              <a:rPr lang="zh-CN" altLang="en-US" sz="2000" dirty="0"/>
              <a:t>为输入的</a:t>
            </a:r>
            <a:r>
              <a:rPr lang="en-US" altLang="zh-CN" sz="2000" dirty="0"/>
              <a:t>input feature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658E2D-CA78-4D67-AF5C-5F1BCBA7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Winograd</a:t>
            </a:r>
            <a:endParaRPr lang="zh-CN" altLang="en-US" dirty="0"/>
          </a:p>
        </p:txBody>
      </p:sp>
      <p:pic>
        <p:nvPicPr>
          <p:cNvPr id="7170" name="Picture 2" descr="C://Users/User/AppData/Local/YNote/data/qqE783C7F810AF92FC0225FBEDD67D756E/61df22a9985347f4b6e39e4da6066c23/clipboard.png">
            <a:extLst>
              <a:ext uri="{FF2B5EF4-FFF2-40B4-BE49-F238E27FC236}">
                <a16:creationId xmlns:a16="http://schemas.microsoft.com/office/drawing/2014/main" id="{211978F3-3D2F-42E7-9B58-366DE97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3" y="1913354"/>
            <a:ext cx="2857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//Users/User/AppData/Local/YNote/data/qqE783C7F810AF92FC0225FBEDD67D756E/1b7a2d12c7ee46d388b1c9ea3a4821cd/clipboard.png">
            <a:extLst>
              <a:ext uri="{FF2B5EF4-FFF2-40B4-BE49-F238E27FC236}">
                <a16:creationId xmlns:a16="http://schemas.microsoft.com/office/drawing/2014/main" id="{B20B1413-CD2A-48CD-AC1A-DEC65A3B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3" y="3056360"/>
            <a:ext cx="3467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//Users/User/AppData/Local/YNote/data/qqE783C7F810AF92FC0225FBEDD67D756E/c847b838805c47c4bdd3d81b5ab9f2fc/clipboard.png">
            <a:extLst>
              <a:ext uri="{FF2B5EF4-FFF2-40B4-BE49-F238E27FC236}">
                <a16:creationId xmlns:a16="http://schemas.microsoft.com/office/drawing/2014/main" id="{A8A77E89-51F2-43CE-955B-802787D1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29301"/>
            <a:ext cx="1080120" cy="3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42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404</Words>
  <Application>Microsoft Office PowerPoint</Application>
  <PresentationFormat>全屏显示(4:3)</PresentationFormat>
  <Paragraphs>97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华文楷体</vt:lpstr>
      <vt:lpstr>宋体</vt:lpstr>
      <vt:lpstr>微软雅黑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理客科技ppt模板</vt:lpstr>
      <vt:lpstr>NVDLA硬件调研</vt:lpstr>
      <vt:lpstr>CMAC框图</vt:lpstr>
      <vt:lpstr>MAC数据流</vt:lpstr>
      <vt:lpstr>CMAC解读</vt:lpstr>
      <vt:lpstr>Booth编码</vt:lpstr>
      <vt:lpstr>Booth编码</vt:lpstr>
      <vt:lpstr>Booth编码-NVDLA</vt:lpstr>
      <vt:lpstr>Booth编码-NVDLA</vt:lpstr>
      <vt:lpstr>Winograd</vt:lpstr>
      <vt:lpstr>Winograd</vt:lpstr>
      <vt:lpstr>THANKS !</vt:lpstr>
    </vt:vector>
  </TitlesOfParts>
  <Company>artosyn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913</cp:revision>
  <dcterms:created xsi:type="dcterms:W3CDTF">2011-06-09T09:26:00Z</dcterms:created>
  <dcterms:modified xsi:type="dcterms:W3CDTF">2017-11-23T02:48:29Z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