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581" r:id="rId2"/>
    <p:sldId id="612" r:id="rId3"/>
    <p:sldId id="613" r:id="rId4"/>
    <p:sldId id="614" r:id="rId5"/>
    <p:sldId id="616" r:id="rId6"/>
    <p:sldId id="618" r:id="rId7"/>
    <p:sldId id="619" r:id="rId8"/>
    <p:sldId id="620" r:id="rId9"/>
    <p:sldId id="615" r:id="rId10"/>
    <p:sldId id="621" r:id="rId11"/>
    <p:sldId id="622" r:id="rId12"/>
    <p:sldId id="623" r:id="rId13"/>
    <p:sldId id="624" r:id="rId14"/>
    <p:sldId id="625" r:id="rId15"/>
    <p:sldId id="597" r:id="rId16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1EAD53-93B3-48A2-BD5E-35EE64F0F982}">
          <p14:sldIdLst>
            <p14:sldId id="581"/>
            <p14:sldId id="612"/>
            <p14:sldId id="613"/>
            <p14:sldId id="614"/>
            <p14:sldId id="616"/>
            <p14:sldId id="618"/>
            <p14:sldId id="619"/>
            <p14:sldId id="620"/>
            <p14:sldId id="615"/>
            <p14:sldId id="621"/>
            <p14:sldId id="622"/>
            <p14:sldId id="623"/>
            <p14:sldId id="624"/>
            <p14:sldId id="625"/>
            <p14:sldId id="5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4C11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5290" autoAdjust="0"/>
  </p:normalViewPr>
  <p:slideViewPr>
    <p:cSldViewPr>
      <p:cViewPr varScale="1">
        <p:scale>
          <a:sx n="112" d="100"/>
          <a:sy n="112" d="100"/>
        </p:scale>
        <p:origin x="-4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2694" tIns="46347" rIns="92694" bIns="463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694" tIns="46347" rIns="92694" bIns="46347" rtlCol="0"/>
          <a:lstStyle>
            <a:lvl1pPr algn="r">
              <a:defRPr sz="1200"/>
            </a:lvl1pPr>
          </a:lstStyle>
          <a:p>
            <a:fld id="{8C5C2E86-6B6E-4623-9EFB-3D5A43CFEFD8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94" tIns="46347" rIns="92694" bIns="463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694" tIns="46347" rIns="92694" bIns="4634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2694" tIns="46347" rIns="92694" bIns="463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694" tIns="46347" rIns="92694" bIns="46347" rtlCol="0" anchor="b"/>
          <a:lstStyle>
            <a:lvl1pPr algn="r">
              <a:defRPr sz="1200"/>
            </a:lvl1pPr>
          </a:lstStyle>
          <a:p>
            <a:fld id="{FB507853-896C-41E4-876F-AE0FB9DD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7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" y="-9285"/>
            <a:ext cx="2195734" cy="1494069"/>
            <a:chOff x="2" y="-6964"/>
            <a:chExt cx="2843806" cy="2124076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" y="324578"/>
              <a:ext cx="2771865" cy="145090"/>
              <a:chOff x="0" y="432770"/>
              <a:chExt cx="3854911" cy="193453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0" y="522515"/>
                <a:ext cx="3758185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661458" y="432770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等腰三角形-2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1021080" y="-6964"/>
              <a:ext cx="1822728" cy="953262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515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-1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-42686" y="36867"/>
              <a:ext cx="2124075" cy="2036416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5940152" y="5223999"/>
            <a:ext cx="3203849" cy="1634002"/>
            <a:chOff x="2771800" y="1824228"/>
            <a:chExt cx="6370425" cy="3319272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2771800" y="3006790"/>
              <a:ext cx="6370425" cy="1123095"/>
              <a:chOff x="5821575" y="4721290"/>
              <a:chExt cx="6370425" cy="1123095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910581" y="5747658"/>
                <a:ext cx="2147180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8057761" y="4721290"/>
                <a:ext cx="1054359" cy="1026369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102852" y="4721290"/>
                <a:ext cx="3089148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5821575" y="5650932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等腰三角形-1"/>
            <p:cNvSpPr/>
            <p:nvPr userDrawn="1">
              <p:custDataLst>
                <p:tags r:id="rId1"/>
              </p:custDataLst>
            </p:nvPr>
          </p:nvSpPr>
          <p:spPr>
            <a:xfrm>
              <a:off x="4768345" y="3781044"/>
              <a:ext cx="2569464" cy="1362456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1" name="直角三角形-2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5822953" y="1824228"/>
              <a:ext cx="3319272" cy="3319272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85711" y="-496"/>
            <a:ext cx="1671590" cy="2205360"/>
            <a:chOff x="9093070" y="0"/>
            <a:chExt cx="2465328" cy="3226718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548873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785095" y="793668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10712320" y="1489794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264770" y="0"/>
              <a:ext cx="0" cy="78105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0740895" y="781050"/>
              <a:ext cx="523739" cy="480682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0639682" y="1172992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821789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9131170" y="781050"/>
              <a:ext cx="1690484" cy="1571625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9093070" y="3125505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9131170" y="2352675"/>
              <a:ext cx="0" cy="823437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 userDrawn="1"/>
        </p:nvGrpSpPr>
        <p:grpSpPr>
          <a:xfrm>
            <a:off x="16884" y="4922197"/>
            <a:ext cx="2394875" cy="600650"/>
            <a:chOff x="1143" y="3052287"/>
            <a:chExt cx="6415145" cy="1642149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2571750" y="3153500"/>
              <a:ext cx="773303" cy="72390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143" y="3877400"/>
              <a:ext cx="257060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3243840" y="3052287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2571750" y="3516175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143" y="4240075"/>
              <a:ext cx="2570607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345053" y="3516175"/>
              <a:ext cx="2989072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315075" y="3468550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1144" y="4593224"/>
              <a:ext cx="1789556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1689487" y="4492011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-2"/>
          <p:cNvSpPr/>
          <p:nvPr userDrawn="1">
            <p:custDataLst>
              <p:tags r:id="rId13"/>
            </p:custDataLst>
          </p:nvPr>
        </p:nvSpPr>
        <p:spPr>
          <a:xfrm rot="16200000">
            <a:off x="5960364" y="3701748"/>
            <a:ext cx="1161288" cy="5205984"/>
          </a:xfrm>
          <a:prstGeom prst="rtTriangl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1368152" cy="8045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8" y="6021288"/>
            <a:ext cx="1531532" cy="674210"/>
          </a:xfrm>
          <a:prstGeom prst="rect">
            <a:avLst/>
          </a:prstGeom>
        </p:spPr>
      </p:pic>
      <p:sp>
        <p:nvSpPr>
          <p:cNvPr id="13" name="直角三角形-1"/>
          <p:cNvSpPr/>
          <p:nvPr userDrawn="1"/>
        </p:nvSpPr>
        <p:spPr>
          <a:xfrm rot="16200000">
            <a:off x="141951" y="676805"/>
            <a:ext cx="300459" cy="307386"/>
          </a:xfrm>
          <a:prstGeom prst="rtTriangle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732317"/>
            <a:ext cx="9144000" cy="125684"/>
          </a:xfrm>
          <a:prstGeom prst="rect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/>
              <a:t>DLA</a:t>
            </a:r>
            <a:r>
              <a:rPr lang="zh-CN" altLang="en-US" sz="4400" dirty="0"/>
              <a:t>硬件调研</a:t>
            </a:r>
          </a:p>
        </p:txBody>
      </p:sp>
      <p:sp>
        <p:nvSpPr>
          <p:cNvPr id="39" name="矩形-2"/>
          <p:cNvSpPr/>
          <p:nvPr>
            <p:custDataLst>
              <p:tags r:id="rId1"/>
            </p:custDataLst>
          </p:nvPr>
        </p:nvSpPr>
        <p:spPr>
          <a:xfrm>
            <a:off x="6300192" y="4509120"/>
            <a:ext cx="2155776" cy="830997"/>
          </a:xfrm>
          <a:prstGeom prst="rect">
            <a:avLst/>
          </a:prstGeom>
          <a:solidFill>
            <a:srgbClr val="8EC31F"/>
          </a:solidFill>
          <a:ln>
            <a:solidFill>
              <a:srgbClr val="8EC31F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沈蔚炜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2017.11.30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BFB807C-DB8F-46E2-B60C-4AD175BA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69" y="1340768"/>
            <a:ext cx="6829662" cy="517498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DD90D813-53CF-4263-82E1-446F65CA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论文调研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dirty="0"/>
              <a:t>14.2 DNPU: An 8.1TOPS/W Reconfigurable CNN-RNN Processor for General-Purpose Deep Neural Networks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105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D186810-1C78-4CD5-98D9-3B45B75A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392566"/>
            <a:ext cx="6572250" cy="50292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DD90D813-53CF-4263-82E1-446F65CA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论文调研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dirty="0"/>
              <a:t>14.2 DNPU: An 8.1TOPS/W Reconfigurable CNN-RNN Processor for General-Purpose Deep Neural Networks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666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C4D35CA-C686-4FF1-B930-2F71DD18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数据流设计参考</a:t>
            </a:r>
          </a:p>
        </p:txBody>
      </p:sp>
      <p:pic>
        <p:nvPicPr>
          <p:cNvPr id="3073" name="Picture 1" descr="C:\Users\User\AppData\Local\YNote\data\qqE783C7F810AF92FC0225FBEDD67D756E\c9efcc1b63b749498334cfa1a222c640\clipboard.png">
            <a:extLst>
              <a:ext uri="{FF2B5EF4-FFF2-40B4-BE49-F238E27FC236}">
                <a16:creationId xmlns:a16="http://schemas.microsoft.com/office/drawing/2014/main" xmlns="" id="{E236912D-FBCB-4C8C-BBFB-922D5699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752600"/>
            <a:ext cx="5867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C4D35CA-C686-4FF1-B930-2F71DD18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设计讨论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8562F5D8-B1AB-428D-877A-F8720D17A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88893"/>
              </p:ext>
            </p:extLst>
          </p:nvPr>
        </p:nvGraphicFramePr>
        <p:xfrm>
          <a:off x="200713" y="3717031"/>
          <a:ext cx="8784000" cy="2373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xmlns="" val="365885659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372189383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38231538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367907712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xmlns="" val="134685630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xmlns="" val="300632142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xmlns="" val="205736874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xmlns="" val="279513414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xmlns="" val="7868351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xmlns="" val="1016643994"/>
                    </a:ext>
                  </a:extLst>
                </a:gridCol>
              </a:tblGrid>
              <a:tr h="395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mac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MHz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TOPS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MHz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TOPS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MHz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TOPS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b"/>
                </a:tc>
                <a:extLst>
                  <a:ext uri="{0D108BD9-81ED-4DB2-BD59-A6C34878D82A}">
                    <a16:rowId xmlns:a16="http://schemas.microsoft.com/office/drawing/2014/main" xmlns="" val="4206317473"/>
                  </a:ext>
                </a:extLst>
              </a:tr>
              <a:tr h="3955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1024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600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1.2288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800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1.6384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2.048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extLst>
                  <a:ext uri="{0D108BD9-81ED-4DB2-BD59-A6C34878D82A}">
                    <a16:rowId xmlns:a16="http://schemas.microsoft.com/office/drawing/2014/main" xmlns="" val="3229102844"/>
                  </a:ext>
                </a:extLst>
              </a:tr>
              <a:tr h="39556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13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en-US" altLang="zh-CN" sz="13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en-US" altLang="zh-CN" sz="13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2048</a:t>
                      </a:r>
                      <a:endParaRPr lang="en-US" altLang="zh-CN" sz="13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600</a:t>
                      </a:r>
                      <a:endParaRPr lang="en-US" altLang="zh-CN" sz="13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2.4576</a:t>
                      </a:r>
                      <a:endParaRPr lang="en-US" altLang="zh-CN" sz="13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800</a:t>
                      </a:r>
                      <a:endParaRPr lang="en-US" altLang="zh-CN" sz="13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3.2768</a:t>
                      </a:r>
                      <a:endParaRPr lang="en-US" altLang="zh-CN" sz="13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en-US" altLang="zh-CN" sz="13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4.096</a:t>
                      </a:r>
                      <a:endParaRPr lang="en-US" altLang="zh-CN" sz="13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extLst>
                  <a:ext uri="{0D108BD9-81ED-4DB2-BD59-A6C34878D82A}">
                    <a16:rowId xmlns:a16="http://schemas.microsoft.com/office/drawing/2014/main" xmlns="" val="2541041410"/>
                  </a:ext>
                </a:extLst>
              </a:tr>
              <a:tr h="39556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128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4096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600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4.9152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800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6.5536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8.192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extLst>
                  <a:ext uri="{0D108BD9-81ED-4DB2-BD59-A6C34878D82A}">
                    <a16:rowId xmlns:a16="http://schemas.microsoft.com/office/drawing/2014/main" xmlns="" val="782464351"/>
                  </a:ext>
                </a:extLst>
              </a:tr>
              <a:tr h="39556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256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8192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600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9.8304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800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13.1072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16.384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extLst>
                  <a:ext uri="{0D108BD9-81ED-4DB2-BD59-A6C34878D82A}">
                    <a16:rowId xmlns:a16="http://schemas.microsoft.com/office/drawing/2014/main" xmlns="" val="2358342774"/>
                  </a:ext>
                </a:extLst>
              </a:tr>
              <a:tr h="39556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512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16384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600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19.6608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800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26.2144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 dirty="0">
                          <a:effectLst/>
                          <a:latin typeface="+mn-ea"/>
                          <a:ea typeface="+mn-ea"/>
                        </a:rPr>
                        <a:t>32.768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9" marR="8669" marT="8669" marB="0" anchor="ctr"/>
                </a:tc>
                <a:extLst>
                  <a:ext uri="{0D108BD9-81ED-4DB2-BD59-A6C34878D82A}">
                    <a16:rowId xmlns:a16="http://schemas.microsoft.com/office/drawing/2014/main" xmlns="" val="3196211845"/>
                  </a:ext>
                </a:extLst>
              </a:tr>
            </a:tbl>
          </a:graphicData>
        </a:graphic>
      </p:graphicFrame>
      <p:sp>
        <p:nvSpPr>
          <p:cNvPr id="5" name="内容占位符 1">
            <a:extLst>
              <a:ext uri="{FF2B5EF4-FFF2-40B4-BE49-F238E27FC236}">
                <a16:creationId xmlns:a16="http://schemas.microsoft.com/office/drawing/2014/main" xmlns="" id="{6AD625EE-D94D-4E74-B2FF-C4317626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13" y="1124744"/>
            <a:ext cx="8229600" cy="26642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支持</a:t>
            </a:r>
            <a:r>
              <a:rPr lang="en-US" altLang="zh-CN" sz="1600" dirty="0"/>
              <a:t>INT1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/>
              <a:t>8</a:t>
            </a:r>
            <a:r>
              <a:rPr lang="zh-CN" altLang="en-US" sz="1600" dirty="0"/>
              <a:t>、</a:t>
            </a:r>
            <a:r>
              <a:rPr lang="en-US" altLang="zh-CN" sz="1600" dirty="0"/>
              <a:t>16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1600" dirty="0"/>
              <a:t>      1. INT1*INT1 </a:t>
            </a:r>
            <a:r>
              <a:rPr lang="zh-CN" altLang="en-US" sz="1600" dirty="0"/>
              <a:t>直接与门</a:t>
            </a:r>
            <a:endParaRPr lang="en-US" altLang="zh-CN" sz="1600" dirty="0"/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1600" dirty="0"/>
              <a:t>      2. INT2*INT2 </a:t>
            </a:r>
            <a:r>
              <a:rPr lang="zh-CN" altLang="en-US" sz="1600" dirty="0"/>
              <a:t>通过查表</a:t>
            </a:r>
            <a:endParaRPr lang="en-US" altLang="zh-CN" sz="1600" dirty="0"/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1600" dirty="0"/>
              <a:t>      3. INT4*INT4</a:t>
            </a:r>
            <a:r>
              <a:rPr lang="zh-CN" altLang="en-US" sz="1600" dirty="0"/>
              <a:t>、</a:t>
            </a:r>
            <a:r>
              <a:rPr lang="en-US" altLang="zh-CN" sz="1600" dirty="0"/>
              <a:t>INT8*INT8</a:t>
            </a:r>
            <a:r>
              <a:rPr lang="zh-CN" altLang="en-US" sz="1600" dirty="0"/>
              <a:t>、</a:t>
            </a:r>
            <a:r>
              <a:rPr lang="en-US" altLang="zh-CN" sz="1600" dirty="0"/>
              <a:t>INT16*16</a:t>
            </a:r>
            <a:r>
              <a:rPr lang="zh-CN" altLang="en-US" sz="1600" dirty="0"/>
              <a:t>通过</a:t>
            </a:r>
            <a:r>
              <a:rPr lang="en-US" altLang="zh-CN" sz="1600" dirty="0"/>
              <a:t>radix-4 booth encode</a:t>
            </a:r>
            <a:r>
              <a:rPr lang="zh-CN" altLang="en-US" sz="1600" dirty="0"/>
              <a:t>加上</a:t>
            </a:r>
            <a:r>
              <a:rPr lang="en-US" altLang="zh-CN" sz="1600" dirty="0" err="1"/>
              <a:t>wallace</a:t>
            </a:r>
            <a:r>
              <a:rPr lang="en-US" altLang="zh-CN" sz="1600" dirty="0"/>
              <a:t> tree</a:t>
            </a:r>
            <a:r>
              <a:rPr lang="zh-CN" altLang="en-US" sz="1600" dirty="0"/>
              <a:t>完成。其</a:t>
            </a:r>
            <a:r>
              <a:rPr lang="en-US" altLang="zh-CN" sz="1600" dirty="0"/>
              <a:t>    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1600" dirty="0"/>
              <a:t>         </a:t>
            </a:r>
            <a:r>
              <a:rPr lang="zh-CN" altLang="en-US" sz="1600" dirty="0"/>
              <a:t>中，</a:t>
            </a:r>
            <a:r>
              <a:rPr lang="en-US" altLang="zh-CN" sz="1600" dirty="0"/>
              <a:t>radix-4 booth encode</a:t>
            </a:r>
            <a:r>
              <a:rPr lang="zh-CN" altLang="en-US" sz="1600" dirty="0"/>
              <a:t>通过查找表完成。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MAC</a:t>
            </a:r>
            <a:r>
              <a:rPr lang="zh-CN" altLang="en-US" sz="1600" dirty="0"/>
              <a:t>的总体数目？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MAC</a:t>
            </a:r>
            <a:r>
              <a:rPr lang="zh-CN" altLang="en-US" sz="1600" dirty="0"/>
              <a:t>的形状？</a:t>
            </a:r>
            <a:r>
              <a:rPr lang="en-US" altLang="zh-CN" sz="1600" dirty="0"/>
              <a:t>C=</a:t>
            </a:r>
            <a:r>
              <a:rPr lang="zh-CN" altLang="en-US" sz="1600" dirty="0"/>
              <a:t>？</a:t>
            </a:r>
            <a:r>
              <a:rPr lang="en-US" altLang="zh-CN" sz="1600" dirty="0"/>
              <a:t>K=</a:t>
            </a:r>
            <a:r>
              <a:rPr lang="zh-CN" altLang="en-US" sz="1600" dirty="0"/>
              <a:t>？</a:t>
            </a:r>
          </a:p>
          <a:p>
            <a:pPr>
              <a:lnSpc>
                <a:spcPct val="120000"/>
              </a:lnSpc>
            </a:pPr>
            <a:endParaRPr lang="zh-CN" altLang="en-US" sz="1600" dirty="0"/>
          </a:p>
          <a:p>
            <a:pPr>
              <a:lnSpc>
                <a:spcPct val="120000"/>
              </a:lnSpc>
            </a:pPr>
            <a:endParaRPr lang="en-US" altLang="zh-CN" sz="1600" dirty="0"/>
          </a:p>
          <a:p>
            <a:pPr>
              <a:lnSpc>
                <a:spcPct val="12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66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C4D35CA-C686-4FF1-B930-2F71DD18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设计讨论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xmlns="" id="{6AD625EE-D94D-4E74-B2FF-C4317626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7983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软硬件划分的边界？</a:t>
            </a:r>
          </a:p>
        </p:txBody>
      </p:sp>
      <p:pic>
        <p:nvPicPr>
          <p:cNvPr id="5121" name="Picture 1" descr="C:\Users\User\AppData\Local\YNote\data\qqE783C7F810AF92FC0225FBEDD67D756E\4a67f147718d4ff585ca8d7e8d8fe465\clipboard.png">
            <a:extLst>
              <a:ext uri="{FF2B5EF4-FFF2-40B4-BE49-F238E27FC236}">
                <a16:creationId xmlns:a16="http://schemas.microsoft.com/office/drawing/2014/main" xmlns="" id="{949B2DC6-B537-4B15-BF19-BE99C2276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1907822"/>
            <a:ext cx="55340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4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/>
              <a:t>THANKS !</a:t>
            </a:r>
            <a:endParaRPr lang="zh-CN" altLang="en-US" sz="4400" dirty="0"/>
          </a:p>
        </p:txBody>
      </p:sp>
      <p:sp>
        <p:nvSpPr>
          <p:cNvPr id="39" name="矩形-2"/>
          <p:cNvSpPr/>
          <p:nvPr>
            <p:custDataLst>
              <p:tags r:id="rId1"/>
            </p:custDataLst>
          </p:nvPr>
        </p:nvSpPr>
        <p:spPr>
          <a:xfrm>
            <a:off x="6372200" y="4509120"/>
            <a:ext cx="2083768" cy="830997"/>
          </a:xfrm>
          <a:prstGeom prst="rect">
            <a:avLst/>
          </a:prstGeom>
          <a:solidFill>
            <a:srgbClr val="8EC31F"/>
          </a:solidFill>
          <a:ln>
            <a:solidFill>
              <a:srgbClr val="8EC31F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沈蔚炜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2017.11.30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A6540B43-8C6D-4F5E-A09D-F3F081683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638738"/>
              </p:ext>
            </p:extLst>
          </p:nvPr>
        </p:nvGraphicFramePr>
        <p:xfrm>
          <a:off x="212930" y="1268760"/>
          <a:ext cx="8718140" cy="4882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262">
                  <a:extLst>
                    <a:ext uri="{9D8B030D-6E8A-4147-A177-3AD203B41FA5}">
                      <a16:colId xmlns:a16="http://schemas.microsoft.com/office/drawing/2014/main" xmlns="" val="299552458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134172104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7169632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1693742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19275264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62663261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4205160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7169261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77002056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3778035923"/>
                    </a:ext>
                  </a:extLst>
                </a:gridCol>
                <a:gridCol w="1224134">
                  <a:extLst>
                    <a:ext uri="{9D8B030D-6E8A-4147-A177-3AD203B41FA5}">
                      <a16:colId xmlns:a16="http://schemas.microsoft.com/office/drawing/2014/main" xmlns="" val="720449462"/>
                    </a:ext>
                  </a:extLst>
                </a:gridCol>
              </a:tblGrid>
              <a:tr h="360000">
                <a:tc gridSpan="11">
                  <a:txBody>
                    <a:bodyPr/>
                    <a:lstStyle/>
                    <a:p>
                      <a:pPr algn="l" fontAlgn="b"/>
                      <a:endParaRPr lang="en-US" sz="15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+mn-ea"/>
                          <a:ea typeface="+mn-ea"/>
                        </a:rPr>
                        <a:t>mac=(</a:t>
                      </a:r>
                      <a:r>
                        <a:rPr lang="en-US" sz="1500" u="none" strike="noStrike" dirty="0" err="1">
                          <a:effectLst/>
                          <a:latin typeface="+mn-ea"/>
                          <a:ea typeface="+mn-ea"/>
                        </a:rPr>
                        <a:t>ch_in</a:t>
                      </a:r>
                      <a:r>
                        <a:rPr lang="en-US" sz="1500" u="none" strike="noStrike" dirty="0">
                          <a:effectLst/>
                          <a:latin typeface="+mn-ea"/>
                          <a:ea typeface="+mn-ea"/>
                        </a:rPr>
                        <a:t>) x (</a:t>
                      </a:r>
                      <a:r>
                        <a:rPr lang="en-US" sz="1500" u="none" strike="noStrike" dirty="0" err="1">
                          <a:effectLst/>
                          <a:latin typeface="+mn-ea"/>
                          <a:ea typeface="+mn-ea"/>
                        </a:rPr>
                        <a:t>dim_in</a:t>
                      </a:r>
                      <a:r>
                        <a:rPr lang="en-US" sz="1500" u="none" strike="noStrike" dirty="0">
                          <a:effectLst/>
                          <a:latin typeface="+mn-ea"/>
                          <a:ea typeface="+mn-ea"/>
                        </a:rPr>
                        <a:t> x </a:t>
                      </a:r>
                      <a:r>
                        <a:rPr lang="en-US" sz="1500" u="none" strike="noStrike" dirty="0" err="1">
                          <a:effectLst/>
                          <a:latin typeface="+mn-ea"/>
                          <a:ea typeface="+mn-ea"/>
                        </a:rPr>
                        <a:t>dim_in</a:t>
                      </a:r>
                      <a:r>
                        <a:rPr lang="en-US" sz="1500" u="none" strike="noStrike" dirty="0">
                          <a:effectLst/>
                          <a:latin typeface="+mn-ea"/>
                          <a:ea typeface="+mn-ea"/>
                        </a:rPr>
                        <a:t>) x (kernel x kernel) x (</a:t>
                      </a:r>
                      <a:r>
                        <a:rPr lang="en-US" sz="1500" u="none" strike="noStrike" dirty="0" err="1">
                          <a:effectLst/>
                          <a:latin typeface="+mn-ea"/>
                          <a:ea typeface="+mn-ea"/>
                        </a:rPr>
                        <a:t>ch_out</a:t>
                      </a:r>
                      <a:r>
                        <a:rPr lang="en-US" sz="1500" u="none" strike="noStrike" dirty="0">
                          <a:effectLst/>
                          <a:latin typeface="+mn-ea"/>
                          <a:ea typeface="+mn-ea"/>
                        </a:rPr>
                        <a:t>) / (stride x stride</a:t>
                      </a:r>
                      <a:r>
                        <a:rPr lang="en-US" sz="15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500" u="none" strike="noStrike" dirty="0" smtClean="0">
                          <a:effectLst/>
                          <a:latin typeface="+mn-ea"/>
                          <a:ea typeface="+mn-ea"/>
                        </a:rPr>
                        <a:t>                        (</a:t>
                      </a:r>
                      <a:r>
                        <a:rPr lang="en-US" sz="1500" u="none" strike="noStrike" dirty="0" err="1" smtClean="0">
                          <a:effectLst/>
                          <a:latin typeface="+mn-ea"/>
                          <a:ea typeface="+mn-ea"/>
                        </a:rPr>
                        <a:t>dim_outxdim_out</a:t>
                      </a:r>
                      <a:r>
                        <a:rPr lang="en-US" sz="1500" u="none" strike="noStrike" dirty="0" smtClean="0">
                          <a:effectLst/>
                          <a:latin typeface="+mn-ea"/>
                          <a:ea typeface="+mn-ea"/>
                        </a:rPr>
                        <a:t>)x(</a:t>
                      </a:r>
                      <a:r>
                        <a:rPr lang="en-US" sz="1500" u="none" strike="noStrike" dirty="0" err="1" smtClean="0">
                          <a:effectLst/>
                          <a:latin typeface="+mn-ea"/>
                          <a:ea typeface="+mn-ea"/>
                        </a:rPr>
                        <a:t>kernelxkernel</a:t>
                      </a:r>
                      <a:r>
                        <a:rPr lang="en-US" sz="1500" u="none" strike="noStrike" dirty="0" smtClean="0">
                          <a:effectLst/>
                          <a:latin typeface="+mn-ea"/>
                          <a:ea typeface="+mn-ea"/>
                        </a:rPr>
                        <a:t>)x(</a:t>
                      </a:r>
                      <a:r>
                        <a:rPr lang="en-US" sz="1500" u="none" strike="noStrike" dirty="0" err="1" smtClean="0">
                          <a:effectLst/>
                          <a:latin typeface="+mn-ea"/>
                          <a:ea typeface="+mn-ea"/>
                        </a:rPr>
                        <a:t>ch_out</a:t>
                      </a:r>
                      <a:r>
                        <a:rPr lang="en-US" sz="15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5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b"/>
                      <a:endParaRPr lang="en-US" sz="150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xmlns="" val="24404599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Alexnet</a:t>
                      </a:r>
                      <a:endParaRPr lang="en-US" sz="15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ch_in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dim_in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dim_in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ch_out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dim_out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dim_out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kernel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kernel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stride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+mn-ea"/>
                          <a:ea typeface="+mn-ea"/>
                        </a:rPr>
                        <a:t>mac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xmlns="" val="29587193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conv1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227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227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96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55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55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112230162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xmlns="" val="4352773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conv2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96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256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447897600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xmlns="" val="4800600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conv3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256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384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149520384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xmlns="" val="42286108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conv4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384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384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224280576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xmlns="" val="196687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conv5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384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256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149520384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xmlns="" val="40259557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fc6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256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4096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37748736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xmlns="" val="39466696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fc7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4096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4096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16777216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xmlns="" val="31662172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fc8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4096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4096000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xmlns="" val="12106947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1142071058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xmlns="" val="3068641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  <a:latin typeface="+mn-ea"/>
                          <a:ea typeface="+mn-ea"/>
                        </a:rPr>
                        <a:t>1.142E+09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xmlns="" val="833576061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xmlns="" id="{590EAC9F-C5C6-43B6-8C56-E6862352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现有深度学习网络调研</a:t>
            </a:r>
          </a:p>
        </p:txBody>
      </p:sp>
    </p:spTree>
    <p:extLst>
      <p:ext uri="{BB962C8B-B14F-4D97-AF65-F5344CB8AC3E}">
        <p14:creationId xmlns:p14="http://schemas.microsoft.com/office/powerpoint/2010/main" val="15851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A04072E3-385D-43D6-BBC2-87C23FD23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861330"/>
              </p:ext>
            </p:extLst>
          </p:nvPr>
        </p:nvGraphicFramePr>
        <p:xfrm>
          <a:off x="971600" y="1701000"/>
          <a:ext cx="7200800" cy="34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584">
                  <a:extLst>
                    <a:ext uri="{9D8B030D-6E8A-4147-A177-3AD203B41FA5}">
                      <a16:colId xmlns:a16="http://schemas.microsoft.com/office/drawing/2014/main" xmlns="" val="1788878709"/>
                    </a:ext>
                  </a:extLst>
                </a:gridCol>
                <a:gridCol w="1891775">
                  <a:extLst>
                    <a:ext uri="{9D8B030D-6E8A-4147-A177-3AD203B41FA5}">
                      <a16:colId xmlns:a16="http://schemas.microsoft.com/office/drawing/2014/main" xmlns="" val="3168630063"/>
                    </a:ext>
                  </a:extLst>
                </a:gridCol>
                <a:gridCol w="2021603">
                  <a:extLst>
                    <a:ext uri="{9D8B030D-6E8A-4147-A177-3AD203B41FA5}">
                      <a16:colId xmlns:a16="http://schemas.microsoft.com/office/drawing/2014/main" xmlns="" val="2515539770"/>
                    </a:ext>
                  </a:extLst>
                </a:gridCol>
                <a:gridCol w="1520838">
                  <a:extLst>
                    <a:ext uri="{9D8B030D-6E8A-4147-A177-3AD203B41FA5}">
                      <a16:colId xmlns:a16="http://schemas.microsoft.com/office/drawing/2014/main" xmlns="" val="2645528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  <a:latin typeface="+mn-ea"/>
                          <a:ea typeface="+mn-ea"/>
                        </a:rPr>
                        <a:t>ch_in_max</a:t>
                      </a:r>
                      <a:r>
                        <a:rPr lang="en-US" sz="1500" u="none" strike="noStrike" dirty="0">
                          <a:effectLst/>
                          <a:latin typeface="+mn-ea"/>
                          <a:ea typeface="+mn-ea"/>
                        </a:rPr>
                        <a:t>(conv)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ch_in_min(conv)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146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+mn-ea"/>
                          <a:ea typeface="+mn-ea"/>
                        </a:rPr>
                        <a:t>LeNet-5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341K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6013041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  <a:latin typeface="+mn-ea"/>
                          <a:ea typeface="+mn-ea"/>
                        </a:rPr>
                        <a:t>Alexnet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  <a:latin typeface="+mn-ea"/>
                          <a:ea typeface="+mn-ea"/>
                        </a:rPr>
                        <a:t>1.14G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384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96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457000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GoogLeNet v1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  <a:latin typeface="+mn-ea"/>
                          <a:ea typeface="+mn-ea"/>
                        </a:rPr>
                        <a:t>1.43G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384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5774543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ResNet-50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3.87G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2048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066668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VGG-16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15.5G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512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0650154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YOLONet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20.3G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1024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7984765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n-ea"/>
                          <a:ea typeface="+mn-ea"/>
                        </a:rPr>
                        <a:t>Inception v4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  <a:latin typeface="+mn-ea"/>
                          <a:ea typeface="+mn-ea"/>
                        </a:rPr>
                        <a:t>12.27G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  <a:latin typeface="+mn-ea"/>
                          <a:ea typeface="+mn-ea"/>
                        </a:rPr>
                        <a:t>1536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04104409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xmlns="" id="{590EAC9F-C5C6-43B6-8C56-E6862352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现有深度学习网络调研</a:t>
            </a:r>
          </a:p>
        </p:txBody>
      </p:sp>
    </p:spTree>
    <p:extLst>
      <p:ext uri="{BB962C8B-B14F-4D97-AF65-F5344CB8AC3E}">
        <p14:creationId xmlns:p14="http://schemas.microsoft.com/office/powerpoint/2010/main" val="39375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1B24C1B-D94A-452F-989F-736375B1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76" y="1988840"/>
            <a:ext cx="8229600" cy="3888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架构：具有</a:t>
            </a:r>
            <a:r>
              <a:rPr lang="en-US" altLang="zh-CN" sz="1600" dirty="0"/>
              <a:t>Convolution Accelerator</a:t>
            </a:r>
            <a:r>
              <a:rPr lang="zh-CN" altLang="en-US" sz="1600" dirty="0"/>
              <a:t>的</a:t>
            </a:r>
            <a:r>
              <a:rPr lang="en-US" altLang="zh-CN" sz="1600" dirty="0"/>
              <a:t>DSP</a:t>
            </a:r>
            <a:r>
              <a:rPr lang="zh-CN" altLang="en-US" sz="1600" dirty="0"/>
              <a:t>架构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性能：最高性能</a:t>
            </a:r>
            <a:r>
              <a:rPr lang="en-US" altLang="zh-CN" sz="1600" dirty="0"/>
              <a:t>676GOPS</a:t>
            </a:r>
            <a:r>
              <a:rPr lang="zh-CN" altLang="en-US" sz="1600" dirty="0"/>
              <a:t>（</a:t>
            </a:r>
            <a:r>
              <a:rPr lang="en-US" altLang="zh-CN" sz="1600" dirty="0"/>
              <a:t>CAs</a:t>
            </a:r>
            <a:r>
              <a:rPr lang="zh-CN" altLang="en-US" sz="1600" dirty="0"/>
              <a:t>）、</a:t>
            </a:r>
            <a:r>
              <a:rPr lang="en-US" altLang="zh-CN" sz="1600" dirty="0"/>
              <a:t>76GOPS</a:t>
            </a:r>
            <a:r>
              <a:rPr lang="zh-CN" altLang="en-US" sz="1600" dirty="0"/>
              <a:t>（</a:t>
            </a:r>
            <a:r>
              <a:rPr lang="en-US" altLang="zh-CN" sz="1600" dirty="0"/>
              <a:t>DSP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频率：</a:t>
            </a:r>
            <a:r>
              <a:rPr lang="en-US" altLang="zh-CN" sz="1600" dirty="0"/>
              <a:t>200MHz~1175MHz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工艺：</a:t>
            </a:r>
            <a:r>
              <a:rPr lang="en-US" altLang="zh-CN" sz="1600" dirty="0"/>
              <a:t>28nm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MAC</a:t>
            </a:r>
            <a:r>
              <a:rPr lang="zh-CN" altLang="en-US" sz="1600" dirty="0"/>
              <a:t>：</a:t>
            </a:r>
            <a:r>
              <a:rPr lang="en-US" altLang="zh-CN" sz="1600" dirty="0"/>
              <a:t>288</a:t>
            </a:r>
            <a:r>
              <a:rPr lang="zh-CN" altLang="en-US" sz="1600" dirty="0"/>
              <a:t>个</a:t>
            </a:r>
            <a:r>
              <a:rPr lang="en-US" altLang="zh-CN" sz="1600" dirty="0"/>
              <a:t>INT16*INT16</a:t>
            </a:r>
            <a:r>
              <a:rPr lang="zh-CN" altLang="en-US" sz="1600" dirty="0"/>
              <a:t>的</a:t>
            </a:r>
            <a:r>
              <a:rPr lang="en-US" altLang="zh-CN" sz="1600" dirty="0"/>
              <a:t>MAC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MAC</a:t>
            </a:r>
            <a:r>
              <a:rPr lang="zh-CN" altLang="en-US" sz="1600" dirty="0"/>
              <a:t>基本单元：</a:t>
            </a:r>
            <a:r>
              <a:rPr lang="en-US" altLang="zh-CN" sz="1600" dirty="0"/>
              <a:t>36</a:t>
            </a:r>
            <a:r>
              <a:rPr lang="zh-CN" altLang="en-US" sz="1600" dirty="0"/>
              <a:t>个</a:t>
            </a:r>
            <a:r>
              <a:rPr lang="en-US" altLang="zh-CN" sz="1600" dirty="0"/>
              <a:t>INT16*INT16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亮点：</a:t>
            </a:r>
            <a:r>
              <a:rPr lang="en-US" altLang="zh-CN" sz="1600" dirty="0"/>
              <a:t>1. 16</a:t>
            </a:r>
            <a:r>
              <a:rPr lang="zh-CN" altLang="en-US" sz="1600" dirty="0"/>
              <a:t>个可配置</a:t>
            </a:r>
            <a:r>
              <a:rPr lang="en-US" altLang="zh-CN" sz="1600" dirty="0"/>
              <a:t>DMA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1600" dirty="0"/>
              <a:t>	 2. on-chip SRAM</a:t>
            </a:r>
            <a:r>
              <a:rPr lang="zh-CN" altLang="en-US" sz="1600" dirty="0"/>
              <a:t>可分块独立</a:t>
            </a:r>
            <a:r>
              <a:rPr lang="en-US" altLang="zh-CN" sz="1600" dirty="0"/>
              <a:t>sleep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DD90D813-53CF-4263-82E1-446F65CA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论文调研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dirty="0"/>
              <a:t>14.1 A 2.9TOPS/W Deep Convolutional Neural Network SoC in FD-SOI 28nm for Intelligent Embedded Systems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42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0E400A3-2A17-4941-90C6-2FD34E2C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12776"/>
            <a:ext cx="7696200" cy="454342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DD90D813-53CF-4263-82E1-446F65CA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论文调研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dirty="0"/>
              <a:t>14.1 A 2.9TOPS/W Deep Convolutional Neural Network SoC in FD-SOI 28nm for Intelligent Embedded Systems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855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DD90D813-53CF-4263-82E1-446F65CA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论文调研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dirty="0"/>
              <a:t>14.1 A 2.9TOPS/W Deep Convolutional Neural Network SoC in FD-SOI 28nm for Intelligent Embedded Systems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47A51A6-884C-4861-AF73-F299B45412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4845" y="1916832"/>
            <a:ext cx="5274310" cy="37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DD90D813-53CF-4263-82E1-446F65CA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论文调研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dirty="0"/>
              <a:t>14.1 A 2.9TOPS/W Deep Convolutional Neural Network SoC in FD-SOI 28nm for Intelligent Embedded Systems</a:t>
            </a:r>
            <a:endParaRPr lang="zh-CN" altLang="en-US" sz="1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EA5AEAB-B78F-42BB-8C71-1B4A4CB8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324"/>
            <a:ext cx="9144000" cy="262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36A18A-6693-4B8D-AC85-8DF042AC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54" y="1412776"/>
            <a:ext cx="4661892" cy="52976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DD90D813-53CF-4263-82E1-446F65CA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论文调研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dirty="0"/>
              <a:t>14.1 A 2.9TOPS/W Deep Convolutional Neural Network SoC in FD-SOI 28nm for Intelligent Embedded Systems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275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1B24C1B-D94A-452F-989F-736375B1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48" y="1628800"/>
            <a:ext cx="7838503" cy="4392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/>
              <a:t>架构：</a:t>
            </a:r>
            <a:r>
              <a:rPr lang="en-US" altLang="zh-CN" sz="1500" dirty="0"/>
              <a:t>CNN</a:t>
            </a:r>
            <a:r>
              <a:rPr lang="zh-CN" altLang="en-US" sz="1500" dirty="0"/>
              <a:t>、</a:t>
            </a:r>
            <a:r>
              <a:rPr lang="en-US" altLang="zh-CN" sz="1500" dirty="0"/>
              <a:t>RNN</a:t>
            </a:r>
            <a:r>
              <a:rPr lang="zh-CN" altLang="en-US" sz="1500" dirty="0"/>
              <a:t>加速处理器</a:t>
            </a:r>
            <a:endParaRPr lang="en-US" altLang="zh-CN" sz="1500" dirty="0"/>
          </a:p>
          <a:p>
            <a:pPr>
              <a:lnSpc>
                <a:spcPct val="150000"/>
              </a:lnSpc>
            </a:pPr>
            <a:r>
              <a:rPr lang="zh-CN" altLang="en-US" sz="1500" dirty="0"/>
              <a:t>性能：最高性能</a:t>
            </a:r>
            <a:r>
              <a:rPr lang="en-US" altLang="zh-CN" sz="1500" dirty="0"/>
              <a:t>307.2GOPS</a:t>
            </a:r>
            <a:r>
              <a:rPr lang="zh-CN" altLang="en-US" sz="1500" dirty="0"/>
              <a:t>（</a:t>
            </a:r>
            <a:r>
              <a:rPr lang="en-US" altLang="zh-CN" sz="1500" dirty="0"/>
              <a:t>INT16</a:t>
            </a:r>
            <a:r>
              <a:rPr lang="zh-CN" altLang="en-US" sz="1500" dirty="0"/>
              <a:t>）</a:t>
            </a:r>
            <a:endParaRPr lang="en-US" altLang="zh-CN" sz="1500" dirty="0"/>
          </a:p>
          <a:p>
            <a:pPr>
              <a:lnSpc>
                <a:spcPct val="150000"/>
              </a:lnSpc>
            </a:pPr>
            <a:r>
              <a:rPr lang="zh-CN" altLang="en-US" sz="1500" dirty="0"/>
              <a:t>频率：</a:t>
            </a:r>
            <a:r>
              <a:rPr lang="en-US" altLang="zh-CN" sz="1500" dirty="0"/>
              <a:t>50MHz~200MHz</a:t>
            </a:r>
          </a:p>
          <a:p>
            <a:pPr>
              <a:lnSpc>
                <a:spcPct val="150000"/>
              </a:lnSpc>
            </a:pPr>
            <a:r>
              <a:rPr lang="zh-CN" altLang="en-US" sz="1500" dirty="0"/>
              <a:t>工艺：</a:t>
            </a:r>
            <a:r>
              <a:rPr lang="en-US" altLang="zh-CN" sz="1500" dirty="0"/>
              <a:t>65nm</a:t>
            </a:r>
          </a:p>
          <a:p>
            <a:pPr>
              <a:lnSpc>
                <a:spcPct val="150000"/>
              </a:lnSpc>
            </a:pPr>
            <a:r>
              <a:rPr lang="en-US" altLang="zh-CN" sz="1500" dirty="0"/>
              <a:t>MAC</a:t>
            </a:r>
            <a:r>
              <a:rPr lang="zh-CN" altLang="en-US" sz="1500" dirty="0"/>
              <a:t>：</a:t>
            </a:r>
            <a:r>
              <a:rPr lang="en-US" altLang="zh-CN" sz="1500" dirty="0"/>
              <a:t>768</a:t>
            </a:r>
            <a:r>
              <a:rPr lang="zh-CN" altLang="en-US" sz="1500" dirty="0"/>
              <a:t>个</a:t>
            </a:r>
            <a:r>
              <a:rPr lang="en-US" altLang="zh-CN" sz="1500" dirty="0"/>
              <a:t>INT16*INT16</a:t>
            </a:r>
            <a:r>
              <a:rPr lang="zh-CN" altLang="en-US" sz="1500" dirty="0"/>
              <a:t>的</a:t>
            </a:r>
            <a:r>
              <a:rPr lang="en-US" altLang="zh-CN" sz="1500" dirty="0"/>
              <a:t>MAC</a:t>
            </a:r>
          </a:p>
          <a:p>
            <a:pPr>
              <a:lnSpc>
                <a:spcPct val="150000"/>
              </a:lnSpc>
            </a:pPr>
            <a:r>
              <a:rPr lang="en-US" altLang="zh-CN" sz="1500" dirty="0"/>
              <a:t>MAC</a:t>
            </a:r>
            <a:r>
              <a:rPr lang="zh-CN" altLang="en-US" sz="1500" dirty="0"/>
              <a:t>基本单元：</a:t>
            </a:r>
            <a:r>
              <a:rPr lang="en-US" altLang="zh-CN" sz="1500" dirty="0"/>
              <a:t> 48</a:t>
            </a:r>
            <a:r>
              <a:rPr lang="zh-CN" altLang="en-US" sz="1500" dirty="0"/>
              <a:t>个</a:t>
            </a:r>
            <a:r>
              <a:rPr lang="en-US" altLang="zh-CN" sz="1500" dirty="0"/>
              <a:t>INT16*INT16</a:t>
            </a:r>
          </a:p>
          <a:p>
            <a:pPr>
              <a:lnSpc>
                <a:spcPct val="150000"/>
              </a:lnSpc>
            </a:pPr>
            <a:r>
              <a:rPr lang="zh-CN" altLang="en-US" sz="1500" dirty="0"/>
              <a:t>亮点：</a:t>
            </a:r>
            <a:r>
              <a:rPr lang="en-US" altLang="zh-CN" sz="1500" dirty="0"/>
              <a:t>1. Quantization table-based multiplier </a:t>
            </a:r>
            <a:r>
              <a:rPr lang="zh-CN" altLang="en-US" sz="1500" dirty="0"/>
              <a:t>（将</a:t>
            </a:r>
            <a:r>
              <a:rPr lang="en-US" altLang="zh-CN" sz="1500" dirty="0"/>
              <a:t>16bit weight</a:t>
            </a:r>
            <a:r>
              <a:rPr lang="zh-CN" altLang="en-US" sz="1500" dirty="0"/>
              <a:t>转换为</a:t>
            </a:r>
            <a:r>
              <a:rPr lang="en-US" altLang="zh-CN" sz="1500" dirty="0"/>
              <a:t>4bit index</a:t>
            </a:r>
            <a:r>
              <a:rPr lang="zh-CN" altLang="en-US" sz="1500" dirty="0"/>
              <a:t>；将乘法转换</a:t>
            </a:r>
            <a:r>
              <a:rPr lang="en-US" altLang="zh-CN" sz="1500" dirty="0"/>
              <a:t>	    </a:t>
            </a:r>
            <a:r>
              <a:rPr lang="zh-CN" altLang="en-US" sz="1500" dirty="0"/>
              <a:t>为查表）。</a:t>
            </a:r>
            <a:endParaRPr lang="en-US" altLang="zh-CN" sz="1500" dirty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1500" dirty="0"/>
              <a:t>	 2. </a:t>
            </a:r>
            <a:r>
              <a:rPr lang="zh-CN" altLang="en-US" sz="1500" dirty="0"/>
              <a:t>在不同的层采用不同的定点数是由于不同层的数据分布（动态范围）有较大不</a:t>
            </a:r>
            <a:r>
              <a:rPr lang="en-US" altLang="zh-CN" sz="1500" dirty="0"/>
              <a:t>	     </a:t>
            </a:r>
            <a:r>
              <a:rPr lang="zh-CN" altLang="en-US" sz="1500" dirty="0"/>
              <a:t>同。本文的主要贡献是提出了一个</a:t>
            </a:r>
            <a:r>
              <a:rPr lang="en-US" altLang="zh-CN" sz="1500" dirty="0"/>
              <a:t>on-line</a:t>
            </a:r>
            <a:r>
              <a:rPr lang="zh-CN" altLang="en-US" sz="1500" dirty="0"/>
              <a:t>调整的方法（前人工作里有通过</a:t>
            </a:r>
            <a:r>
              <a:rPr lang="en-US" altLang="zh-CN" sz="1500" dirty="0"/>
              <a:t>off –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1500" dirty="0"/>
              <a:t>	      line training</a:t>
            </a:r>
            <a:r>
              <a:rPr lang="zh-CN" altLang="en-US" sz="1500" dirty="0"/>
              <a:t>来获得各个层的定点配置方法）和相应的</a:t>
            </a:r>
            <a:r>
              <a:rPr lang="en-US" altLang="zh-CN" sz="1500" dirty="0"/>
              <a:t>LUT-based</a:t>
            </a:r>
            <a:r>
              <a:rPr lang="zh-CN" altLang="en-US" sz="1500" dirty="0"/>
              <a:t>的乘法器实现。</a:t>
            </a:r>
            <a:endParaRPr lang="en-US" altLang="zh-CN" sz="1500" dirty="0"/>
          </a:p>
          <a:p>
            <a:endParaRPr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DD90D813-53CF-4263-82E1-446F65CA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论文调研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dirty="0"/>
              <a:t>14.2 DNPU: An 8.1TOPS/W Reconfigurable CNN-RNN Processor for General-Purpose Deep Neural Networks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75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理客科技ppt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448</Words>
  <Application>Microsoft Office PowerPoint</Application>
  <PresentationFormat>全屏显示(4:3)</PresentationFormat>
  <Paragraphs>242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理客科技ppt模板</vt:lpstr>
      <vt:lpstr>DLA硬件调研</vt:lpstr>
      <vt:lpstr>现有深度学习网络调研</vt:lpstr>
      <vt:lpstr>现有深度学习网络调研</vt:lpstr>
      <vt:lpstr>论文调研 14.1 A 2.9TOPS/W Deep Convolutional Neural Network SoC in FD-SOI 28nm for Intelligent Embedded Systems</vt:lpstr>
      <vt:lpstr>论文调研 14.1 A 2.9TOPS/W Deep Convolutional Neural Network SoC in FD-SOI 28nm for Intelligent Embedded Systems</vt:lpstr>
      <vt:lpstr>论文调研 14.1 A 2.9TOPS/W Deep Convolutional Neural Network SoC in FD-SOI 28nm for Intelligent Embedded Systems</vt:lpstr>
      <vt:lpstr>论文调研 14.1 A 2.9TOPS/W Deep Convolutional Neural Network SoC in FD-SOI 28nm for Intelligent Embedded Systems</vt:lpstr>
      <vt:lpstr>论文调研 14.1 A 2.9TOPS/W Deep Convolutional Neural Network SoC in FD-SOI 28nm for Intelligent Embedded Systems</vt:lpstr>
      <vt:lpstr>论文调研 14.2 DNPU: An 8.1TOPS/W Reconfigurable CNN-RNN Processor for General-Purpose Deep Neural Networks</vt:lpstr>
      <vt:lpstr>论文调研 14.2 DNPU: An 8.1TOPS/W Reconfigurable CNN-RNN Processor for General-Purpose Deep Neural Networks</vt:lpstr>
      <vt:lpstr>论文调研 14.2 DNPU: An 8.1TOPS/W Reconfigurable CNN-RNN Processor for General-Purpose Deep Neural Networks</vt:lpstr>
      <vt:lpstr>MAC数据流设计参考</vt:lpstr>
      <vt:lpstr>MAC设计讨论</vt:lpstr>
      <vt:lpstr>MAC设计讨论</vt:lpstr>
      <vt:lpstr>THANKS !</vt:lpstr>
    </vt:vector>
  </TitlesOfParts>
  <Company>artosyn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吴胜龙</dc:creator>
  <cp:lastModifiedBy>沈沙</cp:lastModifiedBy>
  <cp:revision>946</cp:revision>
  <cp:lastPrinted>2017-11-27T02:56:23Z</cp:lastPrinted>
  <dcterms:created xsi:type="dcterms:W3CDTF">2011-06-09T09:26:00Z</dcterms:created>
  <dcterms:modified xsi:type="dcterms:W3CDTF">2017-11-30T07:25:41Z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