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581" r:id="rId2"/>
    <p:sldId id="557" r:id="rId3"/>
    <p:sldId id="602" r:id="rId4"/>
    <p:sldId id="601" r:id="rId5"/>
    <p:sldId id="609" r:id="rId6"/>
    <p:sldId id="608" r:id="rId7"/>
    <p:sldId id="611" r:id="rId8"/>
    <p:sldId id="607" r:id="rId9"/>
    <p:sldId id="603" r:id="rId10"/>
    <p:sldId id="604" r:id="rId11"/>
    <p:sldId id="612" r:id="rId12"/>
    <p:sldId id="613" r:id="rId13"/>
    <p:sldId id="605" r:id="rId14"/>
    <p:sldId id="606" r:id="rId15"/>
    <p:sldId id="614" r:id="rId16"/>
    <p:sldId id="615" r:id="rId17"/>
    <p:sldId id="619" r:id="rId18"/>
    <p:sldId id="616" r:id="rId19"/>
    <p:sldId id="620" r:id="rId20"/>
    <p:sldId id="621" r:id="rId21"/>
    <p:sldId id="59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602"/>
            <p14:sldId id="601"/>
            <p14:sldId id="609"/>
            <p14:sldId id="608"/>
            <p14:sldId id="611"/>
            <p14:sldId id="607"/>
            <p14:sldId id="603"/>
            <p14:sldId id="604"/>
            <p14:sldId id="612"/>
            <p14:sldId id="613"/>
            <p14:sldId id="605"/>
            <p14:sldId id="606"/>
            <p14:sldId id="614"/>
            <p14:sldId id="615"/>
            <p14:sldId id="619"/>
            <p14:sldId id="616"/>
            <p14:sldId id="620"/>
            <p14:sldId id="621"/>
            <p14:sldId id="5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5290" autoAdjust="0"/>
  </p:normalViewPr>
  <p:slideViewPr>
    <p:cSldViewPr>
      <p:cViewPr varScale="1">
        <p:scale>
          <a:sx n="112" d="100"/>
          <a:sy n="112" d="100"/>
        </p:scale>
        <p:origin x="-4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hardware 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3640360" y="3501008"/>
            <a:ext cx="186774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Yi Li</a:t>
            </a: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2017/11/30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Compression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bandwidth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54226"/>
              </p:ext>
            </p:extLst>
          </p:nvPr>
        </p:nvGraphicFramePr>
        <p:xfrm>
          <a:off x="971600" y="1988840"/>
          <a:ext cx="6888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864"/>
                <a:gridCol w="616691"/>
                <a:gridCol w="616691"/>
                <a:gridCol w="616691"/>
                <a:gridCol w="616691"/>
                <a:gridCol w="616691"/>
                <a:gridCol w="616691"/>
                <a:gridCol w="616691"/>
                <a:gridCol w="616691"/>
                <a:gridCol w="6166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78800"/>
              </p:ext>
            </p:extLst>
          </p:nvPr>
        </p:nvGraphicFramePr>
        <p:xfrm>
          <a:off x="971600" y="3068960"/>
          <a:ext cx="381642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648072"/>
                <a:gridCol w="648072"/>
                <a:gridCol w="576064"/>
                <a:gridCol w="64807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35771"/>
              </p:ext>
            </p:extLst>
          </p:nvPr>
        </p:nvGraphicFramePr>
        <p:xfrm>
          <a:off x="899592" y="4653136"/>
          <a:ext cx="41764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76064"/>
                <a:gridCol w="576064"/>
                <a:gridCol w="504056"/>
                <a:gridCol w="499552"/>
                <a:gridCol w="580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Nxt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nz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5567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Uncompressed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26369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Conventional compress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2210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compress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3851756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Indx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width is undetermined and large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5860" y="5517232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Indx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width is determined (2bit or 4bit)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Compression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bandwidth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043608" y="1916832"/>
            <a:ext cx="66967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63888" y="158931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128bit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6322" y="2024787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16bit x 8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8bit x 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43608" y="2890738"/>
            <a:ext cx="66967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63888" y="256322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128bit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6322" y="2998693"/>
            <a:ext cx="211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(16bit+4bit) x 6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(8bit+4bit) x 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43608" y="2069232"/>
            <a:ext cx="1101477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43608" y="3034754"/>
            <a:ext cx="1101477" cy="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5576" y="400506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= 0.005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compress ratio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16bit :  1/(0.005*8/6)=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8bit: 1/(0.005*16/10)=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49411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= 0.5, 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ratio  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16bit :  1/(0.5*8/6)=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8bit: 1/(0.5*16/10)=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Compression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bandwidth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16734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3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 for bandwidth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reduced for performance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reduced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(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</p:txBody>
      </p:sp>
      <p:pic>
        <p:nvPicPr>
          <p:cNvPr id="6147" name="Picture 3" descr="D:\TEM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105025"/>
            <a:ext cx="3067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1356" y="50851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bright thought   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reduced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(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</p:txBody>
      </p:sp>
      <p:pic>
        <p:nvPicPr>
          <p:cNvPr id="7171" name="Picture 3" descr="D:\TEM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105025"/>
            <a:ext cx="3067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1356" y="5085184"/>
            <a:ext cx="81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can eliminate zero weight of input channel (granularity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reduced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(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</p:txBody>
      </p:sp>
      <p:pic>
        <p:nvPicPr>
          <p:cNvPr id="8194" name="Picture 2" descr="D:\TEM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105025"/>
            <a:ext cx="3067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1356" y="5085184"/>
            <a:ext cx="81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can eliminate zero weight of output channel (granularity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7" y="2060848"/>
            <a:ext cx="70008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reduced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ynamic (feature data): </a:t>
            </a:r>
          </a:p>
        </p:txBody>
      </p:sp>
      <p:sp>
        <p:nvSpPr>
          <p:cNvPr id="3" name="矩形 2"/>
          <p:cNvSpPr/>
          <p:nvPr/>
        </p:nvSpPr>
        <p:spPr>
          <a:xfrm rot="16200000">
            <a:off x="1331640" y="3284984"/>
            <a:ext cx="1872208" cy="288032"/>
          </a:xfrm>
          <a:prstGeom prst="rect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26508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68144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80112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5887144"/>
            <a:ext cx="81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skip zero value computing efficiently?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647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7" y="2060848"/>
            <a:ext cx="70008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reduced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ynamic (feature data): </a:t>
            </a:r>
          </a:p>
        </p:txBody>
      </p:sp>
      <p:sp>
        <p:nvSpPr>
          <p:cNvPr id="3" name="矩形 2"/>
          <p:cNvSpPr/>
          <p:nvPr/>
        </p:nvSpPr>
        <p:spPr>
          <a:xfrm rot="16200000">
            <a:off x="1331640" y="3284984"/>
            <a:ext cx="1872208" cy="288032"/>
          </a:xfrm>
          <a:prstGeom prst="rect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26508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68144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80112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92542" y="5874002"/>
            <a:ext cx="72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4bit/2bit in each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indicating next non-zero value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115616" y="4005064"/>
            <a:ext cx="720080" cy="18689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331640" y="3212976"/>
            <a:ext cx="504056" cy="2661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7" y="2060848"/>
            <a:ext cx="70008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reduced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ynamic (feature data): </a:t>
            </a:r>
          </a:p>
        </p:txBody>
      </p:sp>
      <p:sp>
        <p:nvSpPr>
          <p:cNvPr id="3" name="矩形 2"/>
          <p:cNvSpPr/>
          <p:nvPr/>
        </p:nvSpPr>
        <p:spPr>
          <a:xfrm rot="16200000">
            <a:off x="2015716" y="2600908"/>
            <a:ext cx="504056" cy="288032"/>
          </a:xfrm>
          <a:prstGeom prst="rect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26508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92542" y="5874002"/>
            <a:ext cx="72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small width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115616" y="4005064"/>
            <a:ext cx="720080" cy="18689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331640" y="3212976"/>
            <a:ext cx="504056" cy="2661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2015716" y="2983879"/>
            <a:ext cx="504056" cy="288032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6200000">
            <a:off x="2014476" y="3320988"/>
            <a:ext cx="504056" cy="288032"/>
          </a:xfrm>
          <a:prstGeom prst="rect">
            <a:avLst/>
          </a:prstGeom>
          <a:solidFill>
            <a:srgbClr val="0070C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2015716" y="3681028"/>
            <a:ext cx="504056" cy="288032"/>
          </a:xfrm>
          <a:prstGeom prst="rect">
            <a:avLst/>
          </a:prstGeom>
          <a:solidFill>
            <a:srgbClr val="92D05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41521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20072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364088" y="25042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580112" y="25042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68243" y="249289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68144" y="250420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12160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228184" y="25042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72200" y="2492893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926508" y="2974019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032653" y="297402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52305" y="298533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57459" y="2974018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580112" y="299695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668243" y="2977653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790852" y="2996950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905531" y="298533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334813" y="297752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55779" y="297401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926508" y="328312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041521" y="331834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366115" y="328614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491866" y="3283688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580112" y="328368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905531" y="326540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008213" y="327336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086934" y="326404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24237" y="3262049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26508" y="371703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032653" y="3717030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36430" y="373333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255151" y="37339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364088" y="371703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566640" y="371703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666438" y="370248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905531" y="373333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12160" y="37339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231454" y="3702483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27743" y="370248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446974" y="373333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475656" y="2636912"/>
            <a:ext cx="646832" cy="10801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92542" y="2792238"/>
            <a:ext cx="629946" cy="20471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7" name="直接箭头连接符 9216"/>
          <p:cNvCxnSpPr/>
          <p:nvPr/>
        </p:nvCxnSpPr>
        <p:spPr>
          <a:xfrm>
            <a:off x="1475656" y="3465003"/>
            <a:ext cx="646832" cy="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9" name="直接箭头连接符 9218"/>
          <p:cNvCxnSpPr>
            <a:endCxn id="17" idx="0"/>
          </p:cNvCxnSpPr>
          <p:nvPr/>
        </p:nvCxnSpPr>
        <p:spPr>
          <a:xfrm>
            <a:off x="1492542" y="3550081"/>
            <a:ext cx="631186" cy="27496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30729 -0.005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31285 -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30747 -0.005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5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993 -0.0050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 for bandwidth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reduced for performance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reduced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ynamic (feature data):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3587"/>
              </p:ext>
            </p:extLst>
          </p:nvPr>
        </p:nvGraphicFramePr>
        <p:xfrm>
          <a:off x="539552" y="3717032"/>
          <a:ext cx="67440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072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 width=8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cycle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reducing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-8.3%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-54.7%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-48.4%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18722"/>
              </p:ext>
            </p:extLst>
          </p:nvPr>
        </p:nvGraphicFramePr>
        <p:xfrm>
          <a:off x="572057" y="1788476"/>
          <a:ext cx="67440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072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 width=16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cycle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reducing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-2.7%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-35.9%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-21.9%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5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 !</a:t>
            </a:r>
            <a:b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 for bandwidth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reduced for performance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76579"/>
              </p:ext>
            </p:extLst>
          </p:nvPr>
        </p:nvGraphicFramePr>
        <p:xfrm>
          <a:off x="467544" y="1471241"/>
          <a:ext cx="8060432" cy="486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76"/>
                <a:gridCol w="1408619"/>
                <a:gridCol w="1940765"/>
                <a:gridCol w="1612086"/>
                <a:gridCol w="1612086"/>
              </a:tblGrid>
              <a:tr h="3578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GoogLeNet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(v1)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Tiny YOLO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YOLO v2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724M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1.43G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3.5G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17.5G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48.3M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71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 Size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(16bits)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122MByte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14MByte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30.2MByte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96.6MByte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bandwith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9.6GBytes/4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9.6GBytes/4</a:t>
                      </a:r>
                      <a:endParaRPr lang="zh-CN" alt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9.6GBytes/4</a:t>
                      </a:r>
                      <a:endParaRPr lang="zh-CN" alt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9.6GBytes/4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MACs computing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600MHz</a:t>
                      </a:r>
                    </a:p>
                  </a:txBody>
                  <a:tcPr/>
                </a:tc>
              </a:tr>
              <a:tr h="657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FPS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bandwith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FPS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(computing)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(actually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 fps in </a:t>
                      </a:r>
                      <a:r>
                        <a:rPr lang="en-US" altLang="zh-CN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sirius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@800MHz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altLang="zh-CN" sz="2400" b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  <a:endParaRPr lang="en-US" altLang="zh-CN" sz="24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1640" y="2111524"/>
            <a:ext cx="2520280" cy="1152128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59052" y="2060848"/>
            <a:ext cx="2520280" cy="1152128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843808" y="3356992"/>
            <a:ext cx="576064" cy="100811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24400" y="3263652"/>
            <a:ext cx="639688" cy="110145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465061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(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Quantization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68" y="2204864"/>
            <a:ext cx="652867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5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>
            <a:spLocks/>
          </p:cNvSpPr>
          <p:nvPr/>
        </p:nvSpPr>
        <p:spPr>
          <a:xfrm>
            <a:off x="503546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(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 prune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0905"/>
            <a:ext cx="5086065" cy="338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41792"/>
              </p:ext>
            </p:extLst>
          </p:nvPr>
        </p:nvGraphicFramePr>
        <p:xfrm>
          <a:off x="463011" y="5373216"/>
          <a:ext cx="8280914" cy="783900"/>
        </p:xfrm>
        <a:graphic>
          <a:graphicData uri="http://schemas.openxmlformats.org/drawingml/2006/table">
            <a:tbl>
              <a:tblPr/>
              <a:tblGrid>
                <a:gridCol w="828794"/>
                <a:gridCol w="801425"/>
                <a:gridCol w="949281"/>
                <a:gridCol w="949281"/>
                <a:gridCol w="949281"/>
                <a:gridCol w="955009"/>
                <a:gridCol w="949281"/>
                <a:gridCol w="949281"/>
                <a:gridCol w="949281"/>
              </a:tblGrid>
              <a:tr h="97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sz="16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fc8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sparsity</a:t>
                      </a:r>
                      <a:endParaRPr lang="en-US" sz="16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24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33533"/>
              </p:ext>
            </p:extLst>
          </p:nvPr>
        </p:nvGraphicFramePr>
        <p:xfrm>
          <a:off x="357122" y="2780928"/>
          <a:ext cx="8280917" cy="1080120"/>
        </p:xfrm>
        <a:graphic>
          <a:graphicData uri="http://schemas.openxmlformats.org/drawingml/2006/table">
            <a:tbl>
              <a:tblPr/>
              <a:tblGrid>
                <a:gridCol w="936104"/>
                <a:gridCol w="905192"/>
                <a:gridCol w="1072192"/>
                <a:gridCol w="1072192"/>
                <a:gridCol w="1072192"/>
                <a:gridCol w="1078661"/>
                <a:gridCol w="1072192"/>
                <a:gridCol w="1072192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sz="18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fc6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sparsity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323528" y="1628800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(feature map)</a:t>
            </a:r>
          </a:p>
        </p:txBody>
      </p:sp>
    </p:spTree>
    <p:extLst>
      <p:ext uri="{BB962C8B-B14F-4D97-AF65-F5344CB8AC3E}">
        <p14:creationId xmlns:p14="http://schemas.microsoft.com/office/powerpoint/2010/main" val="40433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Performance/bandwidth Requirement for CNNs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 for bandwidth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reduced for performance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503</Words>
  <Application>Microsoft Office PowerPoint</Application>
  <PresentationFormat>全屏显示(4:3)</PresentationFormat>
  <Paragraphs>236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理客科技ppt模板</vt:lpstr>
      <vt:lpstr>DLA hardware </vt:lpstr>
      <vt:lpstr>Outline</vt:lpstr>
      <vt:lpstr>Outline</vt:lpstr>
      <vt:lpstr>Performance/bandwidth Requirement for CNNs</vt:lpstr>
      <vt:lpstr>PowerPoint 演示文稿</vt:lpstr>
      <vt:lpstr>Performance/bandwidth Requirement for CNNs</vt:lpstr>
      <vt:lpstr>Performance/bandwidth Requirement for CNNs</vt:lpstr>
      <vt:lpstr>Performance/bandwidth Requirement for CNNs</vt:lpstr>
      <vt:lpstr>Outline</vt:lpstr>
      <vt:lpstr>Compression for bandwidth</vt:lpstr>
      <vt:lpstr>Compression for bandwidth</vt:lpstr>
      <vt:lpstr>Compression for bandwidth</vt:lpstr>
      <vt:lpstr>Outline</vt:lpstr>
      <vt:lpstr>Computing reduced for performance </vt:lpstr>
      <vt:lpstr>Computing reduced for performance </vt:lpstr>
      <vt:lpstr>Computing reduced for performance </vt:lpstr>
      <vt:lpstr>Computing reduced for performance </vt:lpstr>
      <vt:lpstr>Computing reduced for performance </vt:lpstr>
      <vt:lpstr>Computing reduced for performance </vt:lpstr>
      <vt:lpstr>Computing reduced for performance </vt:lpstr>
      <vt:lpstr>THANKS ! Q &amp; A</vt:lpstr>
    </vt:vector>
  </TitlesOfParts>
  <Company>artosyn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沈沙</cp:lastModifiedBy>
  <cp:revision>1179</cp:revision>
  <dcterms:created xsi:type="dcterms:W3CDTF">2011-06-09T09:26:00Z</dcterms:created>
  <dcterms:modified xsi:type="dcterms:W3CDTF">2017-11-30T07:33:38Z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