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581" r:id="rId2"/>
    <p:sldId id="557" r:id="rId3"/>
    <p:sldId id="610" r:id="rId4"/>
    <p:sldId id="611" r:id="rId5"/>
    <p:sldId id="612" r:id="rId6"/>
    <p:sldId id="614" r:id="rId7"/>
    <p:sldId id="615" r:id="rId8"/>
    <p:sldId id="617" r:id="rId9"/>
    <p:sldId id="621" r:id="rId10"/>
    <p:sldId id="620" r:id="rId11"/>
    <p:sldId id="622" r:id="rId12"/>
    <p:sldId id="623" r:id="rId13"/>
    <p:sldId id="616" r:id="rId14"/>
    <p:sldId id="625" r:id="rId15"/>
    <p:sldId id="624" r:id="rId16"/>
    <p:sldId id="626" r:id="rId17"/>
    <p:sldId id="627" r:id="rId18"/>
    <p:sldId id="628" r:id="rId19"/>
    <p:sldId id="629" r:id="rId20"/>
    <p:sldId id="630" r:id="rId21"/>
    <p:sldId id="631" r:id="rId22"/>
    <p:sldId id="632" r:id="rId23"/>
    <p:sldId id="635" r:id="rId24"/>
    <p:sldId id="636" r:id="rId25"/>
    <p:sldId id="633" r:id="rId26"/>
    <p:sldId id="637" r:id="rId27"/>
    <p:sldId id="639" r:id="rId28"/>
    <p:sldId id="640" r:id="rId29"/>
    <p:sldId id="642" r:id="rId30"/>
    <p:sldId id="643" r:id="rId31"/>
    <p:sldId id="644" r:id="rId32"/>
    <p:sldId id="645" r:id="rId33"/>
    <p:sldId id="646" r:id="rId34"/>
    <p:sldId id="647" r:id="rId35"/>
    <p:sldId id="648" r:id="rId36"/>
    <p:sldId id="649" r:id="rId37"/>
    <p:sldId id="597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01EAD53-93B3-48A2-BD5E-35EE64F0F982}">
          <p14:sldIdLst>
            <p14:sldId id="581"/>
            <p14:sldId id="557"/>
            <p14:sldId id="610"/>
            <p14:sldId id="611"/>
            <p14:sldId id="612"/>
            <p14:sldId id="614"/>
            <p14:sldId id="615"/>
            <p14:sldId id="617"/>
            <p14:sldId id="621"/>
            <p14:sldId id="620"/>
            <p14:sldId id="622"/>
            <p14:sldId id="623"/>
            <p14:sldId id="616"/>
            <p14:sldId id="625"/>
            <p14:sldId id="624"/>
            <p14:sldId id="626"/>
            <p14:sldId id="627"/>
            <p14:sldId id="628"/>
            <p14:sldId id="629"/>
            <p14:sldId id="630"/>
            <p14:sldId id="631"/>
            <p14:sldId id="632"/>
            <p14:sldId id="635"/>
            <p14:sldId id="636"/>
            <p14:sldId id="633"/>
            <p14:sldId id="637"/>
            <p14:sldId id="639"/>
            <p14:sldId id="640"/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59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94C11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95290" autoAdjust="0"/>
  </p:normalViewPr>
  <p:slideViewPr>
    <p:cSldViewPr>
      <p:cViewPr>
        <p:scale>
          <a:sx n="75" d="100"/>
          <a:sy n="75" d="100"/>
        </p:scale>
        <p:origin x="-918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C2E86-6B6E-4623-9EFB-3D5A43CFEFD8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07853-896C-41E4-876F-AE0FB9DD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60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70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602BF98-8200-4EC7-9384-3E87E6B7C932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2" y="-9285"/>
            <a:ext cx="2195734" cy="1494069"/>
            <a:chOff x="2" y="-6964"/>
            <a:chExt cx="2843806" cy="2124076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2" y="324578"/>
              <a:ext cx="2771865" cy="145090"/>
              <a:chOff x="0" y="432770"/>
              <a:chExt cx="3854911" cy="193453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0" y="522515"/>
                <a:ext cx="3758185" cy="0"/>
              </a:xfrm>
              <a:prstGeom prst="line">
                <a:avLst/>
              </a:prstGeom>
              <a:ln w="38100">
                <a:solidFill>
                  <a:srgbClr val="8EC3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椭圆 14"/>
              <p:cNvSpPr/>
              <p:nvPr/>
            </p:nvSpPr>
            <p:spPr>
              <a:xfrm>
                <a:off x="3661458" y="432770"/>
                <a:ext cx="193453" cy="193453"/>
              </a:xfrm>
              <a:prstGeom prst="ellipse">
                <a:avLst/>
              </a:prstGeom>
              <a:solidFill>
                <a:srgbClr val="8EC3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等腰三角形-2"/>
            <p:cNvSpPr/>
            <p:nvPr userDrawn="1">
              <p:custDataLst>
                <p:tags r:id="rId3"/>
              </p:custDataLst>
            </p:nvPr>
          </p:nvSpPr>
          <p:spPr>
            <a:xfrm rot="10800000">
              <a:off x="1021080" y="-6964"/>
              <a:ext cx="1822728" cy="953262"/>
            </a:xfrm>
            <a:prstGeom prst="triangle">
              <a:avLst/>
            </a:prstGeom>
            <a:solidFill>
              <a:srgbClr val="8E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515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" name="直角三角形-1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-42686" y="36867"/>
              <a:ext cx="2124075" cy="2036416"/>
            </a:xfrm>
            <a:prstGeom prst="rtTriangle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5940152" y="5223999"/>
            <a:ext cx="3203849" cy="1634002"/>
            <a:chOff x="2771800" y="1824228"/>
            <a:chExt cx="6370425" cy="3319272"/>
          </a:xfrm>
        </p:grpSpPr>
        <p:grpSp>
          <p:nvGrpSpPr>
            <p:cNvPr id="18" name="组合 17"/>
            <p:cNvGrpSpPr/>
            <p:nvPr userDrawn="1"/>
          </p:nvGrpSpPr>
          <p:grpSpPr>
            <a:xfrm>
              <a:off x="2771800" y="3006790"/>
              <a:ext cx="6370425" cy="1123095"/>
              <a:chOff x="5821575" y="4721290"/>
              <a:chExt cx="6370425" cy="1123095"/>
            </a:xfrm>
          </p:grpSpPr>
          <p:cxnSp>
            <p:nvCxnSpPr>
              <p:cNvPr id="22" name="直接连接符 21"/>
              <p:cNvCxnSpPr/>
              <p:nvPr/>
            </p:nvCxnSpPr>
            <p:spPr>
              <a:xfrm>
                <a:off x="5910581" y="5747658"/>
                <a:ext cx="2147180" cy="0"/>
              </a:xfrm>
              <a:prstGeom prst="line">
                <a:avLst/>
              </a:prstGeom>
              <a:ln w="38100">
                <a:solidFill>
                  <a:srgbClr val="8EC3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V="1">
                <a:off x="8057761" y="4721290"/>
                <a:ext cx="1054359" cy="1026369"/>
              </a:xfrm>
              <a:prstGeom prst="line">
                <a:avLst/>
              </a:prstGeom>
              <a:ln w="38100">
                <a:solidFill>
                  <a:srgbClr val="8EC3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9102852" y="4721290"/>
                <a:ext cx="3089148" cy="0"/>
              </a:xfrm>
              <a:prstGeom prst="line">
                <a:avLst/>
              </a:prstGeom>
              <a:ln w="38100">
                <a:solidFill>
                  <a:srgbClr val="8EC3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5821575" y="5650932"/>
                <a:ext cx="193453" cy="193453"/>
              </a:xfrm>
              <a:prstGeom prst="ellipse">
                <a:avLst/>
              </a:prstGeom>
              <a:solidFill>
                <a:srgbClr val="8EC3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等腰三角形-1"/>
            <p:cNvSpPr/>
            <p:nvPr userDrawn="1">
              <p:custDataLst>
                <p:tags r:id="rId1"/>
              </p:custDataLst>
            </p:nvPr>
          </p:nvSpPr>
          <p:spPr>
            <a:xfrm>
              <a:off x="4768345" y="3781044"/>
              <a:ext cx="2569464" cy="1362456"/>
            </a:xfrm>
            <a:prstGeom prst="triangle">
              <a:avLst/>
            </a:prstGeom>
            <a:solidFill>
              <a:srgbClr val="8E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21" name="直角三角形-2"/>
            <p:cNvSpPr/>
            <p:nvPr userDrawn="1">
              <p:custDataLst>
                <p:tags r:id="rId2"/>
              </p:custDataLst>
            </p:nvPr>
          </p:nvSpPr>
          <p:spPr>
            <a:xfrm rot="16200000">
              <a:off x="5822953" y="1824228"/>
              <a:ext cx="3319272" cy="3319272"/>
            </a:xfrm>
            <a:prstGeom prst="rtTriangle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7285711" y="-496"/>
            <a:ext cx="1671590" cy="2205360"/>
            <a:chOff x="9093070" y="0"/>
            <a:chExt cx="2465328" cy="3226718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11548873" y="0"/>
              <a:ext cx="0" cy="78105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10785095" y="793668"/>
              <a:ext cx="773303" cy="72390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>
            <a:xfrm>
              <a:off x="10712320" y="1489794"/>
              <a:ext cx="101213" cy="1012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1264770" y="0"/>
              <a:ext cx="0" cy="78105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10740895" y="781050"/>
              <a:ext cx="523739" cy="480682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10639682" y="1172992"/>
              <a:ext cx="202425" cy="202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10821789" y="0"/>
              <a:ext cx="0" cy="78105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9131170" y="781050"/>
              <a:ext cx="1690484" cy="1571625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9093070" y="3125505"/>
              <a:ext cx="101213" cy="1012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9131170" y="2352675"/>
              <a:ext cx="0" cy="823437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 userDrawn="1"/>
        </p:nvGrpSpPr>
        <p:grpSpPr>
          <a:xfrm>
            <a:off x="16884" y="4922197"/>
            <a:ext cx="2394875" cy="600650"/>
            <a:chOff x="1143" y="3052287"/>
            <a:chExt cx="6415145" cy="1642149"/>
          </a:xfrm>
        </p:grpSpPr>
        <p:cxnSp>
          <p:nvCxnSpPr>
            <p:cNvPr id="40" name="直接连接符 39"/>
            <p:cNvCxnSpPr/>
            <p:nvPr/>
          </p:nvCxnSpPr>
          <p:spPr>
            <a:xfrm flipH="1">
              <a:off x="2571750" y="3153500"/>
              <a:ext cx="773303" cy="72390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1143" y="3877400"/>
              <a:ext cx="2570607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3243840" y="3052287"/>
              <a:ext cx="202425" cy="202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/>
            <p:cNvCxnSpPr/>
            <p:nvPr/>
          </p:nvCxnSpPr>
          <p:spPr>
            <a:xfrm flipH="1">
              <a:off x="2571750" y="3516175"/>
              <a:ext cx="773303" cy="72390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1143" y="4240075"/>
              <a:ext cx="2570607" cy="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3345053" y="3516175"/>
              <a:ext cx="2989072" cy="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6315075" y="3468550"/>
              <a:ext cx="101213" cy="1012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连接符 46"/>
            <p:cNvCxnSpPr/>
            <p:nvPr/>
          </p:nvCxnSpPr>
          <p:spPr>
            <a:xfrm flipH="1">
              <a:off x="1144" y="4593224"/>
              <a:ext cx="1789556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椭圆 47"/>
            <p:cNvSpPr/>
            <p:nvPr/>
          </p:nvSpPr>
          <p:spPr>
            <a:xfrm>
              <a:off x="1689487" y="4492011"/>
              <a:ext cx="202425" cy="202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600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602BF98-8200-4EC7-9384-3E87E6B7C932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602BF98-8200-4EC7-9384-3E87E6B7C932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-2"/>
          <p:cNvSpPr/>
          <p:nvPr userDrawn="1">
            <p:custDataLst>
              <p:tags r:id="rId13"/>
            </p:custDataLst>
          </p:nvPr>
        </p:nvSpPr>
        <p:spPr>
          <a:xfrm rot="16200000">
            <a:off x="5960364" y="3701748"/>
            <a:ext cx="1161288" cy="5205984"/>
          </a:xfrm>
          <a:prstGeom prst="rtTriangle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D602BF98-8200-4EC7-9384-3E87E6B7C932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16632"/>
            <a:ext cx="1368152" cy="80451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48" y="6021288"/>
            <a:ext cx="1531532" cy="674210"/>
          </a:xfrm>
          <a:prstGeom prst="rect">
            <a:avLst/>
          </a:prstGeom>
        </p:spPr>
      </p:pic>
      <p:sp>
        <p:nvSpPr>
          <p:cNvPr id="13" name="直角三角形-1"/>
          <p:cNvSpPr/>
          <p:nvPr userDrawn="1"/>
        </p:nvSpPr>
        <p:spPr>
          <a:xfrm rot="16200000">
            <a:off x="141951" y="676805"/>
            <a:ext cx="300459" cy="307386"/>
          </a:xfrm>
          <a:prstGeom prst="rtTriangle">
            <a:avLst/>
          </a:prstGeom>
          <a:solidFill>
            <a:srgbClr val="8E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6732317"/>
            <a:ext cx="9144000" cy="125684"/>
          </a:xfrm>
          <a:prstGeom prst="rect">
            <a:avLst/>
          </a:prstGeom>
          <a:solidFill>
            <a:srgbClr val="8E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089466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DLA hardware </a:t>
            </a:r>
            <a:endParaRPr lang="zh-CN" altLang="en-US" sz="4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矩形-2"/>
          <p:cNvSpPr/>
          <p:nvPr>
            <p:custDataLst>
              <p:tags r:id="rId1"/>
            </p:custDataLst>
          </p:nvPr>
        </p:nvSpPr>
        <p:spPr>
          <a:xfrm>
            <a:off x="3640360" y="3501008"/>
            <a:ext cx="1867744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Yi Li</a:t>
            </a:r>
          </a:p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2017/12/14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2" descr="D:\公司宣传图片\AI\Artosyn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234" y="6112689"/>
            <a:ext cx="1395870" cy="50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Technical topic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 txBox="1">
            <a:spLocks/>
          </p:cNvSpPr>
          <p:nvPr/>
        </p:nvSpPr>
        <p:spPr>
          <a:xfrm>
            <a:off x="395536" y="1268760"/>
            <a:ext cx="777240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2)padding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442641"/>
            <a:ext cx="3713622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952164"/>
              </p:ext>
            </p:extLst>
          </p:nvPr>
        </p:nvGraphicFramePr>
        <p:xfrm>
          <a:off x="179512" y="4437113"/>
          <a:ext cx="8604637" cy="2185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899"/>
                <a:gridCol w="3480408"/>
                <a:gridCol w="4020330"/>
              </a:tblGrid>
              <a:tr h="62402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padding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drawback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advantage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5561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CDMA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CBUF</a:t>
                      </a:r>
                      <a:r>
                        <a:rPr lang="en-US" altLang="zh-CN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space wasting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Regular data format on</a:t>
                      </a:r>
                      <a:r>
                        <a:rPr lang="en-US" altLang="zh-CN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DDR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5658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CSC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Regular data format on</a:t>
                      </a:r>
                      <a:r>
                        <a:rPr lang="en-US" altLang="zh-CN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DDR</a:t>
                      </a:r>
                      <a:endParaRPr lang="zh-CN" alt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402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BDMA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Being</a:t>
                      </a:r>
                      <a:r>
                        <a:rPr lang="en-US" altLang="zh-CN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aware of next layer tile partition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椭圆 10"/>
          <p:cNvSpPr/>
          <p:nvPr/>
        </p:nvSpPr>
        <p:spPr>
          <a:xfrm>
            <a:off x="2483768" y="2852936"/>
            <a:ext cx="1584176" cy="288032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483768" y="2823870"/>
            <a:ext cx="279648" cy="1253202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83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Technical topic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 txBox="1">
            <a:spLocks/>
          </p:cNvSpPr>
          <p:nvPr/>
        </p:nvSpPr>
        <p:spPr>
          <a:xfrm>
            <a:off x="395536" y="1268760"/>
            <a:ext cx="777240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2)padding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442641"/>
            <a:ext cx="3713622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591982"/>
              </p:ext>
            </p:extLst>
          </p:nvPr>
        </p:nvGraphicFramePr>
        <p:xfrm>
          <a:off x="795529" y="4398612"/>
          <a:ext cx="6872815" cy="1735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5648679"/>
              </a:tblGrid>
              <a:tr h="62402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5561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CDMA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Transfer</a:t>
                      </a:r>
                      <a:r>
                        <a:rPr lang="en-US" altLang="zh-CN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boundary data from DDR to CBUF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5561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CSC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 </a:t>
                      </a:r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</a:t>
                      </a:r>
                      <a:r>
                        <a:rPr lang="en-US" altLang="zh-CN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with adding padding 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椭圆 10"/>
          <p:cNvSpPr/>
          <p:nvPr/>
        </p:nvSpPr>
        <p:spPr>
          <a:xfrm>
            <a:off x="2350343" y="3754397"/>
            <a:ext cx="1584176" cy="288032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635896" y="2823870"/>
            <a:ext cx="279648" cy="1253202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54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Technical topic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 txBox="1">
            <a:spLocks/>
          </p:cNvSpPr>
          <p:nvPr/>
        </p:nvSpPr>
        <p:spPr>
          <a:xfrm>
            <a:off x="395536" y="1268760"/>
            <a:ext cx="777240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2)padding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495" y="1434696"/>
            <a:ext cx="515302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1540" y="5373216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From parameters, CDMA and CSC knows how to transfer data and add padding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58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Technical topic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 txBox="1">
            <a:spLocks/>
          </p:cNvSpPr>
          <p:nvPr/>
        </p:nvSpPr>
        <p:spPr>
          <a:xfrm>
            <a:off x="395536" y="1268760"/>
            <a:ext cx="777240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3)input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channel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partition 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92" name="表格 5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351107"/>
              </p:ext>
            </p:extLst>
          </p:nvPr>
        </p:nvGraphicFramePr>
        <p:xfrm>
          <a:off x="333974" y="1732803"/>
          <a:ext cx="8702522" cy="1696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702"/>
                <a:gridCol w="1137702"/>
                <a:gridCol w="1137702"/>
                <a:gridCol w="1137702"/>
                <a:gridCol w="1137702"/>
                <a:gridCol w="1137702"/>
                <a:gridCol w="1876310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</a:t>
                      </a:r>
                      <a:endParaRPr lang="zh-CN" alt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size_x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Size_y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Size_x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</a:p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Size_y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056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Alexnet</a:t>
                      </a:r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conv5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5x5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93" name="直接箭头连接符 592"/>
          <p:cNvCxnSpPr/>
          <p:nvPr/>
        </p:nvCxnSpPr>
        <p:spPr>
          <a:xfrm>
            <a:off x="868811" y="4905631"/>
            <a:ext cx="51477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TextBox 593"/>
          <p:cNvSpPr txBox="1"/>
          <p:nvPr/>
        </p:nvSpPr>
        <p:spPr>
          <a:xfrm>
            <a:off x="148731" y="499854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zh-CN" altLang="en-US" sz="1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5" name="TextBox 594"/>
          <p:cNvSpPr txBox="1"/>
          <p:nvPr/>
        </p:nvSpPr>
        <p:spPr>
          <a:xfrm>
            <a:off x="182317" y="5256379"/>
            <a:ext cx="468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zh-CN" altLang="en-US" sz="1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6" name="TextBox 595"/>
          <p:cNvSpPr txBox="1"/>
          <p:nvPr/>
        </p:nvSpPr>
        <p:spPr>
          <a:xfrm>
            <a:off x="220739" y="5481695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7" name="TextBox 596"/>
          <p:cNvSpPr txBox="1"/>
          <p:nvPr/>
        </p:nvSpPr>
        <p:spPr>
          <a:xfrm>
            <a:off x="868811" y="4617599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8" name="组合 597"/>
          <p:cNvGrpSpPr/>
          <p:nvPr/>
        </p:nvGrpSpPr>
        <p:grpSpPr>
          <a:xfrm>
            <a:off x="806143" y="5049647"/>
            <a:ext cx="595349" cy="648072"/>
            <a:chOff x="764916" y="4509120"/>
            <a:chExt cx="595349" cy="648072"/>
          </a:xfrm>
        </p:grpSpPr>
        <p:cxnSp>
          <p:nvCxnSpPr>
            <p:cNvPr id="599" name="直接连接符 598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直接连接符 599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直接连接符 600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直接连接符 601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直接连接符 602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直接连接符 603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直接连接符 604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直接连接符 605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直接连接符 606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直接连接符 607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直接连接符 608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直接连接符 609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直接连接符 610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直接连接符 611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直接连接符 612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直接连接符 613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直接连接符 614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直接连接符 615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直接连接符 616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直接连接符 617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直接连接符 618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直接连接符 619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接连接符 620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接连接符 621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接连接符 622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接连接符 623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接连接符 624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接连接符 625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接连接符 626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直接连接符 627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直接连接符 628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直接连接符 629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直接连接符 630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直接连接符 631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直接连接符 632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直接连接符 633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直接连接符 634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直接连接符 635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直接连接符 636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直接连接符 637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直接连接符 638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直接连接符 639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直接连接符 640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直接连接符 641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直接连接符 642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4" name="组合 643"/>
          <p:cNvGrpSpPr/>
          <p:nvPr/>
        </p:nvGrpSpPr>
        <p:grpSpPr>
          <a:xfrm>
            <a:off x="1336863" y="5049647"/>
            <a:ext cx="595349" cy="648072"/>
            <a:chOff x="764916" y="4509120"/>
            <a:chExt cx="595349" cy="648072"/>
          </a:xfrm>
        </p:grpSpPr>
        <p:cxnSp>
          <p:nvCxnSpPr>
            <p:cNvPr id="645" name="直接连接符 644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直接连接符 645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直接连接符 646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直接连接符 647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直接连接符 648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直接连接符 649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直接连接符 650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接连接符 651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接连接符 652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接连接符 653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接连接符 654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直接连接符 655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直接连接符 656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直接连接符 657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直接连接符 658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接连接符 659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接连接符 660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接连接符 661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接连接符 662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接连接符 663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接连接符 664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接连接符 665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接连接符 666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接连接符 667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接连接符 668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直接连接符 669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直接连接符 670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接连接符 671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接连接符 672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接连接符 673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接连接符 674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直接连接符 675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直接连接符 676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直接连接符 677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接连接符 678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接连接符 679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接连接符 680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接连接符 681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接连接符 682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直接连接符 683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直接连接符 684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直接连接符 685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接连接符 686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接连接符 687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接连接符 688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0" name="组合 689"/>
          <p:cNvGrpSpPr/>
          <p:nvPr/>
        </p:nvGrpSpPr>
        <p:grpSpPr>
          <a:xfrm>
            <a:off x="1856675" y="5049647"/>
            <a:ext cx="595349" cy="648072"/>
            <a:chOff x="764916" y="4509120"/>
            <a:chExt cx="595349" cy="648072"/>
          </a:xfrm>
        </p:grpSpPr>
        <p:cxnSp>
          <p:nvCxnSpPr>
            <p:cNvPr id="691" name="直接连接符 690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直接连接符 691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接连接符 692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接连接符 693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接连接符 694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接连接符 695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接连接符 696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直接连接符 697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直接连接符 698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直接连接符 699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直接连接符 700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直接连接符 701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直接连接符 702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直接连接符 703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直接连接符 704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直接连接符 705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直接连接符 706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直接连接符 707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直接连接符 708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直接连接符 709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直接连接符 710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直接连接符 711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直接连接符 712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直接连接符 713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直接连接符 714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直接连接符 715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直接连接符 716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直接连接符 717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直接连接符 718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直接连接符 719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直接连接符 720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直接连接符 721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直接连接符 722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直接连接符 723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直接连接符 724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直接连接符 725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直接连接符 726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直接连接符 727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直接连接符 728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直接连接符 729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直接连接符 730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直接连接符 731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直接连接符 732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直接连接符 733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直接连接符 734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6" name="直接箭头连接符 735"/>
          <p:cNvCxnSpPr/>
          <p:nvPr/>
        </p:nvCxnSpPr>
        <p:spPr>
          <a:xfrm>
            <a:off x="886813" y="4567077"/>
            <a:ext cx="151858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" name="TextBox 736"/>
          <p:cNvSpPr txBox="1"/>
          <p:nvPr/>
        </p:nvSpPr>
        <p:spPr>
          <a:xfrm>
            <a:off x="1412869" y="4279045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38" name="组合 737"/>
          <p:cNvGrpSpPr/>
          <p:nvPr/>
        </p:nvGrpSpPr>
        <p:grpSpPr>
          <a:xfrm>
            <a:off x="2373581" y="5056939"/>
            <a:ext cx="595349" cy="648072"/>
            <a:chOff x="764916" y="4509120"/>
            <a:chExt cx="595349" cy="648072"/>
          </a:xfrm>
        </p:grpSpPr>
        <p:cxnSp>
          <p:nvCxnSpPr>
            <p:cNvPr id="739" name="直接连接符 738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直接连接符 739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直接连接符 740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直接连接符 741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直接连接符 742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直接连接符 743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直接连接符 744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直接连接符 745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直接连接符 746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直接连接符 747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直接连接符 748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直接连接符 749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直接连接符 750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直接连接符 751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直接连接符 752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直接连接符 753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直接连接符 754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直接连接符 755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直接连接符 756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直接连接符 757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直接连接符 758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直接连接符 759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直接连接符 760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直接连接符 761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直接连接符 762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直接连接符 763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直接连接符 764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直接连接符 765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直接连接符 766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直接连接符 767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直接连接符 768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直接连接符 769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直接连接符 770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直接连接符 771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直接连接符 772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直接连接符 773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直接连接符 774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直接连接符 775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直接连接符 776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直接连接符 777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直接连接符 778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直接连接符 779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直接连接符 780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直接连接符 781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直接连接符 782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4" name="组合 783"/>
          <p:cNvGrpSpPr/>
          <p:nvPr/>
        </p:nvGrpSpPr>
        <p:grpSpPr>
          <a:xfrm>
            <a:off x="2896922" y="5055453"/>
            <a:ext cx="595349" cy="648072"/>
            <a:chOff x="764916" y="4509120"/>
            <a:chExt cx="595349" cy="648072"/>
          </a:xfrm>
        </p:grpSpPr>
        <p:cxnSp>
          <p:nvCxnSpPr>
            <p:cNvPr id="785" name="直接连接符 784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直接连接符 785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直接连接符 786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直接连接符 787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直接连接符 788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直接连接符 789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" name="直接连接符 790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直接连接符 791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直接连接符 792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直接连接符 793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直接连接符 794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直接连接符 795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直接连接符 796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直接连接符 797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直接连接符 798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" name="直接连接符 799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直接连接符 800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直接连接符 801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直接连接符 802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直接连接符 803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直接连接符 804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直接连接符 805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直接连接符 806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直接连接符 807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直接连接符 808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直接连接符 809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直接连接符 810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直接连接符 811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直接连接符 812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直接连接符 813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直接连接符 814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直接连接符 815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直接连接符 816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直接连接符 817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直接连接符 818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直接连接符 819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直接连接符 820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直接连接符 821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直接连接符 822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直接连接符 823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直接连接符 824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直接连接符 825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直接连接符 826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直接连接符 827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直接连接符 828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0" name="组合 829"/>
          <p:cNvGrpSpPr/>
          <p:nvPr/>
        </p:nvGrpSpPr>
        <p:grpSpPr>
          <a:xfrm>
            <a:off x="3420263" y="5055519"/>
            <a:ext cx="595349" cy="648072"/>
            <a:chOff x="764916" y="4509120"/>
            <a:chExt cx="595349" cy="648072"/>
          </a:xfrm>
        </p:grpSpPr>
        <p:cxnSp>
          <p:nvCxnSpPr>
            <p:cNvPr id="831" name="直接连接符 830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直接连接符 831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" name="直接连接符 832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" name="直接连接符 833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" name="直接连接符 834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" name="直接连接符 835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直接连接符 836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直接连接符 837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直接连接符 838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直接连接符 839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直接连接符 840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直接连接符 841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直接连接符 842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直接连接符 843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直接连接符 844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直接连接符 845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直接连接符 846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直接连接符 847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直接连接符 848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直接连接符 849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直接连接符 850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直接连接符 851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直接连接符 852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4" name="直接连接符 853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直接连接符 854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直接连接符 855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直接连接符 856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直接连接符 857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直接连接符 858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直接连接符 859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直接连接符 860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直接连接符 861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直接连接符 862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直接连接符 863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直接连接符 864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直接连接符 865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直接连接符 866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直接连接符 867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9" name="直接连接符 868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直接连接符 869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直接连接符 870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直接连接符 871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直接连接符 872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直接连接符 873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直接连接符 874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6" name="直接箭头连接符 875"/>
          <p:cNvCxnSpPr/>
          <p:nvPr/>
        </p:nvCxnSpPr>
        <p:spPr>
          <a:xfrm>
            <a:off x="906116" y="4279045"/>
            <a:ext cx="297666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7" name="TextBox 876"/>
          <p:cNvSpPr txBox="1"/>
          <p:nvPr/>
        </p:nvSpPr>
        <p:spPr>
          <a:xfrm>
            <a:off x="2101514" y="3991013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8" name="直接箭头连接符 877"/>
          <p:cNvCxnSpPr/>
          <p:nvPr/>
        </p:nvCxnSpPr>
        <p:spPr>
          <a:xfrm>
            <a:off x="4006226" y="4909383"/>
            <a:ext cx="51477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9" name="TextBox 878"/>
          <p:cNvSpPr txBox="1"/>
          <p:nvPr/>
        </p:nvSpPr>
        <p:spPr>
          <a:xfrm>
            <a:off x="4006226" y="4621351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0" name="组合 879"/>
          <p:cNvGrpSpPr/>
          <p:nvPr/>
        </p:nvGrpSpPr>
        <p:grpSpPr>
          <a:xfrm>
            <a:off x="3943558" y="5053399"/>
            <a:ext cx="595349" cy="648072"/>
            <a:chOff x="764916" y="4509120"/>
            <a:chExt cx="595349" cy="648072"/>
          </a:xfrm>
        </p:grpSpPr>
        <p:cxnSp>
          <p:nvCxnSpPr>
            <p:cNvPr id="881" name="直接连接符 880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直接连接符 881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直接连接符 882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直接连接符 883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直接连接符 884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直接连接符 885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直接连接符 886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直接连接符 887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直接连接符 888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直接连接符 889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直接连接符 890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直接连接符 891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直接连接符 892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直接连接符 893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直接连接符 894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直接连接符 895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直接连接符 896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直接连接符 897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直接连接符 898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直接连接符 899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直接连接符 900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直接连接符 901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接连接符 902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直接连接符 903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直接连接符 904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直接连接符 905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直接连接符 906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直接连接符 907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直接连接符 908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直接连接符 909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直接连接符 910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直接连接符 911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直接连接符 912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直接连接符 913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直接连接符 914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直接连接符 915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直接连接符 916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直接连接符 917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直接连接符 918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直接连接符 919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直接连接符 920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直接连接符 921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" name="直接连接符 922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直接连接符 923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直接连接符 924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6" name="组合 925"/>
          <p:cNvGrpSpPr/>
          <p:nvPr/>
        </p:nvGrpSpPr>
        <p:grpSpPr>
          <a:xfrm>
            <a:off x="4474278" y="5053399"/>
            <a:ext cx="595349" cy="648072"/>
            <a:chOff x="764916" y="4509120"/>
            <a:chExt cx="595349" cy="648072"/>
          </a:xfrm>
        </p:grpSpPr>
        <p:cxnSp>
          <p:nvCxnSpPr>
            <p:cNvPr id="927" name="直接连接符 926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直接连接符 927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直接连接符 928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直接连接符 929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直接连接符 930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直接连接符 931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直接连接符 932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4" name="直接连接符 933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5" name="直接连接符 934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6" name="直接连接符 935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7" name="直接连接符 936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8" name="直接连接符 937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9" name="直接连接符 938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直接连接符 939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直接连接符 940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2" name="直接连接符 941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3" name="直接连接符 942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直接连接符 943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直接连接符 944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6" name="直接连接符 945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直接连接符 946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直接连接符 947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直接连接符 948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直接连接符 949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直接连接符 950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直接连接符 951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直接连接符 952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直接连接符 953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直接连接符 954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直接连接符 955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7" name="直接连接符 956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直接连接符 957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直接连接符 958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直接连接符 959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直接连接符 960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直接连接符 961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直接连接符 962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直接连接符 963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直接连接符 964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直接连接符 965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直接连接符 966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直接连接符 967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直接连接符 968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直接连接符 969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直接连接符 970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2" name="组合 971"/>
          <p:cNvGrpSpPr/>
          <p:nvPr/>
        </p:nvGrpSpPr>
        <p:grpSpPr>
          <a:xfrm>
            <a:off x="4994090" y="5053399"/>
            <a:ext cx="595349" cy="648072"/>
            <a:chOff x="764916" y="4509120"/>
            <a:chExt cx="595349" cy="648072"/>
          </a:xfrm>
        </p:grpSpPr>
        <p:cxnSp>
          <p:nvCxnSpPr>
            <p:cNvPr id="973" name="直接连接符 972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接连接符 973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直接连接符 974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直接连接符 975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直接连接符 976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直接连接符 977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直接连接符 978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直接连接符 979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直接连接符 980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直接连接符 981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直接连接符 982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直接连接符 983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直接连接符 984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直接连接符 985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直接连接符 986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直接连接符 987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直接连接符 988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直接连接符 989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直接连接符 990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直接连接符 991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直接连接符 992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直接连接符 993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直接连接符 994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直接连接符 995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直接连接符 996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直接连接符 997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直接连接符 998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直接连接符 999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直接连接符 1000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直接连接符 1001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直接连接符 1002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直接连接符 1003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直接连接符 1004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直接连接符 1005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直接连接符 1006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直接连接符 1007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直接连接符 1008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直接连接符 1009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直接连接符 1010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直接连接符 1011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直接连接符 1012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直接连接符 1013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直接连接符 1014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6" name="直接连接符 1015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直接连接符 1016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8" name="直接箭头连接符 1017"/>
          <p:cNvCxnSpPr/>
          <p:nvPr/>
        </p:nvCxnSpPr>
        <p:spPr>
          <a:xfrm>
            <a:off x="4024228" y="4570829"/>
            <a:ext cx="151858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9" name="TextBox 1018"/>
          <p:cNvSpPr txBox="1"/>
          <p:nvPr/>
        </p:nvSpPr>
        <p:spPr>
          <a:xfrm>
            <a:off x="4550284" y="4282797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20" name="组合 1019"/>
          <p:cNvGrpSpPr/>
          <p:nvPr/>
        </p:nvGrpSpPr>
        <p:grpSpPr>
          <a:xfrm>
            <a:off x="5510996" y="5060691"/>
            <a:ext cx="595349" cy="648072"/>
            <a:chOff x="764916" y="4509120"/>
            <a:chExt cx="595349" cy="648072"/>
          </a:xfrm>
        </p:grpSpPr>
        <p:cxnSp>
          <p:nvCxnSpPr>
            <p:cNvPr id="1021" name="直接连接符 1020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直接连接符 1021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直接连接符 1022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直接连接符 1023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直接连接符 1024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直接连接符 1025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直接连接符 1026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直接连接符 1027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直接连接符 1028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直接连接符 1029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直接连接符 1030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直接连接符 1031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直接连接符 1032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直接连接符 1033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直接连接符 1034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直接连接符 1035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直接连接符 1036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直接连接符 1037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直接连接符 1038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直接连接符 1039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直接连接符 1040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直接连接符 1041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直接连接符 1042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直接连接符 1043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直接连接符 1044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直接连接符 1045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直接连接符 1046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直接连接符 1047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直接连接符 1048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直接连接符 1049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直接连接符 1050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直接连接符 1051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直接连接符 1052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直接连接符 1053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直接连接符 1054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直接连接符 1055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直接连接符 1056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直接连接符 1057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直接连接符 1058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直接连接符 1059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直接连接符 1060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直接连接符 1061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直接连接符 1062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直接连接符 1063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直接连接符 1064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6" name="组合 1065"/>
          <p:cNvGrpSpPr/>
          <p:nvPr/>
        </p:nvGrpSpPr>
        <p:grpSpPr>
          <a:xfrm>
            <a:off x="6034337" y="5059205"/>
            <a:ext cx="595349" cy="648072"/>
            <a:chOff x="764916" y="4509120"/>
            <a:chExt cx="595349" cy="648072"/>
          </a:xfrm>
        </p:grpSpPr>
        <p:cxnSp>
          <p:nvCxnSpPr>
            <p:cNvPr id="1067" name="直接连接符 1066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直接连接符 1067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直接连接符 1068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直接连接符 1069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直接连接符 1070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直接连接符 1071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直接连接符 1072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直接连接符 1073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直接连接符 1074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直接连接符 1075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直接连接符 1076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直接连接符 1077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直接连接符 1078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直接连接符 1079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直接连接符 1080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直接连接符 1081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直接连接符 1082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直接连接符 1083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直接连接符 1084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直接连接符 1085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直接连接符 1086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直接连接符 1087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直接连接符 1088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直接连接符 1089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直接连接符 1090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直接连接符 1091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直接连接符 1092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直接连接符 1093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直接连接符 1094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直接连接符 1095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直接连接符 1096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直接连接符 1097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直接连接符 1098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直接连接符 1099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直接连接符 1100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直接连接符 1101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直接连接符 1102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直接连接符 1103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直接连接符 1104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直接连接符 1105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直接连接符 1106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直接连接符 1107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直接连接符 1108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直接连接符 1109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1" name="直接连接符 1110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2" name="组合 1111"/>
          <p:cNvGrpSpPr/>
          <p:nvPr/>
        </p:nvGrpSpPr>
        <p:grpSpPr>
          <a:xfrm>
            <a:off x="6557678" y="5059271"/>
            <a:ext cx="595349" cy="648072"/>
            <a:chOff x="764916" y="4509120"/>
            <a:chExt cx="595349" cy="648072"/>
          </a:xfrm>
        </p:grpSpPr>
        <p:cxnSp>
          <p:nvCxnSpPr>
            <p:cNvPr id="1113" name="直接连接符 1112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直接连接符 1113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直接连接符 1114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直接连接符 1115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直接连接符 1116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直接连接符 1117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直接连接符 1118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直接连接符 1119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直接连接符 1120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2" name="直接连接符 1121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直接连接符 1122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直接连接符 1123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直接连接符 1124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直接连接符 1125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直接连接符 1126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直接连接符 1127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" name="直接连接符 1128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直接连接符 1129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1" name="直接连接符 1130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2" name="直接连接符 1131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3" name="直接连接符 1132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直接连接符 1133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" name="直接连接符 1134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6" name="直接连接符 1135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7" name="直接连接符 1136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8" name="直接连接符 1137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9" name="直接连接符 1138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0" name="直接连接符 1139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1" name="直接连接符 1140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2" name="直接连接符 1141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3" name="直接连接符 1142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直接连接符 1143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5" name="直接连接符 1144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6" name="直接连接符 1145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7" name="直接连接符 1146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8" name="直接连接符 1147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9" name="直接连接符 1148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0" name="直接连接符 1149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1" name="直接连接符 1150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直接连接符 1151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直接连接符 1152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直接连接符 1153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直接连接符 1154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直接连接符 1155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7" name="直接连接符 1156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8" name="直接箭头连接符 1157"/>
          <p:cNvCxnSpPr/>
          <p:nvPr/>
        </p:nvCxnSpPr>
        <p:spPr>
          <a:xfrm>
            <a:off x="4043531" y="4282797"/>
            <a:ext cx="297666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9" name="TextBox 1158"/>
          <p:cNvSpPr txBox="1"/>
          <p:nvPr/>
        </p:nvSpPr>
        <p:spPr>
          <a:xfrm>
            <a:off x="5238929" y="3994765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60" name="直接箭头连接符 1159"/>
          <p:cNvCxnSpPr/>
          <p:nvPr/>
        </p:nvCxnSpPr>
        <p:spPr>
          <a:xfrm flipV="1">
            <a:off x="878151" y="3971239"/>
            <a:ext cx="8199572" cy="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1" name="TextBox 1160"/>
          <p:cNvSpPr txBox="1"/>
          <p:nvPr/>
        </p:nvSpPr>
        <p:spPr>
          <a:xfrm>
            <a:off x="4494176" y="3662136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2" name="椭圆 1161"/>
          <p:cNvSpPr/>
          <p:nvPr/>
        </p:nvSpPr>
        <p:spPr>
          <a:xfrm>
            <a:off x="7401593" y="5121655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3" name="椭圆 1162"/>
          <p:cNvSpPr/>
          <p:nvPr/>
        </p:nvSpPr>
        <p:spPr>
          <a:xfrm>
            <a:off x="7493547" y="5121654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4" name="椭圆 1163"/>
          <p:cNvSpPr/>
          <p:nvPr/>
        </p:nvSpPr>
        <p:spPr>
          <a:xfrm>
            <a:off x="7583439" y="5121653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5" name="椭圆 1164"/>
          <p:cNvSpPr/>
          <p:nvPr/>
        </p:nvSpPr>
        <p:spPr>
          <a:xfrm>
            <a:off x="7401593" y="5400253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6" name="椭圆 1165"/>
          <p:cNvSpPr/>
          <p:nvPr/>
        </p:nvSpPr>
        <p:spPr>
          <a:xfrm>
            <a:off x="7493547" y="540025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7" name="椭圆 1166"/>
          <p:cNvSpPr/>
          <p:nvPr/>
        </p:nvSpPr>
        <p:spPr>
          <a:xfrm>
            <a:off x="7583439" y="540025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8" name="椭圆 1167"/>
          <p:cNvSpPr/>
          <p:nvPr/>
        </p:nvSpPr>
        <p:spPr>
          <a:xfrm>
            <a:off x="7401593" y="56027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9" name="椭圆 1168"/>
          <p:cNvSpPr/>
          <p:nvPr/>
        </p:nvSpPr>
        <p:spPr>
          <a:xfrm>
            <a:off x="7493547" y="560277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0" name="椭圆 1169"/>
          <p:cNvSpPr/>
          <p:nvPr/>
        </p:nvSpPr>
        <p:spPr>
          <a:xfrm>
            <a:off x="7583439" y="560277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06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Technical topic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 txBox="1">
            <a:spLocks/>
          </p:cNvSpPr>
          <p:nvPr/>
        </p:nvSpPr>
        <p:spPr>
          <a:xfrm>
            <a:off x="395536" y="1268760"/>
            <a:ext cx="777240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3)input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channel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partition 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00808"/>
            <a:ext cx="4752528" cy="44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922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Technical topic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 txBox="1">
            <a:spLocks/>
          </p:cNvSpPr>
          <p:nvPr/>
        </p:nvSpPr>
        <p:spPr>
          <a:xfrm>
            <a:off x="395536" y="1268760"/>
            <a:ext cx="777240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3)input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channel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partition 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184008"/>
              </p:ext>
            </p:extLst>
          </p:nvPr>
        </p:nvGraphicFramePr>
        <p:xfrm>
          <a:off x="591339" y="2060848"/>
          <a:ext cx="5276805" cy="1179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905"/>
                <a:gridCol w="868516"/>
                <a:gridCol w="792088"/>
                <a:gridCol w="864096"/>
                <a:gridCol w="864096"/>
                <a:gridCol w="936104"/>
              </a:tblGrid>
              <a:tr h="62402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  <a:r>
                        <a:rPr lang="en-US" altLang="zh-CN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  <a:r>
                        <a:rPr lang="en-US" altLang="zh-CN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kernel_x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kernel_y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feature_x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feature_y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5561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226" y="1442641"/>
            <a:ext cx="2540148" cy="2316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接箭头连接符 8"/>
          <p:cNvCxnSpPr/>
          <p:nvPr/>
        </p:nvCxnSpPr>
        <p:spPr>
          <a:xfrm>
            <a:off x="971600" y="4896496"/>
            <a:ext cx="51477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4989409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zh-CN" altLang="en-US" sz="1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106" y="5247244"/>
            <a:ext cx="468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zh-CN" altLang="en-US" sz="1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528" y="5472560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1600" y="4608464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08932" y="5040512"/>
            <a:ext cx="595349" cy="648072"/>
            <a:chOff x="764916" y="4509120"/>
            <a:chExt cx="595349" cy="648072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1439652" y="5040512"/>
            <a:ext cx="595349" cy="648072"/>
            <a:chOff x="764916" y="4509120"/>
            <a:chExt cx="595349" cy="648072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组合 106"/>
          <p:cNvGrpSpPr/>
          <p:nvPr/>
        </p:nvGrpSpPr>
        <p:grpSpPr>
          <a:xfrm>
            <a:off x="1959464" y="5040512"/>
            <a:ext cx="595349" cy="648072"/>
            <a:chOff x="764916" y="4509120"/>
            <a:chExt cx="595349" cy="648072"/>
          </a:xfrm>
        </p:grpSpPr>
        <p:cxnSp>
          <p:nvCxnSpPr>
            <p:cNvPr id="108" name="直接连接符 107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直接箭头连接符 152"/>
          <p:cNvCxnSpPr/>
          <p:nvPr/>
        </p:nvCxnSpPr>
        <p:spPr>
          <a:xfrm>
            <a:off x="989602" y="4557942"/>
            <a:ext cx="151858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515658" y="4269910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5" name="组合 154"/>
          <p:cNvGrpSpPr/>
          <p:nvPr/>
        </p:nvGrpSpPr>
        <p:grpSpPr>
          <a:xfrm>
            <a:off x="2476370" y="5047804"/>
            <a:ext cx="595349" cy="648072"/>
            <a:chOff x="764916" y="4509120"/>
            <a:chExt cx="595349" cy="648072"/>
          </a:xfrm>
        </p:grpSpPr>
        <p:cxnSp>
          <p:nvCxnSpPr>
            <p:cNvPr id="156" name="直接连接符 155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组合 200"/>
          <p:cNvGrpSpPr/>
          <p:nvPr/>
        </p:nvGrpSpPr>
        <p:grpSpPr>
          <a:xfrm>
            <a:off x="2999711" y="5046318"/>
            <a:ext cx="595349" cy="648072"/>
            <a:chOff x="764916" y="4509120"/>
            <a:chExt cx="595349" cy="648072"/>
          </a:xfrm>
        </p:grpSpPr>
        <p:cxnSp>
          <p:nvCxnSpPr>
            <p:cNvPr id="202" name="直接连接符 201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组合 246"/>
          <p:cNvGrpSpPr/>
          <p:nvPr/>
        </p:nvGrpSpPr>
        <p:grpSpPr>
          <a:xfrm>
            <a:off x="3523052" y="5046384"/>
            <a:ext cx="595349" cy="648072"/>
            <a:chOff x="764916" y="4509120"/>
            <a:chExt cx="595349" cy="648072"/>
          </a:xfrm>
        </p:grpSpPr>
        <p:cxnSp>
          <p:nvCxnSpPr>
            <p:cNvPr id="248" name="直接连接符 247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285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3" name="直接箭头连接符 292"/>
          <p:cNvCxnSpPr/>
          <p:nvPr/>
        </p:nvCxnSpPr>
        <p:spPr>
          <a:xfrm>
            <a:off x="1008905" y="4269910"/>
            <a:ext cx="297666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/>
          <p:cNvSpPr txBox="1"/>
          <p:nvPr/>
        </p:nvSpPr>
        <p:spPr>
          <a:xfrm>
            <a:off x="2204303" y="3981878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5" name="直接箭头连接符 294"/>
          <p:cNvCxnSpPr/>
          <p:nvPr/>
        </p:nvCxnSpPr>
        <p:spPr>
          <a:xfrm>
            <a:off x="4109015" y="4900248"/>
            <a:ext cx="51477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>
            <a:off x="4109015" y="4612216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7" name="组合 296"/>
          <p:cNvGrpSpPr/>
          <p:nvPr/>
        </p:nvGrpSpPr>
        <p:grpSpPr>
          <a:xfrm>
            <a:off x="4046347" y="5044264"/>
            <a:ext cx="595349" cy="648072"/>
            <a:chOff x="764916" y="4509120"/>
            <a:chExt cx="595349" cy="648072"/>
          </a:xfrm>
        </p:grpSpPr>
        <p:cxnSp>
          <p:nvCxnSpPr>
            <p:cNvPr id="298" name="直接连接符 297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3" name="组合 342"/>
          <p:cNvGrpSpPr/>
          <p:nvPr/>
        </p:nvGrpSpPr>
        <p:grpSpPr>
          <a:xfrm>
            <a:off x="4577067" y="5044264"/>
            <a:ext cx="595349" cy="648072"/>
            <a:chOff x="764916" y="4509120"/>
            <a:chExt cx="595349" cy="648072"/>
          </a:xfrm>
        </p:grpSpPr>
        <p:cxnSp>
          <p:nvCxnSpPr>
            <p:cNvPr id="344" name="直接连接符 343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347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连接符 348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接连接符 349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接连接符 350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连接符 351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接连接符 353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连接符 355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接连接符 356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357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连接符 372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接连接符 373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连接符 375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连接符 376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连接符 387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" name="组合 388"/>
          <p:cNvGrpSpPr/>
          <p:nvPr/>
        </p:nvGrpSpPr>
        <p:grpSpPr>
          <a:xfrm>
            <a:off x="5096879" y="5044264"/>
            <a:ext cx="595349" cy="648072"/>
            <a:chOff x="764916" y="4509120"/>
            <a:chExt cx="595349" cy="648072"/>
          </a:xfrm>
        </p:grpSpPr>
        <p:cxnSp>
          <p:nvCxnSpPr>
            <p:cNvPr id="390" name="直接连接符 389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391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连接符 415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连接符 416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连接符 423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424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426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接连接符 427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接连接符 428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接连接符 429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接连接符 431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接连接符 432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接连接符 433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5" name="直接箭头连接符 434"/>
          <p:cNvCxnSpPr/>
          <p:nvPr/>
        </p:nvCxnSpPr>
        <p:spPr>
          <a:xfrm>
            <a:off x="4127017" y="4561694"/>
            <a:ext cx="151858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TextBox 435"/>
          <p:cNvSpPr txBox="1"/>
          <p:nvPr/>
        </p:nvSpPr>
        <p:spPr>
          <a:xfrm>
            <a:off x="4653073" y="4273662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7" name="组合 436"/>
          <p:cNvGrpSpPr/>
          <p:nvPr/>
        </p:nvGrpSpPr>
        <p:grpSpPr>
          <a:xfrm>
            <a:off x="5613785" y="5051556"/>
            <a:ext cx="595349" cy="648072"/>
            <a:chOff x="764916" y="4509120"/>
            <a:chExt cx="595349" cy="648072"/>
          </a:xfrm>
        </p:grpSpPr>
        <p:cxnSp>
          <p:nvCxnSpPr>
            <p:cNvPr id="438" name="直接连接符 437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连接符 438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接连接符 440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接连接符 441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接连接符 442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直接连接符 443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直接连接符 444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接连接符 445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接连接符 446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接连接符 447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接连接符 448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直接连接符 449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接连接符 450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接连接符 451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直接连接符 452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直接连接符 453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直接连接符 454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接连接符 455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直接连接符 456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直接连接符 457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直接连接符 458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直接连接符 459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直接连接符 460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直接连接符 461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直接连接符 462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直接连接符 463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直接连接符 464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接连接符 465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直接连接符 466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直接连接符 467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直接连接符 468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接连接符 469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直接连接符 470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接连接符 471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直接连接符 472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直接连接符 473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直接连接符 474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接连接符 475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直接连接符 476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直接连接符 477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直接连接符 478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接连接符 479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直接连接符 480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接连接符 481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3" name="组合 482"/>
          <p:cNvGrpSpPr/>
          <p:nvPr/>
        </p:nvGrpSpPr>
        <p:grpSpPr>
          <a:xfrm>
            <a:off x="6137126" y="5050070"/>
            <a:ext cx="595349" cy="648072"/>
            <a:chOff x="764916" y="4509120"/>
            <a:chExt cx="595349" cy="648072"/>
          </a:xfrm>
        </p:grpSpPr>
        <p:cxnSp>
          <p:nvCxnSpPr>
            <p:cNvPr id="484" name="直接连接符 483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直接连接符 484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直接连接符 485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直接连接符 486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直接连接符 487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直接连接符 488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接连接符 489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接连接符 490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接连接符 491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直接连接符 492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接连接符 493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直接连接符 494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接连接符 495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直接连接符 496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直接连接符 497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直接连接符 498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接连接符 499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直接连接符 500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直接连接符 501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接连接符 502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直接连接符 503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直接连接符 504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直接连接符 505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直接连接符 506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直接连接符 507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直接连接符 508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直接连接符 509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直接连接符 510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直接连接符 511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直接连接符 512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直接连接符 513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直接连接符 514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直接连接符 515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直接连接符 516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直接连接符 517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直接连接符 518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直接连接符 519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直接连接符 520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直接连接符 521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直接连接符 522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直接连接符 523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直接连接符 524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直接连接符 525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直接连接符 526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直接连接符 527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9" name="组合 528"/>
          <p:cNvGrpSpPr/>
          <p:nvPr/>
        </p:nvGrpSpPr>
        <p:grpSpPr>
          <a:xfrm>
            <a:off x="6660467" y="5050136"/>
            <a:ext cx="595349" cy="648072"/>
            <a:chOff x="764916" y="4509120"/>
            <a:chExt cx="595349" cy="648072"/>
          </a:xfrm>
        </p:grpSpPr>
        <p:cxnSp>
          <p:nvCxnSpPr>
            <p:cNvPr id="530" name="直接连接符 529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直接连接符 530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直接连接符 531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直接连接符 532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直接连接符 533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直接连接符 534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直接连接符 535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直接连接符 536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直接连接符 537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直接连接符 538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直接连接符 539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直接连接符 540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直接连接符 541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直接连接符 542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直接连接符 543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直接连接符 544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直接连接符 545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直接连接符 546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接连接符 547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直接连接符 548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直接连接符 549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直接连接符 550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接连接符 551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接连接符 552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接连接符 553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接连接符 554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接连接符 555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直接连接符 556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直接连接符 557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直接连接符 558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直接连接符 559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直接连接符 560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直接连接符 561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直接连接符 562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直接连接符 563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直接连接符 564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直接连接符 565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直接连接符 566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直接连接符 567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直接连接符 568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直接连接符 569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直接连接符 570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直接连接符 571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直接连接符 572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直接连接符 573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5" name="直接箭头连接符 574"/>
          <p:cNvCxnSpPr/>
          <p:nvPr/>
        </p:nvCxnSpPr>
        <p:spPr>
          <a:xfrm>
            <a:off x="4146320" y="4273662"/>
            <a:ext cx="297666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TextBox 575"/>
          <p:cNvSpPr txBox="1"/>
          <p:nvPr/>
        </p:nvSpPr>
        <p:spPr>
          <a:xfrm>
            <a:off x="5341718" y="3985630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7" name="直接箭头连接符 576"/>
          <p:cNvCxnSpPr/>
          <p:nvPr/>
        </p:nvCxnSpPr>
        <p:spPr>
          <a:xfrm flipV="1">
            <a:off x="1031953" y="3962103"/>
            <a:ext cx="6924423" cy="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TextBox 577"/>
          <p:cNvSpPr txBox="1"/>
          <p:nvPr/>
        </p:nvSpPr>
        <p:spPr>
          <a:xfrm>
            <a:off x="4276022" y="3653001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9" name="椭圆 578"/>
          <p:cNvSpPr/>
          <p:nvPr/>
        </p:nvSpPr>
        <p:spPr>
          <a:xfrm>
            <a:off x="7504382" y="5112520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0" name="椭圆 579"/>
          <p:cNvSpPr/>
          <p:nvPr/>
        </p:nvSpPr>
        <p:spPr>
          <a:xfrm>
            <a:off x="7596336" y="5112519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1" name="椭圆 580"/>
          <p:cNvSpPr/>
          <p:nvPr/>
        </p:nvSpPr>
        <p:spPr>
          <a:xfrm>
            <a:off x="7686228" y="5112518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2" name="椭圆 581"/>
          <p:cNvSpPr/>
          <p:nvPr/>
        </p:nvSpPr>
        <p:spPr>
          <a:xfrm>
            <a:off x="7504382" y="5391118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3" name="椭圆 582"/>
          <p:cNvSpPr/>
          <p:nvPr/>
        </p:nvSpPr>
        <p:spPr>
          <a:xfrm>
            <a:off x="7596336" y="5391117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4" name="椭圆 583"/>
          <p:cNvSpPr/>
          <p:nvPr/>
        </p:nvSpPr>
        <p:spPr>
          <a:xfrm>
            <a:off x="7686228" y="539111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5" name="椭圆 584"/>
          <p:cNvSpPr/>
          <p:nvPr/>
        </p:nvSpPr>
        <p:spPr>
          <a:xfrm>
            <a:off x="7504382" y="55936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6" name="椭圆 585"/>
          <p:cNvSpPr/>
          <p:nvPr/>
        </p:nvSpPr>
        <p:spPr>
          <a:xfrm>
            <a:off x="7596336" y="559364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7" name="椭圆 586"/>
          <p:cNvSpPr/>
          <p:nvPr/>
        </p:nvSpPr>
        <p:spPr>
          <a:xfrm>
            <a:off x="7686228" y="55936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8" name="TextBox 587"/>
          <p:cNvSpPr txBox="1"/>
          <p:nvPr/>
        </p:nvSpPr>
        <p:spPr>
          <a:xfrm>
            <a:off x="1653928" y="5805264"/>
            <a:ext cx="630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Total time: 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9*18*16 + 1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25) * 4 = 12168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9" name="TextBox 588"/>
          <p:cNvSpPr txBox="1"/>
          <p:nvPr/>
        </p:nvSpPr>
        <p:spPr>
          <a:xfrm>
            <a:off x="2773064" y="6148918"/>
            <a:ext cx="211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Utilization: 62.5%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2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Technical topic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 txBox="1">
            <a:spLocks/>
          </p:cNvSpPr>
          <p:nvPr/>
        </p:nvSpPr>
        <p:spPr>
          <a:xfrm>
            <a:off x="395536" y="1268760"/>
            <a:ext cx="777240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3)input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channel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partition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498827"/>
              </p:ext>
            </p:extLst>
          </p:nvPr>
        </p:nvGraphicFramePr>
        <p:xfrm>
          <a:off x="591339" y="2060848"/>
          <a:ext cx="5276805" cy="1179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905"/>
                <a:gridCol w="868516"/>
                <a:gridCol w="792088"/>
                <a:gridCol w="864096"/>
                <a:gridCol w="864096"/>
                <a:gridCol w="936104"/>
              </a:tblGrid>
              <a:tr h="62402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  <a:r>
                        <a:rPr lang="en-US" altLang="zh-CN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  <a:r>
                        <a:rPr lang="en-US" altLang="zh-CN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kernel_x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kernel_y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feature_x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feature_y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5561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971600" y="4896496"/>
            <a:ext cx="51477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4989409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zh-CN" altLang="en-US" sz="1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106" y="5247244"/>
            <a:ext cx="468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zh-CN" altLang="en-US" sz="1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528" y="5472560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1600" y="4608464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08932" y="5040512"/>
            <a:ext cx="595349" cy="648072"/>
            <a:chOff x="764916" y="4509120"/>
            <a:chExt cx="595349" cy="648072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1439652" y="5040512"/>
            <a:ext cx="595349" cy="648072"/>
            <a:chOff x="764916" y="4509120"/>
            <a:chExt cx="595349" cy="648072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组合 106"/>
          <p:cNvGrpSpPr/>
          <p:nvPr/>
        </p:nvGrpSpPr>
        <p:grpSpPr>
          <a:xfrm>
            <a:off x="1959464" y="5040512"/>
            <a:ext cx="595349" cy="648072"/>
            <a:chOff x="764916" y="4509120"/>
            <a:chExt cx="595349" cy="648072"/>
          </a:xfrm>
        </p:grpSpPr>
        <p:cxnSp>
          <p:nvCxnSpPr>
            <p:cNvPr id="108" name="直接连接符 107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直接箭头连接符 152"/>
          <p:cNvCxnSpPr/>
          <p:nvPr/>
        </p:nvCxnSpPr>
        <p:spPr>
          <a:xfrm>
            <a:off x="989602" y="4557942"/>
            <a:ext cx="151858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515658" y="4269910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5" name="组合 154"/>
          <p:cNvGrpSpPr/>
          <p:nvPr/>
        </p:nvGrpSpPr>
        <p:grpSpPr>
          <a:xfrm>
            <a:off x="2476370" y="5047804"/>
            <a:ext cx="595349" cy="648072"/>
            <a:chOff x="764916" y="4509120"/>
            <a:chExt cx="595349" cy="648072"/>
          </a:xfrm>
        </p:grpSpPr>
        <p:cxnSp>
          <p:nvCxnSpPr>
            <p:cNvPr id="156" name="直接连接符 155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组合 200"/>
          <p:cNvGrpSpPr/>
          <p:nvPr/>
        </p:nvGrpSpPr>
        <p:grpSpPr>
          <a:xfrm>
            <a:off x="2999711" y="5046318"/>
            <a:ext cx="595349" cy="648072"/>
            <a:chOff x="764916" y="4509120"/>
            <a:chExt cx="595349" cy="648072"/>
          </a:xfrm>
        </p:grpSpPr>
        <p:cxnSp>
          <p:nvCxnSpPr>
            <p:cNvPr id="202" name="直接连接符 201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组合 246"/>
          <p:cNvGrpSpPr/>
          <p:nvPr/>
        </p:nvGrpSpPr>
        <p:grpSpPr>
          <a:xfrm>
            <a:off x="3523052" y="5046384"/>
            <a:ext cx="595349" cy="648072"/>
            <a:chOff x="764916" y="4509120"/>
            <a:chExt cx="595349" cy="648072"/>
          </a:xfrm>
        </p:grpSpPr>
        <p:cxnSp>
          <p:nvCxnSpPr>
            <p:cNvPr id="248" name="直接连接符 247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285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3" name="直接箭头连接符 292"/>
          <p:cNvCxnSpPr/>
          <p:nvPr/>
        </p:nvCxnSpPr>
        <p:spPr>
          <a:xfrm>
            <a:off x="1008905" y="4269910"/>
            <a:ext cx="313741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/>
          <p:cNvSpPr txBox="1"/>
          <p:nvPr/>
        </p:nvSpPr>
        <p:spPr>
          <a:xfrm>
            <a:off x="2204303" y="3981878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5" name="直接箭头连接符 294"/>
          <p:cNvCxnSpPr/>
          <p:nvPr/>
        </p:nvCxnSpPr>
        <p:spPr>
          <a:xfrm>
            <a:off x="4109015" y="4900248"/>
            <a:ext cx="51477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>
            <a:off x="4109015" y="4612216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7" name="组合 296"/>
          <p:cNvGrpSpPr/>
          <p:nvPr/>
        </p:nvGrpSpPr>
        <p:grpSpPr>
          <a:xfrm>
            <a:off x="4046347" y="5044264"/>
            <a:ext cx="595349" cy="648072"/>
            <a:chOff x="764916" y="4509120"/>
            <a:chExt cx="595349" cy="648072"/>
          </a:xfrm>
        </p:grpSpPr>
        <p:cxnSp>
          <p:nvCxnSpPr>
            <p:cNvPr id="298" name="直接连接符 297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3" name="组合 342"/>
          <p:cNvGrpSpPr/>
          <p:nvPr/>
        </p:nvGrpSpPr>
        <p:grpSpPr>
          <a:xfrm>
            <a:off x="4577067" y="5044264"/>
            <a:ext cx="595349" cy="648072"/>
            <a:chOff x="764916" y="4509120"/>
            <a:chExt cx="595349" cy="648072"/>
          </a:xfrm>
        </p:grpSpPr>
        <p:cxnSp>
          <p:nvCxnSpPr>
            <p:cNvPr id="344" name="直接连接符 343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347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连接符 348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接连接符 349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接连接符 350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连接符 351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接连接符 353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连接符 355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接连接符 356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357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连接符 372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接连接符 373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连接符 375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连接符 376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连接符 387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" name="组合 388"/>
          <p:cNvGrpSpPr/>
          <p:nvPr/>
        </p:nvGrpSpPr>
        <p:grpSpPr>
          <a:xfrm>
            <a:off x="5096879" y="5044264"/>
            <a:ext cx="595349" cy="648072"/>
            <a:chOff x="764916" y="4509120"/>
            <a:chExt cx="595349" cy="648072"/>
          </a:xfrm>
        </p:grpSpPr>
        <p:cxnSp>
          <p:nvCxnSpPr>
            <p:cNvPr id="390" name="直接连接符 389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391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连接符 415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连接符 416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连接符 423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424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426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接连接符 427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接连接符 428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接连接符 429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接连接符 431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接连接符 432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接连接符 433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5" name="直接箭头连接符 434"/>
          <p:cNvCxnSpPr/>
          <p:nvPr/>
        </p:nvCxnSpPr>
        <p:spPr>
          <a:xfrm>
            <a:off x="4127017" y="4561694"/>
            <a:ext cx="151858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TextBox 435"/>
          <p:cNvSpPr txBox="1"/>
          <p:nvPr/>
        </p:nvSpPr>
        <p:spPr>
          <a:xfrm>
            <a:off x="4653073" y="4273662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7" name="组合 436"/>
          <p:cNvGrpSpPr/>
          <p:nvPr/>
        </p:nvGrpSpPr>
        <p:grpSpPr>
          <a:xfrm>
            <a:off x="5613785" y="5051556"/>
            <a:ext cx="595349" cy="648072"/>
            <a:chOff x="764916" y="4509120"/>
            <a:chExt cx="595349" cy="648072"/>
          </a:xfrm>
        </p:grpSpPr>
        <p:cxnSp>
          <p:nvCxnSpPr>
            <p:cNvPr id="438" name="直接连接符 437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连接符 438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接连接符 440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接连接符 441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接连接符 442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直接连接符 443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直接连接符 444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接连接符 445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接连接符 446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接连接符 447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接连接符 448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直接连接符 449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接连接符 450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接连接符 451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直接连接符 452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直接连接符 453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直接连接符 454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接连接符 455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直接连接符 456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直接连接符 457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直接连接符 458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直接连接符 459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直接连接符 460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直接连接符 461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直接连接符 462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直接连接符 463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直接连接符 464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接连接符 465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直接连接符 466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直接连接符 467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直接连接符 468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接连接符 469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直接连接符 470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接连接符 471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直接连接符 472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直接连接符 473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直接连接符 474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接连接符 475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直接连接符 476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直接连接符 477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直接连接符 478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接连接符 479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直接连接符 480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接连接符 481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3" name="组合 482"/>
          <p:cNvGrpSpPr/>
          <p:nvPr/>
        </p:nvGrpSpPr>
        <p:grpSpPr>
          <a:xfrm>
            <a:off x="6137126" y="5050070"/>
            <a:ext cx="595349" cy="648072"/>
            <a:chOff x="764916" y="4509120"/>
            <a:chExt cx="595349" cy="648072"/>
          </a:xfrm>
        </p:grpSpPr>
        <p:cxnSp>
          <p:nvCxnSpPr>
            <p:cNvPr id="484" name="直接连接符 483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直接连接符 484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直接连接符 485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直接连接符 486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直接连接符 487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直接连接符 488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接连接符 489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接连接符 490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接连接符 491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直接连接符 492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接连接符 493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直接连接符 494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接连接符 495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直接连接符 496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直接连接符 497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直接连接符 498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接连接符 499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直接连接符 500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直接连接符 501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接连接符 502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直接连接符 503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直接连接符 504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直接连接符 505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直接连接符 506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直接连接符 507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直接连接符 508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直接连接符 509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直接连接符 510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直接连接符 511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直接连接符 512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直接连接符 513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直接连接符 514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直接连接符 515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直接连接符 516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直接连接符 517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直接连接符 518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直接连接符 519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直接连接符 520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直接连接符 521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直接连接符 522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直接连接符 523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直接连接符 524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直接连接符 525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直接连接符 526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直接连接符 527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9" name="组合 528"/>
          <p:cNvGrpSpPr/>
          <p:nvPr/>
        </p:nvGrpSpPr>
        <p:grpSpPr>
          <a:xfrm>
            <a:off x="6660467" y="5050136"/>
            <a:ext cx="595349" cy="648072"/>
            <a:chOff x="764916" y="4509120"/>
            <a:chExt cx="595349" cy="648072"/>
          </a:xfrm>
        </p:grpSpPr>
        <p:cxnSp>
          <p:nvCxnSpPr>
            <p:cNvPr id="530" name="直接连接符 529"/>
            <p:cNvCxnSpPr/>
            <p:nvPr/>
          </p:nvCxnSpPr>
          <p:spPr>
            <a:xfrm>
              <a:off x="827584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直接连接符 530"/>
            <p:cNvCxnSpPr/>
            <p:nvPr/>
          </p:nvCxnSpPr>
          <p:spPr>
            <a:xfrm flipV="1">
              <a:off x="89959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直接连接符 531"/>
            <p:cNvCxnSpPr/>
            <p:nvPr/>
          </p:nvCxnSpPr>
          <p:spPr>
            <a:xfrm>
              <a:off x="899592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直接连接符 532"/>
            <p:cNvCxnSpPr/>
            <p:nvPr/>
          </p:nvCxnSpPr>
          <p:spPr>
            <a:xfrm>
              <a:off x="971600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直接连接符 533"/>
            <p:cNvCxnSpPr/>
            <p:nvPr/>
          </p:nvCxnSpPr>
          <p:spPr>
            <a:xfrm>
              <a:off x="971600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直接连接符 534"/>
            <p:cNvCxnSpPr/>
            <p:nvPr/>
          </p:nvCxnSpPr>
          <p:spPr>
            <a:xfrm flipV="1">
              <a:off x="1043608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直接连接符 535"/>
            <p:cNvCxnSpPr/>
            <p:nvPr/>
          </p:nvCxnSpPr>
          <p:spPr>
            <a:xfrm>
              <a:off x="1043608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直接连接符 536"/>
            <p:cNvCxnSpPr/>
            <p:nvPr/>
          </p:nvCxnSpPr>
          <p:spPr>
            <a:xfrm>
              <a:off x="1115616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直接连接符 537"/>
            <p:cNvCxnSpPr/>
            <p:nvPr/>
          </p:nvCxnSpPr>
          <p:spPr>
            <a:xfrm>
              <a:off x="1115616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直接连接符 538"/>
            <p:cNvCxnSpPr/>
            <p:nvPr/>
          </p:nvCxnSpPr>
          <p:spPr>
            <a:xfrm flipV="1">
              <a:off x="1187624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直接连接符 539"/>
            <p:cNvCxnSpPr/>
            <p:nvPr/>
          </p:nvCxnSpPr>
          <p:spPr>
            <a:xfrm>
              <a:off x="1187624" y="5013176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直接连接符 540"/>
            <p:cNvCxnSpPr/>
            <p:nvPr/>
          </p:nvCxnSpPr>
          <p:spPr>
            <a:xfrm>
              <a:off x="1259632" y="5013176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直接连接符 541"/>
            <p:cNvCxnSpPr/>
            <p:nvPr/>
          </p:nvCxnSpPr>
          <p:spPr>
            <a:xfrm>
              <a:off x="1259632" y="515719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直接连接符 542"/>
            <p:cNvCxnSpPr/>
            <p:nvPr/>
          </p:nvCxnSpPr>
          <p:spPr>
            <a:xfrm>
              <a:off x="827584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直接连接符 543"/>
            <p:cNvCxnSpPr/>
            <p:nvPr/>
          </p:nvCxnSpPr>
          <p:spPr>
            <a:xfrm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直接连接符 544"/>
            <p:cNvCxnSpPr/>
            <p:nvPr/>
          </p:nvCxnSpPr>
          <p:spPr>
            <a:xfrm flipV="1"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直接连接符 545"/>
            <p:cNvCxnSpPr/>
            <p:nvPr/>
          </p:nvCxnSpPr>
          <p:spPr>
            <a:xfrm flipH="1">
              <a:off x="863588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直接连接符 546"/>
            <p:cNvCxnSpPr/>
            <p:nvPr/>
          </p:nvCxnSpPr>
          <p:spPr>
            <a:xfrm>
              <a:off x="971600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接连接符 547"/>
            <p:cNvCxnSpPr/>
            <p:nvPr/>
          </p:nvCxnSpPr>
          <p:spPr>
            <a:xfrm>
              <a:off x="1043608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直接连接符 548"/>
            <p:cNvCxnSpPr/>
            <p:nvPr/>
          </p:nvCxnSpPr>
          <p:spPr>
            <a:xfrm>
              <a:off x="1043608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直接连接符 549"/>
            <p:cNvCxnSpPr/>
            <p:nvPr/>
          </p:nvCxnSpPr>
          <p:spPr>
            <a:xfrm>
              <a:off x="935596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直接连接符 550"/>
            <p:cNvCxnSpPr/>
            <p:nvPr/>
          </p:nvCxnSpPr>
          <p:spPr>
            <a:xfrm>
              <a:off x="935596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接连接符 551"/>
            <p:cNvCxnSpPr/>
            <p:nvPr/>
          </p:nvCxnSpPr>
          <p:spPr>
            <a:xfrm flipV="1"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接连接符 552"/>
            <p:cNvCxnSpPr/>
            <p:nvPr/>
          </p:nvCxnSpPr>
          <p:spPr>
            <a:xfrm>
              <a:off x="1079612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接连接符 553"/>
            <p:cNvCxnSpPr/>
            <p:nvPr/>
          </p:nvCxnSpPr>
          <p:spPr>
            <a:xfrm>
              <a:off x="1151620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接连接符 554"/>
            <p:cNvCxnSpPr/>
            <p:nvPr/>
          </p:nvCxnSpPr>
          <p:spPr>
            <a:xfrm>
              <a:off x="1151620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接连接符 555"/>
            <p:cNvCxnSpPr/>
            <p:nvPr/>
          </p:nvCxnSpPr>
          <p:spPr>
            <a:xfrm flipV="1"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直接连接符 556"/>
            <p:cNvCxnSpPr/>
            <p:nvPr/>
          </p:nvCxnSpPr>
          <p:spPr>
            <a:xfrm>
              <a:off x="1187624" y="4797152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直接连接符 557"/>
            <p:cNvCxnSpPr/>
            <p:nvPr/>
          </p:nvCxnSpPr>
          <p:spPr>
            <a:xfrm>
              <a:off x="1259632" y="4797152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直接连接符 558"/>
            <p:cNvCxnSpPr/>
            <p:nvPr/>
          </p:nvCxnSpPr>
          <p:spPr>
            <a:xfrm>
              <a:off x="1259632" y="4941168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直接连接符 559"/>
            <p:cNvCxnSpPr/>
            <p:nvPr/>
          </p:nvCxnSpPr>
          <p:spPr>
            <a:xfrm>
              <a:off x="823064" y="4937720"/>
              <a:ext cx="3600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直接连接符 560"/>
            <p:cNvCxnSpPr/>
            <p:nvPr/>
          </p:nvCxnSpPr>
          <p:spPr>
            <a:xfrm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直接连接符 561"/>
            <p:cNvCxnSpPr/>
            <p:nvPr/>
          </p:nvCxnSpPr>
          <p:spPr>
            <a:xfrm flipH="1">
              <a:off x="827584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直接连接符 562"/>
            <p:cNvCxnSpPr/>
            <p:nvPr/>
          </p:nvCxnSpPr>
          <p:spPr>
            <a:xfrm>
              <a:off x="899592" y="4509120"/>
              <a:ext cx="32403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直接连接符 563"/>
            <p:cNvCxnSpPr/>
            <p:nvPr/>
          </p:nvCxnSpPr>
          <p:spPr>
            <a:xfrm>
              <a:off x="899592" y="4653136"/>
              <a:ext cx="324036" cy="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直接连接符 564"/>
            <p:cNvCxnSpPr/>
            <p:nvPr/>
          </p:nvCxnSpPr>
          <p:spPr>
            <a:xfrm flipV="1"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直接连接符 565"/>
            <p:cNvCxnSpPr/>
            <p:nvPr/>
          </p:nvCxnSpPr>
          <p:spPr>
            <a:xfrm>
              <a:off x="1227435" y="4509120"/>
              <a:ext cx="72008" cy="144016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直接连接符 566"/>
            <p:cNvCxnSpPr/>
            <p:nvPr/>
          </p:nvCxnSpPr>
          <p:spPr>
            <a:xfrm>
              <a:off x="791580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直接连接符 567"/>
            <p:cNvCxnSpPr/>
            <p:nvPr/>
          </p:nvCxnSpPr>
          <p:spPr>
            <a:xfrm>
              <a:off x="791580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直接连接符 568"/>
            <p:cNvCxnSpPr/>
            <p:nvPr/>
          </p:nvCxnSpPr>
          <p:spPr>
            <a:xfrm>
              <a:off x="1295636" y="4510434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直接连接符 569"/>
            <p:cNvCxnSpPr/>
            <p:nvPr/>
          </p:nvCxnSpPr>
          <p:spPr>
            <a:xfrm>
              <a:off x="1295636" y="4654450"/>
              <a:ext cx="3600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直接连接符 570"/>
            <p:cNvCxnSpPr/>
            <p:nvPr/>
          </p:nvCxnSpPr>
          <p:spPr>
            <a:xfrm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直接连接符 571"/>
            <p:cNvCxnSpPr/>
            <p:nvPr/>
          </p:nvCxnSpPr>
          <p:spPr>
            <a:xfrm flipH="1">
              <a:off x="764916" y="4793208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直接连接符 572"/>
            <p:cNvCxnSpPr/>
            <p:nvPr/>
          </p:nvCxnSpPr>
          <p:spPr>
            <a:xfrm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直接连接符 573"/>
            <p:cNvCxnSpPr/>
            <p:nvPr/>
          </p:nvCxnSpPr>
          <p:spPr>
            <a:xfrm flipH="1">
              <a:off x="1288257" y="4799533"/>
              <a:ext cx="72008" cy="1440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5" name="直接箭头连接符 574"/>
          <p:cNvCxnSpPr/>
          <p:nvPr/>
        </p:nvCxnSpPr>
        <p:spPr>
          <a:xfrm>
            <a:off x="4146320" y="4273662"/>
            <a:ext cx="297666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TextBox 575"/>
          <p:cNvSpPr txBox="1"/>
          <p:nvPr/>
        </p:nvSpPr>
        <p:spPr>
          <a:xfrm>
            <a:off x="5341718" y="3985630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7" name="直接箭头连接符 576"/>
          <p:cNvCxnSpPr/>
          <p:nvPr/>
        </p:nvCxnSpPr>
        <p:spPr>
          <a:xfrm flipV="1">
            <a:off x="1031953" y="3962103"/>
            <a:ext cx="6924423" cy="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TextBox 577"/>
          <p:cNvSpPr txBox="1"/>
          <p:nvPr/>
        </p:nvSpPr>
        <p:spPr>
          <a:xfrm>
            <a:off x="4276022" y="3653001"/>
            <a:ext cx="558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9" name="椭圆 578"/>
          <p:cNvSpPr/>
          <p:nvPr/>
        </p:nvSpPr>
        <p:spPr>
          <a:xfrm>
            <a:off x="7504382" y="5112520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0" name="椭圆 579"/>
          <p:cNvSpPr/>
          <p:nvPr/>
        </p:nvSpPr>
        <p:spPr>
          <a:xfrm>
            <a:off x="7596336" y="5112519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1" name="椭圆 580"/>
          <p:cNvSpPr/>
          <p:nvPr/>
        </p:nvSpPr>
        <p:spPr>
          <a:xfrm>
            <a:off x="7686228" y="5112518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2" name="椭圆 581"/>
          <p:cNvSpPr/>
          <p:nvPr/>
        </p:nvSpPr>
        <p:spPr>
          <a:xfrm>
            <a:off x="7504382" y="5391118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3" name="椭圆 582"/>
          <p:cNvSpPr/>
          <p:nvPr/>
        </p:nvSpPr>
        <p:spPr>
          <a:xfrm>
            <a:off x="7596336" y="5391117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4" name="椭圆 583"/>
          <p:cNvSpPr/>
          <p:nvPr/>
        </p:nvSpPr>
        <p:spPr>
          <a:xfrm>
            <a:off x="7686228" y="539111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5" name="椭圆 584"/>
          <p:cNvSpPr/>
          <p:nvPr/>
        </p:nvSpPr>
        <p:spPr>
          <a:xfrm>
            <a:off x="7504382" y="55936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6" name="椭圆 585"/>
          <p:cNvSpPr/>
          <p:nvPr/>
        </p:nvSpPr>
        <p:spPr>
          <a:xfrm>
            <a:off x="7596336" y="559364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7" name="椭圆 586"/>
          <p:cNvSpPr/>
          <p:nvPr/>
        </p:nvSpPr>
        <p:spPr>
          <a:xfrm>
            <a:off x="7686228" y="55936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096" y="1480832"/>
            <a:ext cx="2153697" cy="220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8" name="TextBox 587"/>
          <p:cNvSpPr txBox="1"/>
          <p:nvPr/>
        </p:nvSpPr>
        <p:spPr>
          <a:xfrm>
            <a:off x="1653928" y="5777219"/>
            <a:ext cx="630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Total time: 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9*45*16 + 1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25) * 1 = 7605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9" name="TextBox 588"/>
          <p:cNvSpPr txBox="1"/>
          <p:nvPr/>
        </p:nvSpPr>
        <p:spPr>
          <a:xfrm>
            <a:off x="2773064" y="6148918"/>
            <a:ext cx="211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Utilization: 100%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88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104" y="3855390"/>
            <a:ext cx="2717890" cy="2254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51" y="3751217"/>
            <a:ext cx="2717890" cy="2254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Technical topic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 txBox="1">
            <a:spLocks/>
          </p:cNvSpPr>
          <p:nvPr/>
        </p:nvSpPr>
        <p:spPr>
          <a:xfrm>
            <a:off x="395536" y="1268760"/>
            <a:ext cx="777240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3)input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channel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partition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932448"/>
              </p:ext>
            </p:extLst>
          </p:nvPr>
        </p:nvGraphicFramePr>
        <p:xfrm>
          <a:off x="591339" y="2060848"/>
          <a:ext cx="5276805" cy="1179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905"/>
                <a:gridCol w="868516"/>
                <a:gridCol w="792088"/>
                <a:gridCol w="864096"/>
                <a:gridCol w="864096"/>
                <a:gridCol w="936104"/>
              </a:tblGrid>
              <a:tr h="62402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  <a:r>
                        <a:rPr lang="en-US" altLang="zh-CN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  <a:r>
                        <a:rPr lang="en-US" altLang="zh-CN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kernel_x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kernel_y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feature_x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feature_y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5561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096" y="1480832"/>
            <a:ext cx="2153697" cy="220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左大括号 3"/>
          <p:cNvSpPr/>
          <p:nvPr/>
        </p:nvSpPr>
        <p:spPr>
          <a:xfrm rot="3161073">
            <a:off x="906328" y="4398983"/>
            <a:ext cx="207097" cy="669622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0" name="左大括号 589"/>
          <p:cNvSpPr/>
          <p:nvPr/>
        </p:nvSpPr>
        <p:spPr>
          <a:xfrm rot="3161073">
            <a:off x="1410384" y="3958020"/>
            <a:ext cx="207097" cy="669622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1" name="左大括号 590"/>
          <p:cNvSpPr/>
          <p:nvPr/>
        </p:nvSpPr>
        <p:spPr>
          <a:xfrm rot="3161073">
            <a:off x="1907153" y="3517057"/>
            <a:ext cx="207097" cy="669622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0826" y="4365104"/>
            <a:ext cx="32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3" name="TextBox 592"/>
          <p:cNvSpPr txBox="1"/>
          <p:nvPr/>
        </p:nvSpPr>
        <p:spPr>
          <a:xfrm>
            <a:off x="1174402" y="3986996"/>
            <a:ext cx="32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4" name="TextBox 593"/>
          <p:cNvSpPr txBox="1"/>
          <p:nvPr/>
        </p:nvSpPr>
        <p:spPr>
          <a:xfrm>
            <a:off x="1681651" y="3566551"/>
            <a:ext cx="32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6" name="左大括号 595"/>
          <p:cNvSpPr/>
          <p:nvPr/>
        </p:nvSpPr>
        <p:spPr>
          <a:xfrm rot="3161073">
            <a:off x="4345556" y="4836095"/>
            <a:ext cx="207097" cy="203573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9" name="TextBox 598"/>
          <p:cNvSpPr txBox="1"/>
          <p:nvPr/>
        </p:nvSpPr>
        <p:spPr>
          <a:xfrm>
            <a:off x="4095671" y="4653348"/>
            <a:ext cx="32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0" name="TextBox 599"/>
          <p:cNvSpPr txBox="1"/>
          <p:nvPr/>
        </p:nvSpPr>
        <p:spPr>
          <a:xfrm>
            <a:off x="4263776" y="4477376"/>
            <a:ext cx="32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1" name="TextBox 600"/>
          <p:cNvSpPr txBox="1"/>
          <p:nvPr/>
        </p:nvSpPr>
        <p:spPr>
          <a:xfrm>
            <a:off x="4428301" y="4353937"/>
            <a:ext cx="32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2" name="左大括号 601"/>
          <p:cNvSpPr/>
          <p:nvPr/>
        </p:nvSpPr>
        <p:spPr>
          <a:xfrm rot="3161073">
            <a:off x="4489278" y="4692038"/>
            <a:ext cx="207097" cy="203573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3" name="左大括号 602"/>
          <p:cNvSpPr/>
          <p:nvPr/>
        </p:nvSpPr>
        <p:spPr>
          <a:xfrm rot="3161073">
            <a:off x="4659439" y="4560256"/>
            <a:ext cx="207097" cy="203573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4" name="左大括号 603"/>
          <p:cNvSpPr/>
          <p:nvPr/>
        </p:nvSpPr>
        <p:spPr>
          <a:xfrm rot="3161073">
            <a:off x="4823504" y="4436817"/>
            <a:ext cx="207097" cy="203573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5" name="左大括号 604"/>
          <p:cNvSpPr/>
          <p:nvPr/>
        </p:nvSpPr>
        <p:spPr>
          <a:xfrm rot="3161073">
            <a:off x="5003656" y="4309811"/>
            <a:ext cx="207097" cy="203573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8" name="左大括号 607"/>
          <p:cNvSpPr/>
          <p:nvPr/>
        </p:nvSpPr>
        <p:spPr>
          <a:xfrm rot="3161073">
            <a:off x="5174583" y="4179455"/>
            <a:ext cx="207097" cy="203573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9" name="左大括号 608"/>
          <p:cNvSpPr/>
          <p:nvPr/>
        </p:nvSpPr>
        <p:spPr>
          <a:xfrm rot="3161073">
            <a:off x="5326981" y="4049784"/>
            <a:ext cx="207097" cy="203573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0" name="左大括号 609"/>
          <p:cNvSpPr/>
          <p:nvPr/>
        </p:nvSpPr>
        <p:spPr>
          <a:xfrm rot="3161073">
            <a:off x="5488707" y="3917477"/>
            <a:ext cx="207097" cy="203573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1" name="左大括号 610"/>
          <p:cNvSpPr/>
          <p:nvPr/>
        </p:nvSpPr>
        <p:spPr>
          <a:xfrm rot="3161073">
            <a:off x="5652561" y="3803693"/>
            <a:ext cx="207097" cy="203573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2" name="左大括号 611"/>
          <p:cNvSpPr/>
          <p:nvPr/>
        </p:nvSpPr>
        <p:spPr>
          <a:xfrm rot="3161073">
            <a:off x="5804961" y="3690041"/>
            <a:ext cx="207097" cy="203573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3" name="TextBox 612"/>
          <p:cNvSpPr txBox="1"/>
          <p:nvPr/>
        </p:nvSpPr>
        <p:spPr>
          <a:xfrm>
            <a:off x="4598002" y="4240632"/>
            <a:ext cx="32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" name="TextBox 613"/>
          <p:cNvSpPr txBox="1"/>
          <p:nvPr/>
        </p:nvSpPr>
        <p:spPr>
          <a:xfrm>
            <a:off x="4783329" y="4110961"/>
            <a:ext cx="32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5" name="TextBox 614"/>
          <p:cNvSpPr txBox="1"/>
          <p:nvPr/>
        </p:nvSpPr>
        <p:spPr>
          <a:xfrm rot="19363978">
            <a:off x="4959114" y="3832931"/>
            <a:ext cx="43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6" name="直接箭头连接符 605"/>
          <p:cNvCxnSpPr>
            <a:stCxn id="7173" idx="3"/>
          </p:cNvCxnSpPr>
          <p:nvPr/>
        </p:nvCxnSpPr>
        <p:spPr>
          <a:xfrm>
            <a:off x="3563241" y="4878404"/>
            <a:ext cx="432695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TextBox 618"/>
          <p:cNvSpPr txBox="1"/>
          <p:nvPr/>
        </p:nvSpPr>
        <p:spPr>
          <a:xfrm>
            <a:off x="6372200" y="5422481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 sub </a:t>
            </a:r>
            <a:r>
              <a:rPr lang="en-US" altLang="zh-CN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read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73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90" grpId="0" animBg="1"/>
      <p:bldP spid="591" grpId="0" animBg="1"/>
      <p:bldP spid="5" grpId="0"/>
      <p:bldP spid="593" grpId="0"/>
      <p:bldP spid="594" grpId="0"/>
      <p:bldP spid="596" grpId="0" animBg="1"/>
      <p:bldP spid="599" grpId="0"/>
      <p:bldP spid="600" grpId="0"/>
      <p:bldP spid="601" grpId="0"/>
      <p:bldP spid="602" grpId="0" animBg="1"/>
      <p:bldP spid="603" grpId="0" animBg="1"/>
      <p:bldP spid="604" grpId="0" animBg="1"/>
      <p:bldP spid="605" grpId="0" animBg="1"/>
      <p:bldP spid="608" grpId="0" animBg="1"/>
      <p:bldP spid="609" grpId="0" animBg="1"/>
      <p:bldP spid="610" grpId="0" animBg="1"/>
      <p:bldP spid="611" grpId="0" animBg="1"/>
      <p:bldP spid="612" grpId="0" animBg="1"/>
      <p:bldP spid="613" grpId="0"/>
      <p:bldP spid="614" grpId="0"/>
      <p:bldP spid="615" grpId="0"/>
      <p:bldP spid="6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7" y="2060848"/>
            <a:ext cx="700087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 txBox="1">
            <a:spLocks/>
          </p:cNvSpPr>
          <p:nvPr/>
        </p:nvSpPr>
        <p:spPr>
          <a:xfrm>
            <a:off x="491020" y="1340768"/>
            <a:ext cx="777240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4)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skip zero </a:t>
            </a:r>
          </a:p>
        </p:txBody>
      </p:sp>
      <p:sp>
        <p:nvSpPr>
          <p:cNvPr id="3" name="矩形 2"/>
          <p:cNvSpPr/>
          <p:nvPr/>
        </p:nvSpPr>
        <p:spPr>
          <a:xfrm rot="16200000">
            <a:off x="1331640" y="3284984"/>
            <a:ext cx="1872208" cy="288032"/>
          </a:xfrm>
          <a:prstGeom prst="rect">
            <a:avLst/>
          </a:prstGeom>
          <a:solidFill>
            <a:srgbClr val="FF0000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926508" y="2492895"/>
            <a:ext cx="144016" cy="1944216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868144" y="2492895"/>
            <a:ext cx="144016" cy="1944216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580112" y="2492895"/>
            <a:ext cx="144016" cy="1944216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03648" y="5887144"/>
            <a:ext cx="817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skip zero value computing efficiently?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Technical topic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90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46475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6" grpId="0" animBg="1"/>
      <p:bldP spid="18" grpId="0" animBg="1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7" y="2060848"/>
            <a:ext cx="700087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 rot="16200000">
            <a:off x="1331640" y="3284984"/>
            <a:ext cx="1872208" cy="288032"/>
          </a:xfrm>
          <a:prstGeom prst="rect">
            <a:avLst/>
          </a:prstGeom>
          <a:solidFill>
            <a:srgbClr val="FF0000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926508" y="2492895"/>
            <a:ext cx="144016" cy="1944216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868144" y="2492895"/>
            <a:ext cx="144016" cy="1944216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580112" y="2492895"/>
            <a:ext cx="144016" cy="1944216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492542" y="5874002"/>
            <a:ext cx="725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4bit/2bit in each </a:t>
            </a:r>
            <a:r>
              <a:rPr lang="en-US" altLang="zh-CN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indicating next non-zero value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1115616" y="4005064"/>
            <a:ext cx="720080" cy="18689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1331640" y="3212976"/>
            <a:ext cx="504056" cy="266102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Technical topic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491020" y="1340768"/>
            <a:ext cx="777240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4)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skip zero </a:t>
            </a:r>
          </a:p>
        </p:txBody>
      </p:sp>
    </p:spTree>
    <p:extLst>
      <p:ext uri="{BB962C8B-B14F-4D97-AF65-F5344CB8AC3E}">
        <p14:creationId xmlns:p14="http://schemas.microsoft.com/office/powerpoint/2010/main" val="403611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Technical topic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7" y="2060848"/>
            <a:ext cx="700087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 txBox="1">
            <a:spLocks/>
          </p:cNvSpPr>
          <p:nvPr/>
        </p:nvSpPr>
        <p:spPr>
          <a:xfrm>
            <a:off x="491020" y="1340768"/>
            <a:ext cx="777240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4)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skip zero </a:t>
            </a:r>
          </a:p>
        </p:txBody>
      </p:sp>
      <p:sp>
        <p:nvSpPr>
          <p:cNvPr id="3" name="矩形 2"/>
          <p:cNvSpPr/>
          <p:nvPr/>
        </p:nvSpPr>
        <p:spPr>
          <a:xfrm rot="16200000">
            <a:off x="2015716" y="2600908"/>
            <a:ext cx="504056" cy="288032"/>
          </a:xfrm>
          <a:prstGeom prst="rect">
            <a:avLst/>
          </a:prstGeom>
          <a:solidFill>
            <a:srgbClr val="FF0000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926508" y="2492895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492542" y="5874002"/>
            <a:ext cx="725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 </a:t>
            </a:r>
            <a:r>
              <a:rPr lang="en-US" altLang="zh-CN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into small width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1115616" y="4005064"/>
            <a:ext cx="720080" cy="18689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1331640" y="3212976"/>
            <a:ext cx="504056" cy="266102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 rot="16200000">
            <a:off x="2015716" y="2983879"/>
            <a:ext cx="504056" cy="288032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6200000">
            <a:off x="2014476" y="3320988"/>
            <a:ext cx="504056" cy="288032"/>
          </a:xfrm>
          <a:prstGeom prst="rect">
            <a:avLst/>
          </a:prstGeom>
          <a:solidFill>
            <a:srgbClr val="0070C0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16200000">
            <a:off x="2015716" y="3681028"/>
            <a:ext cx="504056" cy="288032"/>
          </a:xfrm>
          <a:prstGeom prst="rect">
            <a:avLst/>
          </a:prstGeom>
          <a:solidFill>
            <a:srgbClr val="92D050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041521" y="2492895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220072" y="2492895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364088" y="2504206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580112" y="2504206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668243" y="2492894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868144" y="2504205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012160" y="2492895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228184" y="2504206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372200" y="2492893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926508" y="2974019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032653" y="2974021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152305" y="2985331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257459" y="2974018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580112" y="2996951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5668243" y="2977653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790852" y="2996950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5905531" y="2985332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334813" y="2977527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6455779" y="2974017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4926508" y="3283122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5041521" y="3318345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5366115" y="3286147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491866" y="3283688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5580112" y="3283687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5905531" y="3265404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008213" y="3273364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6086934" y="3264046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6224237" y="3262049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926508" y="3717031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5032653" y="3717030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136430" y="3733336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5255151" y="3733906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5364088" y="3717032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566640" y="3717032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5666438" y="3702484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5905531" y="3733335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6012160" y="3733906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6231454" y="3702483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327743" y="3702482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6446974" y="3733334"/>
            <a:ext cx="74774" cy="57606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475656" y="2636912"/>
            <a:ext cx="646832" cy="108011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492542" y="2792238"/>
            <a:ext cx="629946" cy="204714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7" name="直接箭头连接符 9216"/>
          <p:cNvCxnSpPr/>
          <p:nvPr/>
        </p:nvCxnSpPr>
        <p:spPr>
          <a:xfrm>
            <a:off x="1475656" y="3465003"/>
            <a:ext cx="646832" cy="0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9" name="直接箭头连接符 9218"/>
          <p:cNvCxnSpPr>
            <a:endCxn id="17" idx="0"/>
          </p:cNvCxnSpPr>
          <p:nvPr/>
        </p:nvCxnSpPr>
        <p:spPr>
          <a:xfrm>
            <a:off x="1492542" y="3550081"/>
            <a:ext cx="631186" cy="274963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标题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Technical topic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87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30729 -0.0053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5" y="-278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6 L 0.31285 -3.7037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42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59259E-6 L 0.30747 -0.0050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5" y="-25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2993 -0.00509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5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/>
      <p:bldP spid="14" grpId="0" animBg="1"/>
      <p:bldP spid="15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 txBox="1">
            <a:spLocks/>
          </p:cNvSpPr>
          <p:nvPr/>
        </p:nvSpPr>
        <p:spPr>
          <a:xfrm>
            <a:off x="491020" y="1340768"/>
            <a:ext cx="777240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4)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skip zero </a:t>
            </a:r>
          </a:p>
        </p:txBody>
      </p:sp>
      <p:sp>
        <p:nvSpPr>
          <p:cNvPr id="60" name="标题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Technical topic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标题 1"/>
          <p:cNvSpPr txBox="1">
            <a:spLocks/>
          </p:cNvSpPr>
          <p:nvPr/>
        </p:nvSpPr>
        <p:spPr>
          <a:xfrm>
            <a:off x="569252" y="1578323"/>
            <a:ext cx="777240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 conditions 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Distributed accumulation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Distributed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16" y="2793752"/>
            <a:ext cx="7884368" cy="827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6" y="4005064"/>
            <a:ext cx="7974160" cy="837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标题 1"/>
          <p:cNvSpPr txBox="1">
            <a:spLocks/>
          </p:cNvSpPr>
          <p:nvPr/>
        </p:nvSpPr>
        <p:spPr>
          <a:xfrm>
            <a:off x="609600" y="3429000"/>
            <a:ext cx="7206208" cy="780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less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more efficiency in each cycle 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654696" y="4941168"/>
            <a:ext cx="777240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costs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Add extra bits on memory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Add extra interface between CSC and CBUF for indicating current computing index (4bit-6bit per computing engine)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1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532" y="2122194"/>
            <a:ext cx="4829708" cy="3920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直接连接符 27"/>
          <p:cNvCxnSpPr/>
          <p:nvPr/>
        </p:nvCxnSpPr>
        <p:spPr>
          <a:xfrm>
            <a:off x="3827336" y="3284984"/>
            <a:ext cx="1728192" cy="0"/>
          </a:xfrm>
          <a:prstGeom prst="line">
            <a:avLst/>
          </a:prstGeom>
          <a:ln w="1016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823144" y="3592463"/>
            <a:ext cx="792088" cy="0"/>
          </a:xfrm>
          <a:prstGeom prst="line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839640" y="3592463"/>
            <a:ext cx="711696" cy="0"/>
          </a:xfrm>
          <a:prstGeom prst="line">
            <a:avLst/>
          </a:prstGeom>
          <a:ln w="1016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895152" y="3880495"/>
            <a:ext cx="1656184" cy="0"/>
          </a:xfrm>
          <a:prstGeom prst="line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03536" y="4240535"/>
            <a:ext cx="1575792" cy="0"/>
          </a:xfrm>
          <a:prstGeom prst="line">
            <a:avLst/>
          </a:prstGeom>
          <a:ln w="1016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863340" y="4528567"/>
            <a:ext cx="1656184" cy="0"/>
          </a:xfrm>
          <a:prstGeom prst="line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 txBox="1">
            <a:spLocks/>
          </p:cNvSpPr>
          <p:nvPr/>
        </p:nvSpPr>
        <p:spPr>
          <a:xfrm>
            <a:off x="491020" y="1340768"/>
            <a:ext cx="77724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5)pooling/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lrn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memory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mechanism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标题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Technical topic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609600" y="1700808"/>
            <a:ext cx="547456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After convolution, feature computing order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911896" y="4725144"/>
            <a:ext cx="1728192" cy="0"/>
          </a:xfrm>
          <a:prstGeom prst="line">
            <a:avLst/>
          </a:prstGeom>
          <a:ln w="1016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911896" y="5032623"/>
            <a:ext cx="792088" cy="0"/>
          </a:xfrm>
          <a:prstGeom prst="line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928392" y="5032623"/>
            <a:ext cx="711696" cy="0"/>
          </a:xfrm>
          <a:prstGeom prst="line">
            <a:avLst/>
          </a:prstGeom>
          <a:ln w="1016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983904" y="5320655"/>
            <a:ext cx="1656184" cy="0"/>
          </a:xfrm>
          <a:prstGeom prst="line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992288" y="5680695"/>
            <a:ext cx="1575792" cy="0"/>
          </a:xfrm>
          <a:prstGeom prst="line">
            <a:avLst/>
          </a:prstGeom>
          <a:ln w="1016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952092" y="5968727"/>
            <a:ext cx="1656184" cy="0"/>
          </a:xfrm>
          <a:prstGeom prst="line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51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924944"/>
            <a:ext cx="3925255" cy="3186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 txBox="1">
            <a:spLocks/>
          </p:cNvSpPr>
          <p:nvPr/>
        </p:nvSpPr>
        <p:spPr>
          <a:xfrm>
            <a:off x="491020" y="1340768"/>
            <a:ext cx="77724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5)pooling/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lrn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memory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mechanism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标题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Technical topic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609600" y="1450549"/>
            <a:ext cx="8354888" cy="1666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pooling:</a:t>
            </a:r>
          </a:p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1)need add padding, stride</a:t>
            </a:r>
          </a:p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2)Min buffer size require: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pool_size_y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output_feature_x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*16</a:t>
            </a:r>
          </a:p>
        </p:txBody>
      </p:sp>
      <p:sp>
        <p:nvSpPr>
          <p:cNvPr id="2" name="矩形 1"/>
          <p:cNvSpPr/>
          <p:nvPr/>
        </p:nvSpPr>
        <p:spPr>
          <a:xfrm>
            <a:off x="2339752" y="5013176"/>
            <a:ext cx="665664" cy="64807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57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140968"/>
            <a:ext cx="3709231" cy="3010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 txBox="1">
            <a:spLocks/>
          </p:cNvSpPr>
          <p:nvPr/>
        </p:nvSpPr>
        <p:spPr>
          <a:xfrm>
            <a:off x="491020" y="1340768"/>
            <a:ext cx="77724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5)pooling/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lrn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memory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mechanism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标题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Technical topic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609600" y="1570038"/>
            <a:ext cx="8138864" cy="1642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lrn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1)need add padding, stride</a:t>
            </a:r>
          </a:p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2)Min buffer size require: </a:t>
            </a:r>
          </a:p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depth*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output_feature_x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output_feature_y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779912" y="3703653"/>
            <a:ext cx="634131" cy="5174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21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 txBox="1">
            <a:spLocks/>
          </p:cNvSpPr>
          <p:nvPr/>
        </p:nvSpPr>
        <p:spPr>
          <a:xfrm>
            <a:off x="491020" y="1340768"/>
            <a:ext cx="77724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6)DMA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implement</a:t>
            </a:r>
          </a:p>
        </p:txBody>
      </p:sp>
      <p:sp>
        <p:nvSpPr>
          <p:cNvPr id="60" name="标题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Technical topic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474783"/>
              </p:ext>
            </p:extLst>
          </p:nvPr>
        </p:nvGraphicFramePr>
        <p:xfrm>
          <a:off x="899592" y="2204864"/>
          <a:ext cx="7200800" cy="1911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775099"/>
                <a:gridCol w="3345581"/>
              </a:tblGrid>
              <a:tr h="62402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5561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CDMA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altLang="zh-C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send  </a:t>
                      </a:r>
                      <a:r>
                        <a:rPr lang="en-US" altLang="zh-C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 request to DDR</a:t>
                      </a:r>
                    </a:p>
                    <a:p>
                      <a:r>
                        <a:rPr lang="en-US" altLang="zh-C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2) </a:t>
                      </a:r>
                      <a:r>
                        <a:rPr lang="en-US" altLang="zh-C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</a:t>
                      </a:r>
                      <a:r>
                        <a:rPr lang="en-US" altLang="zh-CN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extra bit for skipping zero</a:t>
                      </a:r>
                      <a:endParaRPr lang="en-US" altLang="zh-CN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Decompress</a:t>
                      </a:r>
                      <a:r>
                        <a:rPr lang="en-US" altLang="zh-CN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-&gt;</a:t>
                      </a:r>
                    </a:p>
                    <a:p>
                      <a:r>
                        <a:rPr lang="en-US" altLang="zh-CN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-&gt;CSC</a:t>
                      </a:r>
                      <a:endParaRPr lang="en-US" altLang="zh-CN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5561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BDMA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altLang="zh-C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send</a:t>
                      </a:r>
                      <a:r>
                        <a:rPr lang="en-US" altLang="zh-CN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write request to DDR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altLang="zh-CN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send write request to CBUF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altLang="zh-CN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adjust data format</a:t>
                      </a:r>
                      <a:endParaRPr lang="en-US" altLang="zh-CN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CMAC/SDP/PDP/CDP/RUBIK</a:t>
                      </a:r>
                      <a:r>
                        <a:rPr lang="en-US" altLang="zh-CN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-&gt;</a:t>
                      </a:r>
                    </a:p>
                    <a:p>
                      <a:r>
                        <a:rPr lang="en-US" altLang="zh-CN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-&gt;compress</a:t>
                      </a:r>
                      <a:endParaRPr lang="en-US" altLang="zh-CN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标题 1"/>
          <p:cNvSpPr txBox="1">
            <a:spLocks/>
          </p:cNvSpPr>
          <p:nvPr/>
        </p:nvSpPr>
        <p:spPr>
          <a:xfrm>
            <a:off x="638597" y="4365104"/>
            <a:ext cx="8138864" cy="1210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How to </a:t>
            </a:r>
          </a:p>
          <a:p>
            <a:pPr algn="l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Memory consistency for master/slave AXI</a:t>
            </a:r>
          </a:p>
        </p:txBody>
      </p:sp>
    </p:spTree>
    <p:extLst>
      <p:ext uri="{BB962C8B-B14F-4D97-AF65-F5344CB8AC3E}">
        <p14:creationId xmlns:p14="http://schemas.microsoft.com/office/powerpoint/2010/main" val="73130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08" y="1514378"/>
            <a:ext cx="8582000" cy="5010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 flipV="1">
            <a:off x="1475656" y="4725144"/>
            <a:ext cx="360040" cy="144016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9512" y="4381653"/>
            <a:ext cx="1296144" cy="83099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1.Different bits</a:t>
            </a:r>
          </a:p>
          <a:p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2.Run-length coding</a:t>
            </a:r>
          </a:p>
          <a:p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3.Buffer/Queue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88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08" y="1514378"/>
            <a:ext cx="8582000" cy="5010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2556" y="3645024"/>
            <a:ext cx="1620180" cy="120032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1.Send read request to DDR(tile boundary data)</a:t>
            </a:r>
          </a:p>
          <a:p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2. Write CBUF </a:t>
            </a:r>
          </a:p>
          <a:p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3. Compute skip zero distance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1331640" y="3118609"/>
            <a:ext cx="225025" cy="526415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68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08" y="1514378"/>
            <a:ext cx="8582000" cy="5010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24706" y="3894095"/>
            <a:ext cx="1788393" cy="64633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1.Distributed memory</a:t>
            </a:r>
          </a:p>
          <a:p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2.Extra bits for skipping zero value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1043608" y="2060848"/>
            <a:ext cx="882098" cy="1833247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6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08" y="1514378"/>
            <a:ext cx="8582000" cy="5010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24706" y="3894095"/>
            <a:ext cx="1788393" cy="138499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1.Adding padding</a:t>
            </a:r>
          </a:p>
          <a:p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2.Control data sequence for CMAC</a:t>
            </a:r>
          </a:p>
          <a:p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3.Skip zero and send signal for 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CMAC 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Add extra 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interface)</a:t>
            </a:r>
            <a:endParaRPr lang="en-US" altLang="zh-C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4.Weight Index mode 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1043608" y="2708920"/>
            <a:ext cx="2160240" cy="1185175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77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5"/>
            <a:ext cx="7772400" cy="3672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Technical topic</a:t>
            </a:r>
          </a:p>
          <a:p>
            <a:pPr algn="l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)compress/decompress/data format</a:t>
            </a:r>
          </a:p>
          <a:p>
            <a:pPr algn="l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)tile/padding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)input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channel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partition</a:t>
            </a:r>
          </a:p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4)skip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zero 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)pooling/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lrn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memory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mechanism</a:t>
            </a:r>
          </a:p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6)DMA implement</a:t>
            </a:r>
          </a:p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)Image input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8)software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)CNN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layer type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)generator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Technical topic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50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08" y="1514378"/>
            <a:ext cx="8582000" cy="5010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24706" y="3894095"/>
            <a:ext cx="1788393" cy="64633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1.CMAC computing</a:t>
            </a:r>
          </a:p>
          <a:p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2.Input channel partitioning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1043608" y="2708920"/>
            <a:ext cx="3598168" cy="1185175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13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08" y="1514378"/>
            <a:ext cx="8582000" cy="5010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24706" y="3894095"/>
            <a:ext cx="1788393" cy="46166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1. Can reload data from CBUF directly  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1043608" y="2708920"/>
            <a:ext cx="4968552" cy="1185175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54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08" y="1514378"/>
            <a:ext cx="8582000" cy="5010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50011" y="6021288"/>
            <a:ext cx="1974317" cy="64633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Adjust data format</a:t>
            </a:r>
          </a:p>
          <a:p>
            <a:pPr marL="228600" indent="-228600">
              <a:buAutoNum type="arabicPeriod"/>
            </a:pP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Transfer data to CBUF</a:t>
            </a:r>
          </a:p>
          <a:p>
            <a:pPr marL="228600" indent="-228600">
              <a:buAutoNum type="arabicPeriod"/>
            </a:pP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Transfer data to DDR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6156176" y="4149080"/>
            <a:ext cx="720080" cy="1872208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1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08" y="1514378"/>
            <a:ext cx="8582000" cy="5010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65060" y="6196974"/>
            <a:ext cx="1974317" cy="27699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Compress feature data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6372199" y="4675336"/>
            <a:ext cx="360040" cy="1368152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08" y="1514378"/>
            <a:ext cx="8582000" cy="5010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39878" y="6253608"/>
            <a:ext cx="6192687" cy="64633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Store input configure (more than 3 group buffer for supporting 3 layers. TBD)</a:t>
            </a:r>
          </a:p>
          <a:p>
            <a:pPr marL="228600" indent="-228600">
              <a:buAutoNum type="arabicPeriod"/>
            </a:pP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 others blocks and process interrupt</a:t>
            </a:r>
          </a:p>
          <a:p>
            <a:pPr marL="228600" indent="-228600">
              <a:buAutoNum type="arabicPeriod"/>
            </a:pPr>
            <a:endParaRPr lang="en-US" altLang="zh-CN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772162" y="5085184"/>
            <a:ext cx="264059" cy="1146215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75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>
            <a:spLocks/>
          </p:cNvSpPr>
          <p:nvPr/>
        </p:nvSpPr>
        <p:spPr>
          <a:xfrm>
            <a:off x="539552" y="1844824"/>
            <a:ext cx="8280920" cy="460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10) Image input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Only 3 input channel, if 8bits pixel, (total 1024bit, 256bit each engine), utilization only 10%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Data format in DDR. Which block is in charge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of data reorder. (DMA?)  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7)software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Distributed register set</a:t>
            </a:r>
          </a:p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Centralized register set</a:t>
            </a:r>
          </a:p>
          <a:p>
            <a:pPr algn="l"/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8)CNN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layer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All mainstream, 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Alexnet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googlenet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FCN/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segnet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/mask RCNN</a:t>
            </a:r>
          </a:p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YOLO/SSD/faster-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rcnn</a:t>
            </a:r>
            <a:endParaRPr lang="zh-CN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9)Generator</a:t>
            </a:r>
          </a:p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 parser/Instruction/data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  <a:p>
            <a:pPr algn="l"/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64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459932" y="1556792"/>
            <a:ext cx="1584176" cy="1296144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75656" y="3258840"/>
            <a:ext cx="1584176" cy="1296144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19872" y="3284984"/>
            <a:ext cx="1584176" cy="1296144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C-model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08104" y="3284984"/>
            <a:ext cx="1584176" cy="1296144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699792" y="2852936"/>
            <a:ext cx="760140" cy="40590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044108" y="2852936"/>
            <a:ext cx="1040060" cy="40590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3" idx="2"/>
          </p:cNvCxnSpPr>
          <p:nvPr/>
        </p:nvCxnSpPr>
        <p:spPr>
          <a:xfrm>
            <a:off x="4252020" y="2852936"/>
            <a:ext cx="0" cy="40590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 14"/>
          <p:cNvSpPr/>
          <p:nvPr/>
        </p:nvSpPr>
        <p:spPr>
          <a:xfrm>
            <a:off x="2483768" y="4581128"/>
            <a:ext cx="1609725" cy="685943"/>
          </a:xfrm>
          <a:custGeom>
            <a:avLst/>
            <a:gdLst>
              <a:gd name="connsiteX0" fmla="*/ 0 w 1609725"/>
              <a:gd name="connsiteY0" fmla="*/ 0 h 685943"/>
              <a:gd name="connsiteX1" fmla="*/ 676275 w 1609725"/>
              <a:gd name="connsiteY1" fmla="*/ 685800 h 685943"/>
              <a:gd name="connsiteX2" fmla="*/ 1609725 w 1609725"/>
              <a:gd name="connsiteY2" fmla="*/ 47625 h 68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9725" h="685943">
                <a:moveTo>
                  <a:pt x="0" y="0"/>
                </a:moveTo>
                <a:cubicBezTo>
                  <a:pt x="203994" y="338931"/>
                  <a:pt x="407988" y="677863"/>
                  <a:pt x="676275" y="685800"/>
                </a:cubicBezTo>
                <a:cubicBezTo>
                  <a:pt x="944562" y="693737"/>
                  <a:pt x="1277143" y="370681"/>
                  <a:pt x="1609725" y="47625"/>
                </a:cubicBezTo>
              </a:path>
            </a:pathLst>
          </a:custGeom>
          <a:noFill/>
          <a:ln w="25400" cmpd="sng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2466975" y="4619625"/>
            <a:ext cx="3009900" cy="1162053"/>
          </a:xfrm>
          <a:custGeom>
            <a:avLst/>
            <a:gdLst>
              <a:gd name="connsiteX0" fmla="*/ 0 w 3009900"/>
              <a:gd name="connsiteY0" fmla="*/ 0 h 1162053"/>
              <a:gd name="connsiteX1" fmla="*/ 657225 w 3009900"/>
              <a:gd name="connsiteY1" fmla="*/ 1162050 h 1162053"/>
              <a:gd name="connsiteX2" fmla="*/ 3009900 w 3009900"/>
              <a:gd name="connsiteY2" fmla="*/ 9525 h 116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9900" h="1162053">
                <a:moveTo>
                  <a:pt x="0" y="0"/>
                </a:moveTo>
                <a:cubicBezTo>
                  <a:pt x="77787" y="580231"/>
                  <a:pt x="155575" y="1160463"/>
                  <a:pt x="657225" y="1162050"/>
                </a:cubicBezTo>
                <a:cubicBezTo>
                  <a:pt x="1158875" y="1163637"/>
                  <a:pt x="2084387" y="586581"/>
                  <a:pt x="3009900" y="9525"/>
                </a:cubicBezTo>
              </a:path>
            </a:pathLst>
          </a:custGeom>
          <a:noFill/>
          <a:ln w="25400" cmpd="sng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572000" y="4619625"/>
            <a:ext cx="72008" cy="969615"/>
          </a:xfrm>
          <a:prstGeom prst="straightConnector1">
            <a:avLst/>
          </a:prstGeom>
          <a:ln w="25400" cmpd="sng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660232" y="4619625"/>
            <a:ext cx="216024" cy="969615"/>
          </a:xfrm>
          <a:prstGeom prst="straightConnector1">
            <a:avLst/>
          </a:prstGeom>
          <a:ln w="25400" cmpd="sng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943350" y="5661248"/>
            <a:ext cx="1584176" cy="648072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20172" y="5655124"/>
            <a:ext cx="1944216" cy="648072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2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5" grpId="0" animBg="1"/>
      <p:bldP spid="16" grpId="0" animBg="1"/>
      <p:bldP spid="23" grpId="0" animBg="1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2636912"/>
            <a:ext cx="7772400" cy="1089466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THANKS !</a:t>
            </a:r>
            <a:br>
              <a:rPr lang="en-US" altLang="zh-CN" sz="44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4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zh-CN" altLang="en-US" sz="4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2" descr="D:\公司宣传图片\AI\Artosyn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234" y="6112689"/>
            <a:ext cx="1395870" cy="50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97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Technical topic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521726"/>
              </p:ext>
            </p:extLst>
          </p:nvPr>
        </p:nvGraphicFramePr>
        <p:xfrm>
          <a:off x="539552" y="1700808"/>
          <a:ext cx="7560839" cy="2566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584"/>
                <a:gridCol w="1967889"/>
                <a:gridCol w="2382183"/>
                <a:gridCol w="2382183"/>
              </a:tblGrid>
              <a:tr h="61709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bit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expand</a:t>
                      </a:r>
                      <a:r>
                        <a:rPr lang="en-US" altLang="zh-CN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bit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r>
                        <a:rPr lang="en-US" altLang="zh-CN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</a:t>
                      </a:r>
                      <a:r>
                        <a:rPr lang="en-US" altLang="zh-CN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per </a:t>
                      </a:r>
                      <a:r>
                        <a:rPr lang="en-US" altLang="zh-CN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max  decompress</a:t>
                      </a:r>
                      <a:r>
                        <a:rPr lang="en-US" altLang="zh-CN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</a:t>
                      </a:r>
                      <a:r>
                        <a:rPr lang="en-US" altLang="zh-CN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per </a:t>
                      </a:r>
                      <a:r>
                        <a:rPr lang="en-US" altLang="zh-CN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6302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3/4/5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6/6/6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384 Bytes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5752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3/4/5</a:t>
                      </a:r>
                      <a:endParaRPr lang="zh-CN" alt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11/10/9</a:t>
                      </a:r>
                      <a:endParaRPr lang="zh-CN" alt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288Bytes</a:t>
                      </a:r>
                      <a:endParaRPr lang="zh-CN" alt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5752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3/4/5</a:t>
                      </a:r>
                      <a:endParaRPr lang="zh-CN" alt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18/16/14</a:t>
                      </a:r>
                      <a:endParaRPr lang="zh-CN" alt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224Bytes</a:t>
                      </a:r>
                      <a:endParaRPr lang="zh-CN" alt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5752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3/4/5</a:t>
                      </a:r>
                      <a:endParaRPr lang="zh-CN" alt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25/21/18</a:t>
                      </a:r>
                      <a:endParaRPr lang="zh-CN" alt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144Bytes</a:t>
                      </a:r>
                      <a:endParaRPr lang="zh-CN" alt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5752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3/4/5</a:t>
                      </a:r>
                      <a:endParaRPr lang="zh-CN" alt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32/25/21</a:t>
                      </a:r>
                      <a:endParaRPr lang="zh-CN" alt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84Bytes</a:t>
                      </a:r>
                      <a:endParaRPr lang="zh-CN" alt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63" y="4365104"/>
            <a:ext cx="45624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395536" y="1268760"/>
            <a:ext cx="777240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1)compress/decompress/data format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90" y="5517232"/>
            <a:ext cx="8857971" cy="511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直接箭头连接符 9"/>
          <p:cNvCxnSpPr/>
          <p:nvPr/>
        </p:nvCxnSpPr>
        <p:spPr>
          <a:xfrm flipH="1">
            <a:off x="1763688" y="4798491"/>
            <a:ext cx="3096344" cy="718741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95536" y="4798491"/>
            <a:ext cx="360040" cy="718741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84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457" y="2504515"/>
            <a:ext cx="3215004" cy="2706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Technical topic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 txBox="1">
            <a:spLocks/>
          </p:cNvSpPr>
          <p:nvPr/>
        </p:nvSpPr>
        <p:spPr>
          <a:xfrm>
            <a:off x="395536" y="1268760"/>
            <a:ext cx="777240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)tile/padding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4752528" cy="3593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标题 1"/>
          <p:cNvSpPr txBox="1">
            <a:spLocks/>
          </p:cNvSpPr>
          <p:nvPr/>
        </p:nvSpPr>
        <p:spPr>
          <a:xfrm>
            <a:off x="2699792" y="5517232"/>
            <a:ext cx="5040560" cy="900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How to divide tiles better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？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Choose which block add padding better?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539552" y="1556792"/>
            <a:ext cx="3168352" cy="2448272"/>
          </a:xfrm>
          <a:prstGeom prst="line">
            <a:avLst/>
          </a:prstGeom>
          <a:ln w="12700">
            <a:solidFill>
              <a:srgbClr val="FF0000"/>
            </a:solidFill>
            <a:headEnd type="arrow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 txBox="1">
            <a:spLocks/>
          </p:cNvSpPr>
          <p:nvPr/>
        </p:nvSpPr>
        <p:spPr>
          <a:xfrm rot="19380814">
            <a:off x="424034" y="2342989"/>
            <a:ext cx="2860539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very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wide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25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Technical topic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 txBox="1">
            <a:spLocks/>
          </p:cNvSpPr>
          <p:nvPr/>
        </p:nvSpPr>
        <p:spPr>
          <a:xfrm>
            <a:off x="395536" y="1268760"/>
            <a:ext cx="777240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)tile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948222"/>
              </p:ext>
            </p:extLst>
          </p:nvPr>
        </p:nvGraphicFramePr>
        <p:xfrm>
          <a:off x="539552" y="2132856"/>
          <a:ext cx="7920880" cy="2148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5688632"/>
              </a:tblGrid>
              <a:tr h="59407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principle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reason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4574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input channel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not all input channel, we should add temp register to preserve temp accumulation value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521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least</a:t>
                      </a:r>
                      <a:r>
                        <a:rPr lang="en-US" altLang="zh-CN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one kernel for all input channel</a:t>
                      </a:r>
                      <a:endParaRPr lang="zh-CN" alt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not meet one kernel</a:t>
                      </a:r>
                      <a:r>
                        <a:rPr lang="en-US" altLang="zh-CN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input channel,  we should also add temp register to preserve temp accumulation value</a:t>
                      </a:r>
                      <a:endParaRPr lang="zh-CN" alt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36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457" y="2504515"/>
            <a:ext cx="3215004" cy="2706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Technical topic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 txBox="1">
            <a:spLocks/>
          </p:cNvSpPr>
          <p:nvPr/>
        </p:nvSpPr>
        <p:spPr>
          <a:xfrm>
            <a:off x="395536" y="1268760"/>
            <a:ext cx="777240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2)tile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4752528" cy="3593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椭圆 4"/>
          <p:cNvSpPr/>
          <p:nvPr/>
        </p:nvSpPr>
        <p:spPr>
          <a:xfrm rot="19366976">
            <a:off x="238277" y="3067080"/>
            <a:ext cx="3777652" cy="253404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1560" y="4221088"/>
            <a:ext cx="288032" cy="288032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3527884" y="5589240"/>
            <a:ext cx="3096344" cy="900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Need all input channels</a:t>
            </a:r>
          </a:p>
        </p:txBody>
      </p:sp>
    </p:spTree>
    <p:extLst>
      <p:ext uri="{BB962C8B-B14F-4D97-AF65-F5344CB8AC3E}">
        <p14:creationId xmlns:p14="http://schemas.microsoft.com/office/powerpoint/2010/main" val="151482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457" y="2504515"/>
            <a:ext cx="3215004" cy="2706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Technical topic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 txBox="1">
            <a:spLocks/>
          </p:cNvSpPr>
          <p:nvPr/>
        </p:nvSpPr>
        <p:spPr>
          <a:xfrm>
            <a:off x="395536" y="1268760"/>
            <a:ext cx="777240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2)tile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4752528" cy="3593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椭圆 4"/>
          <p:cNvSpPr/>
          <p:nvPr/>
        </p:nvSpPr>
        <p:spPr>
          <a:xfrm rot="19366976">
            <a:off x="181570" y="3067080"/>
            <a:ext cx="3777652" cy="253404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9366976">
            <a:off x="526309" y="3067080"/>
            <a:ext cx="3777652" cy="253404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9366976">
            <a:off x="810967" y="3097904"/>
            <a:ext cx="3777652" cy="253404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67544" y="4149080"/>
            <a:ext cx="1080120" cy="936104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3527884" y="5589240"/>
            <a:ext cx="3096344" cy="900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Need at least one kernel</a:t>
            </a:r>
          </a:p>
        </p:txBody>
      </p:sp>
    </p:spTree>
    <p:extLst>
      <p:ext uri="{BB962C8B-B14F-4D97-AF65-F5344CB8AC3E}">
        <p14:creationId xmlns:p14="http://schemas.microsoft.com/office/powerpoint/2010/main" val="147692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Technical topic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 txBox="1">
            <a:spLocks/>
          </p:cNvSpPr>
          <p:nvPr/>
        </p:nvSpPr>
        <p:spPr>
          <a:xfrm>
            <a:off x="395536" y="1268760"/>
            <a:ext cx="777240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2)tile</a:t>
            </a: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654141" y="2348880"/>
            <a:ext cx="7844408" cy="9001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en-US" altLang="zh-CN" sz="20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input_channel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kernel_x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kernel_y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lang="en-US" altLang="zh-CN" sz="20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=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input_channel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kernel_x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kernel_y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547370" y="3717032"/>
            <a:ext cx="8204448" cy="1495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General tile partition strategy, </a:t>
            </a:r>
          </a:p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Total-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en-US" altLang="zh-CN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)/2 = Weight</a:t>
            </a:r>
          </a:p>
          <a:p>
            <a:pPr algn="l"/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input_channel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kernel_x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kernel_y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*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output_channel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x16) = Weight</a:t>
            </a:r>
          </a:p>
        </p:txBody>
      </p:sp>
    </p:spTree>
    <p:extLst>
      <p:ext uri="{BB962C8B-B14F-4D97-AF65-F5344CB8AC3E}">
        <p14:creationId xmlns:p14="http://schemas.microsoft.com/office/powerpoint/2010/main" val="37708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理客科技ppt模板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7483</TotalTime>
  <Words>851</Words>
  <Application>Microsoft Office PowerPoint</Application>
  <PresentationFormat>全屏显示(4:3)</PresentationFormat>
  <Paragraphs>355</Paragraphs>
  <Slides>37</Slides>
  <Notes>37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理客科技ppt模板</vt:lpstr>
      <vt:lpstr>DLA hardware </vt:lpstr>
      <vt:lpstr>Outline</vt:lpstr>
      <vt:lpstr>Technical topic</vt:lpstr>
      <vt:lpstr>Technical topic</vt:lpstr>
      <vt:lpstr>Technical topic</vt:lpstr>
      <vt:lpstr>Technical topic</vt:lpstr>
      <vt:lpstr>Technical topic</vt:lpstr>
      <vt:lpstr>Technical topic</vt:lpstr>
      <vt:lpstr>Technical topic</vt:lpstr>
      <vt:lpstr>Technical topic</vt:lpstr>
      <vt:lpstr>Technical topic</vt:lpstr>
      <vt:lpstr>Technical topic</vt:lpstr>
      <vt:lpstr>Technical topic</vt:lpstr>
      <vt:lpstr>Technical topic</vt:lpstr>
      <vt:lpstr>Technical topic</vt:lpstr>
      <vt:lpstr>Technical topic</vt:lpstr>
      <vt:lpstr>Technical topic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THANKS ! Q &amp; A</vt:lpstr>
    </vt:vector>
  </TitlesOfParts>
  <Company>artosyn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吴胜龙</dc:creator>
  <cp:lastModifiedBy>User</cp:lastModifiedBy>
  <cp:revision>1563</cp:revision>
  <dcterms:created xsi:type="dcterms:W3CDTF">2011-06-09T09:26:00Z</dcterms:created>
  <dcterms:modified xsi:type="dcterms:W3CDTF">2017-12-15T08:32:57Z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