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5" r:id="rId5"/>
    <p:sldId id="281" r:id="rId6"/>
    <p:sldId id="269" r:id="rId7"/>
    <p:sldId id="280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455" y="-14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__2222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__99933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17171744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__18181855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__20202066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92T@8bit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hyperlink" Target="mailto:3T@FP32" TargetMode="External"/><Relationship Id="rId4" Type="http://schemas.openxmlformats.org/officeDocument/2006/relationships/hyperlink" Target="mailto:2T@FP3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11111111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017059"/>
            <a:ext cx="7844367" cy="1770717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2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DLA HW Specification </a:t>
            </a:r>
            <a:br>
              <a:rPr lang="en-US" altLang="zh-CN" sz="5400" dirty="0" smtClean="0">
                <a:solidFill>
                  <a:schemeClr val="tx2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5400" dirty="0" smtClean="0">
                <a:solidFill>
                  <a:schemeClr val="tx2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review meeting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76565" y="4083439"/>
            <a:ext cx="2384612" cy="6699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DLA group</a:t>
            </a:r>
          </a:p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2018-1-8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Convolutional Buffer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63524"/>
              </p:ext>
            </p:extLst>
          </p:nvPr>
        </p:nvGraphicFramePr>
        <p:xfrm>
          <a:off x="446400" y="950400"/>
          <a:ext cx="9864000" cy="571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r:id="rId4" imgW="8858308" imgH="5133885" progId="Visio.Drawing.15">
                  <p:embed/>
                </p:oleObj>
              </mc:Choice>
              <mc:Fallback>
                <p:oleObj r:id="rId4" imgW="8858308" imgH="5133885" progId="Visio.Drawing.15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0" y="950400"/>
                        <a:ext cx="9864000" cy="5717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74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MAC Array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969831"/>
              </p:ext>
            </p:extLst>
          </p:nvPr>
        </p:nvGraphicFramePr>
        <p:xfrm>
          <a:off x="0" y="921600"/>
          <a:ext cx="11472103" cy="563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r:id="rId4" imgW="12677703" imgH="6238955" progId="Visio.Drawing.15">
                  <p:embed/>
                </p:oleObj>
              </mc:Choice>
              <mc:Fallback>
                <p:oleObj r:id="rId4" imgW="12677703" imgH="6238955" progId="Visio.Drawing.15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21600"/>
                        <a:ext cx="11472103" cy="563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924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SDP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64928"/>
              </p:ext>
            </p:extLst>
          </p:nvPr>
        </p:nvGraphicFramePr>
        <p:xfrm>
          <a:off x="360000" y="1252800"/>
          <a:ext cx="11298663" cy="465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r:id="rId4" imgW="7886584" imgH="3257434" progId="Visio.Drawing.15">
                  <p:embed/>
                </p:oleObj>
              </mc:Choice>
              <mc:Fallback>
                <p:oleObj r:id="rId4" imgW="7886584" imgH="32574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00" y="1252800"/>
                        <a:ext cx="11298663" cy="465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891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/>
              <a:t>P</a:t>
            </a:r>
            <a:r>
              <a:rPr lang="en-US" altLang="zh-CN" dirty="0" smtClean="0"/>
              <a:t>DP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74522"/>
              </p:ext>
            </p:extLst>
          </p:nvPr>
        </p:nvGraphicFramePr>
        <p:xfrm>
          <a:off x="1151999" y="1540800"/>
          <a:ext cx="10558717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r:id="rId4" imgW="5953122" imgH="914439" progId="Visio.Drawing.15">
                  <p:embed/>
                </p:oleObj>
              </mc:Choice>
              <mc:Fallback>
                <p:oleObj r:id="rId4" imgW="5953122" imgH="9144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999" y="1540800"/>
                        <a:ext cx="10558717" cy="16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6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CDP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36936"/>
              </p:ext>
            </p:extLst>
          </p:nvPr>
        </p:nvGraphicFramePr>
        <p:xfrm>
          <a:off x="2419200" y="1526400"/>
          <a:ext cx="8081868" cy="43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r:id="rId4" imgW="5076753" imgH="2743248" progId="Visio.Drawing.15">
                  <p:embed/>
                </p:oleObj>
              </mc:Choice>
              <mc:Fallback>
                <p:oleObj r:id="rId4" imgW="5076753" imgH="27432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200" y="1526400"/>
                        <a:ext cx="8081868" cy="434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308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SCU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55861"/>
              </p:ext>
            </p:extLst>
          </p:nvPr>
        </p:nvGraphicFramePr>
        <p:xfrm>
          <a:off x="434262" y="1008000"/>
          <a:ext cx="9952675" cy="52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Visio" r:id="rId4" imgW="6633335" imgH="3455297" progId="Visio.Drawing.11">
                  <p:embed/>
                </p:oleObj>
              </mc:Choice>
              <mc:Fallback>
                <p:oleObj name="Visio" r:id="rId4" imgW="6633335" imgH="34552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62" y="1008000"/>
                        <a:ext cx="9952675" cy="520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493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dirty="0" smtClean="0"/>
              <a:t>软件相关议题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2377" y="1237147"/>
            <a:ext cx="109190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神经网络生成器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支持多种框架：</a:t>
            </a:r>
            <a:r>
              <a:rPr lang="en-US" altLang="zh-CN" sz="2400" dirty="0" err="1" smtClean="0"/>
              <a:t>tensorflow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tensorflow</a:t>
            </a:r>
            <a:r>
              <a:rPr lang="en-US" altLang="zh-CN" sz="2400" dirty="0" smtClean="0"/>
              <a:t> Lite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Caffe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DLA</a:t>
            </a:r>
            <a:r>
              <a:rPr lang="zh-CN" altLang="en-US" sz="2400" dirty="0" smtClean="0"/>
              <a:t>执行指令的生成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软件</a:t>
            </a:r>
            <a:r>
              <a:rPr lang="en-US" altLang="zh-CN" sz="2400" dirty="0" smtClean="0"/>
              <a:t>API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TEngine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Android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NNAPI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Halide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中间表示层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LLVM 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 Google XLA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NNVM/TVM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3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FPGA</a:t>
            </a:r>
            <a:r>
              <a:rPr lang="zh-CN" altLang="en-US" dirty="0" smtClean="0"/>
              <a:t>相关议题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2377" y="1237147"/>
            <a:ext cx="10919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应用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人脸</a:t>
            </a:r>
            <a:r>
              <a:rPr lang="zh-CN" altLang="en-US" sz="2400" dirty="0" smtClean="0"/>
              <a:t>检测（</a:t>
            </a:r>
            <a:r>
              <a:rPr lang="en-US" altLang="zh-CN" sz="2400" dirty="0" smtClean="0"/>
              <a:t>Yolo/SSD</a:t>
            </a:r>
            <a:r>
              <a:rPr lang="zh-CN" altLang="en-US" sz="2400" dirty="0" smtClean="0"/>
              <a:t>），无人机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人脸识别（</a:t>
            </a:r>
            <a:r>
              <a:rPr lang="en-US" altLang="zh-CN" sz="2400" dirty="0" err="1" smtClean="0"/>
              <a:t>FaceNet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mobilenet</a:t>
            </a:r>
            <a:r>
              <a:rPr lang="zh-CN" altLang="en-US" sz="2400" dirty="0" smtClean="0"/>
              <a:t>），无人机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手势</a:t>
            </a:r>
            <a:r>
              <a:rPr lang="zh-CN" altLang="en-US" sz="2400" dirty="0" smtClean="0"/>
              <a:t>识别 </a:t>
            </a:r>
            <a:r>
              <a:rPr lang="en-US" altLang="zh-CN" sz="2400" dirty="0" smtClean="0"/>
              <a:t>(C3D fusion), </a:t>
            </a:r>
            <a:r>
              <a:rPr lang="zh-CN" altLang="en-US" sz="2400" dirty="0" smtClean="0"/>
              <a:t>无人机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物体识别（</a:t>
            </a:r>
            <a:r>
              <a:rPr lang="en-US" altLang="zh-CN" sz="2400" dirty="0" smtClean="0"/>
              <a:t>Yolo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Google</a:t>
            </a:r>
            <a:r>
              <a:rPr lang="zh-CN" altLang="en-US" sz="2400" dirty="0" smtClean="0"/>
              <a:t>），无人机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扫地机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1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dirty="0" smtClean="0"/>
              <a:t>设计进度安排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0" y="1142700"/>
            <a:ext cx="10530710" cy="49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87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dirty="0" smtClean="0"/>
              <a:t>数字前端设计流程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82526"/>
              </p:ext>
            </p:extLst>
          </p:nvPr>
        </p:nvGraphicFramePr>
        <p:xfrm>
          <a:off x="411270" y="979286"/>
          <a:ext cx="10230330" cy="5531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8730"/>
                <a:gridCol w="2808000"/>
                <a:gridCol w="5313600"/>
              </a:tblGrid>
              <a:tr h="467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stage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Tools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Output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</a:tr>
              <a:tr h="5630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Design Specification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Word / excel /Visio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PDF file describes the system function and architecture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</a:tr>
              <a:tr h="539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Algorithm modeling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 smtClean="0">
                          <a:effectLst/>
                        </a:rPr>
                        <a:t>Matlab</a:t>
                      </a:r>
                      <a:r>
                        <a:rPr lang="en-US" sz="1800" kern="0" dirty="0" smtClean="0">
                          <a:effectLst/>
                        </a:rPr>
                        <a:t> / </a:t>
                      </a:r>
                      <a:r>
                        <a:rPr lang="en-US" sz="1800" kern="0" dirty="0" err="1" smtClean="0">
                          <a:effectLst/>
                        </a:rPr>
                        <a:t>gcc</a:t>
                      </a:r>
                      <a:r>
                        <a:rPr lang="en-US" sz="1800" kern="0" dirty="0" smtClean="0">
                          <a:effectLst/>
                        </a:rPr>
                        <a:t>/ VS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Documents describe the algorithms.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 or </a:t>
                      </a:r>
                      <a:r>
                        <a:rPr lang="en-US" sz="1800" kern="0" dirty="0" err="1">
                          <a:effectLst/>
                        </a:rPr>
                        <a:t>matlab</a:t>
                      </a:r>
                      <a:r>
                        <a:rPr lang="en-US" sz="1800" kern="0" dirty="0">
                          <a:effectLst/>
                        </a:rPr>
                        <a:t> code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</a:tr>
              <a:tr h="674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RTL design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Synplify </a:t>
                      </a:r>
                      <a:r>
                        <a:rPr lang="en-US" sz="1800" kern="0" dirty="0" smtClean="0">
                          <a:effectLst/>
                        </a:rPr>
                        <a:t>/ DC /Spyglass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Verilog HDL code 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</a:tr>
              <a:tr h="404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Function verification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VCS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Veloce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RTL Test case list and the status of each test case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Code coverage generated by VCS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Code coverage generated by Veloce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</a:tr>
              <a:tr h="818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FPGA prototype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Synplify/    </a:t>
                      </a:r>
                      <a:r>
                        <a:rPr lang="en-US" sz="1800" kern="0" dirty="0" err="1" smtClean="0">
                          <a:effectLst/>
                        </a:rPr>
                        <a:t>Vivado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 smtClean="0">
                          <a:effectLst/>
                        </a:rPr>
                        <a:t>QuartusII</a:t>
                      </a:r>
                      <a:r>
                        <a:rPr lang="en-US" sz="1800" kern="0" dirty="0" smtClean="0">
                          <a:effectLst/>
                        </a:rPr>
                        <a:t>/  </a:t>
                      </a:r>
                      <a:r>
                        <a:rPr lang="en-US" sz="1800" kern="0" dirty="0" err="1" smtClean="0">
                          <a:effectLst/>
                        </a:rPr>
                        <a:t>PlayerPro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FPGA test case list and the status of each test case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</a:tr>
              <a:tr h="8092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ASIC synthesis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DC / FM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Conformal Spyglass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Netlist file ready for backend design</a:t>
                      </a:r>
                      <a:endParaRPr lang="zh-CN" sz="18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Pass Formal verification</a:t>
                      </a:r>
                      <a:endParaRPr lang="zh-CN" sz="18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Timing/area statistics</a:t>
                      </a:r>
                      <a:endParaRPr lang="zh-CN" sz="18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Lint/CDC clear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</a:tr>
              <a:tr h="539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Power </a:t>
                      </a:r>
                      <a:r>
                        <a:rPr lang="en-US" sz="1800" kern="0" dirty="0" smtClean="0">
                          <a:effectLst/>
                        </a:rPr>
                        <a:t> estimation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VCS / </a:t>
                      </a:r>
                      <a:r>
                        <a:rPr lang="en-US" sz="1800" kern="0" dirty="0" err="1" smtClean="0">
                          <a:effectLst/>
                        </a:rPr>
                        <a:t>PrimeTimePX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Average and peak power of typical application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804" marR="57804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630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70" y="241301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dirty="0" smtClean="0"/>
              <a:t>讲演提纲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2377" y="1237147"/>
            <a:ext cx="1091901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已有的深度学习加速芯片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Our DLA HW </a:t>
            </a:r>
            <a:r>
              <a:rPr lang="en-US" altLang="zh-CN" sz="2400" dirty="0" smtClean="0"/>
              <a:t>SPEC/ASIC performance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Feature 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Feature </a:t>
            </a:r>
            <a:r>
              <a:rPr lang="en-US" altLang="zh-CN" sz="2400" dirty="0" smtClean="0"/>
              <a:t>list to be done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System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DLA internal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子模块架构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卷积</a:t>
            </a:r>
            <a:r>
              <a:rPr lang="en-US" altLang="zh-CN" sz="2400" dirty="0" smtClean="0"/>
              <a:t>buffer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MAC array/CDP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SDP/PDP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SCU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软件议题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FPGA</a:t>
            </a:r>
            <a:r>
              <a:rPr lang="zh-CN" altLang="en-US" sz="2400" dirty="0" smtClean="0"/>
              <a:t>议题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数字电路前端设计流程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6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70" y="241301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dirty="0" smtClean="0"/>
              <a:t>已有的深度学习加速芯片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12343"/>
              </p:ext>
            </p:extLst>
          </p:nvPr>
        </p:nvGraphicFramePr>
        <p:xfrm>
          <a:off x="404402" y="1077088"/>
          <a:ext cx="10594300" cy="4531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974"/>
                <a:gridCol w="1230873"/>
                <a:gridCol w="989094"/>
                <a:gridCol w="1516611"/>
                <a:gridCol w="1186913"/>
                <a:gridCol w="1120974"/>
                <a:gridCol w="1120974"/>
                <a:gridCol w="1186913"/>
                <a:gridCol w="1120974"/>
              </a:tblGrid>
              <a:tr h="8942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厂家名称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芯片名称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工艺（</a:t>
                      </a:r>
                      <a:r>
                        <a:rPr lang="en-US" sz="1800" u="none" strike="noStrike">
                          <a:effectLst/>
                        </a:rPr>
                        <a:t>nm）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</a:rPr>
                        <a:t>算力（</a:t>
                      </a:r>
                      <a:r>
                        <a:rPr lang="en-US" sz="1800" u="none" strike="noStrike">
                          <a:effectLst/>
                        </a:rPr>
                        <a:t>TOPS）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</a:rPr>
                        <a:t>数量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功耗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工作频率（</a:t>
                      </a:r>
                      <a:r>
                        <a:rPr lang="en-US" altLang="zh-CN" sz="1800" u="none" strike="noStrike">
                          <a:effectLst/>
                        </a:rPr>
                        <a:t>Mhz</a:t>
                      </a:r>
                      <a:r>
                        <a:rPr lang="zh-CN" altLang="en-US" sz="1800" u="none" strike="noStrike">
                          <a:effectLst/>
                        </a:rPr>
                        <a:t>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die size（mm2）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发布时间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</a:tr>
              <a:tr h="4533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华为海思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麒麟</a:t>
                      </a:r>
                      <a:r>
                        <a:rPr lang="en-US" altLang="zh-CN" sz="1800" u="none" strike="noStrike">
                          <a:effectLst/>
                        </a:rPr>
                        <a:t>970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1.92T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N/A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N/A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N/A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2017.9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</a:tr>
              <a:tr h="453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Google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TPU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hlinkClick r:id="rId3"/>
                        </a:rPr>
                        <a:t>92T@8bit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65K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40W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700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2016.5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</a:tr>
              <a:tr h="453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Google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TPU2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180T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2017.5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</a:tr>
              <a:tr h="4533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比特大陆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BM1680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4"/>
                        </a:rPr>
                        <a:t>2T@FP32</a:t>
                      </a:r>
                      <a:endParaRPr lang="en-US" sz="1800" b="0" i="0" u="sng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30W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2017.4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</a:tr>
              <a:tr h="4533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比特大陆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BM1682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5"/>
                        </a:rPr>
                        <a:t>3T@FP32</a:t>
                      </a:r>
                      <a:endParaRPr lang="en-US" sz="1800" b="0" i="0" u="sng" strike="noStrike">
                        <a:solidFill>
                          <a:srgbClr val="0000FF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30W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2017.12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</a:tr>
              <a:tr h="4562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地平线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征程</a:t>
                      </a:r>
                      <a:r>
                        <a:rPr lang="en-US" altLang="zh-CN" sz="1800" u="none" strike="noStrike">
                          <a:effectLst/>
                        </a:rPr>
                        <a:t>/</a:t>
                      </a:r>
                      <a:r>
                        <a:rPr lang="zh-CN" altLang="en-US" sz="1800" u="none" strike="noStrike">
                          <a:effectLst/>
                        </a:rPr>
                        <a:t>旭日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1.5W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BGA14X14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2017.6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</a:tr>
              <a:tr h="4896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深鉴科技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听涛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4.1T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1.1W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2017.11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</a:tr>
              <a:tr h="4250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瑞芯微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RK3399Pro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2.4T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2018.1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694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Our DLA HW SPEC</a:t>
            </a:r>
          </a:p>
        </p:txBody>
      </p:sp>
      <p:sp>
        <p:nvSpPr>
          <p:cNvPr id="12" name="矩形 11"/>
          <p:cNvSpPr/>
          <p:nvPr/>
        </p:nvSpPr>
        <p:spPr>
          <a:xfrm>
            <a:off x="412377" y="1237147"/>
            <a:ext cx="109190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TSMC 28nm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Die size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2mm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density 60%, 4M </a:t>
            </a:r>
            <a:r>
              <a:rPr lang="en-US" altLang="zh-CN" sz="2400" dirty="0" err="1" smtClean="0"/>
              <a:t>equiv</a:t>
            </a:r>
            <a:r>
              <a:rPr lang="en-US" altLang="zh-CN" sz="2400" dirty="0" smtClean="0"/>
              <a:t> ASIC gate 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On chip convolution buffer: 2MB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Max Power: 1W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MAC #: 1024 INT16 or 16K INT4/2/1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MAC Utilization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90-100%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except input or FC layer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Max Frequency: 1GHz 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Typ</a:t>
            </a:r>
            <a:r>
              <a:rPr lang="en-US" altLang="zh-CN" sz="2400" dirty="0" smtClean="0"/>
              <a:t> 700MHz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Max OPS: 32T for INT4/2/1, </a:t>
            </a:r>
            <a:r>
              <a:rPr lang="en-US" altLang="zh-CN" sz="2400" dirty="0"/>
              <a:t>8T for INT8, 2T for </a:t>
            </a:r>
            <a:r>
              <a:rPr lang="en-US" altLang="zh-CN" sz="2400" dirty="0" smtClean="0"/>
              <a:t>INT16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FPGA Frequency: 300MHz on VU440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1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ASIC Performance Estimation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12377" y="1237147"/>
            <a:ext cx="109190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Max OPS: </a:t>
            </a:r>
            <a:r>
              <a:rPr lang="en-US" altLang="zh-CN" sz="2400" dirty="0" smtClean="0"/>
              <a:t>2T </a:t>
            </a:r>
            <a:r>
              <a:rPr lang="en-US" altLang="zh-CN" sz="2400" dirty="0"/>
              <a:t>for INT16, 8T for </a:t>
            </a:r>
            <a:r>
              <a:rPr lang="en-US" altLang="zh-CN" sz="2400" dirty="0" smtClean="0"/>
              <a:t>INT8, </a:t>
            </a:r>
            <a:r>
              <a:rPr lang="en-US" altLang="zh-CN" sz="2400" dirty="0"/>
              <a:t>32T for </a:t>
            </a:r>
            <a:r>
              <a:rPr lang="en-US" altLang="zh-CN" sz="2400" dirty="0" smtClean="0"/>
              <a:t>INT4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Without weight compression, DDR efficiency not considered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GoogleNet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(1 </a:t>
            </a:r>
            <a:r>
              <a:rPr lang="en-US" altLang="zh-CN" sz="2400" dirty="0"/>
              <a:t>frame needs </a:t>
            </a:r>
            <a:r>
              <a:rPr lang="en-US" altLang="zh-CN" sz="2400" dirty="0" smtClean="0"/>
              <a:t>3.2GOPS)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2560 frame/s, 20GB/s DDR (</a:t>
            </a:r>
            <a:r>
              <a:rPr lang="en-US" altLang="zh-CN" sz="2400" dirty="0"/>
              <a:t>8bit </a:t>
            </a:r>
            <a:r>
              <a:rPr lang="en-US" altLang="zh-CN" sz="2400" dirty="0" smtClean="0"/>
              <a:t>feature/weight</a:t>
            </a:r>
            <a:r>
              <a:rPr lang="en-US" altLang="zh-CN" sz="24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10000 frame/s, 40GB/s DDR (4bit </a:t>
            </a:r>
            <a:r>
              <a:rPr lang="en-US" altLang="zh-CN" sz="2400" dirty="0"/>
              <a:t>feature/weight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Yolo v2 ( 1 frame 35GOPS)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228frame/s, 12.8GB/s </a:t>
            </a:r>
            <a:r>
              <a:rPr lang="en-US" altLang="zh-CN" sz="2400" dirty="0"/>
              <a:t>(8bit feature/weight)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914frame/s, 25.6GB/s (4bit </a:t>
            </a:r>
            <a:r>
              <a:rPr lang="en-US" altLang="zh-CN" sz="2400" dirty="0"/>
              <a:t>feature/weight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49" y="4728938"/>
            <a:ext cx="9829433" cy="166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46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DLA Feature List</a:t>
            </a:r>
          </a:p>
        </p:txBody>
      </p:sp>
      <p:sp>
        <p:nvSpPr>
          <p:cNvPr id="12" name="矩形 11"/>
          <p:cNvSpPr/>
          <p:nvPr/>
        </p:nvSpPr>
        <p:spPr>
          <a:xfrm>
            <a:off x="412377" y="1237147"/>
            <a:ext cx="1091901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Different </a:t>
            </a:r>
            <a:r>
              <a:rPr lang="en-US" altLang="zh-CN" sz="2400" dirty="0" smtClean="0"/>
              <a:t>1/2/3D convolution 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Direct/Image-input/Batching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Deconvolution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A</a:t>
            </a:r>
            <a:r>
              <a:rPr lang="en-US" altLang="zh-CN" sz="2400" dirty="0" err="1" smtClean="0"/>
              <a:t>trous</a:t>
            </a:r>
            <a:r>
              <a:rPr lang="en-US" altLang="zh-CN" sz="2400" dirty="0" smtClean="0"/>
              <a:t>/dilated convolution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Hybrid precision MAC supporting </a:t>
            </a:r>
            <a:r>
              <a:rPr lang="en-US" altLang="zh-CN" sz="2400" dirty="0" smtClean="0"/>
              <a:t>INT16/8/4/2/binary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On-chip </a:t>
            </a:r>
            <a:r>
              <a:rPr lang="en-US" altLang="zh-CN" sz="2400" dirty="0"/>
              <a:t>convolution buffer up to </a:t>
            </a:r>
            <a:r>
              <a:rPr lang="en-US" altLang="zh-CN" sz="2400" dirty="0" smtClean="0"/>
              <a:t>2MB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V</a:t>
            </a:r>
            <a:r>
              <a:rPr lang="en-US" altLang="zh-CN" sz="2400" dirty="0" smtClean="0"/>
              <a:t>arious </a:t>
            </a:r>
            <a:r>
              <a:rPr lang="en-US" altLang="zh-CN" sz="2400" dirty="0"/>
              <a:t>activation </a:t>
            </a:r>
            <a:r>
              <a:rPr lang="en-US" altLang="zh-CN" sz="2400" dirty="0" smtClean="0"/>
              <a:t>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HW: </a:t>
            </a:r>
            <a:r>
              <a:rPr lang="en-US" altLang="zh-CN" sz="2400" dirty="0" err="1" smtClean="0"/>
              <a:t>ReLu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PReLu</a:t>
            </a:r>
            <a:r>
              <a:rPr lang="en-US" altLang="zh-CN" sz="2400" dirty="0" smtClean="0"/>
              <a:t>/Leaky </a:t>
            </a:r>
            <a:r>
              <a:rPr lang="en-US" altLang="zh-CN" sz="2400" dirty="0" err="1" smtClean="0"/>
              <a:t>ReLu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CReLu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RReLu</a:t>
            </a:r>
            <a:r>
              <a:rPr lang="en-US" altLang="zh-CN" sz="2400" dirty="0" smtClean="0"/>
              <a:t>/ReLu6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LUT: ELU/SELU/</a:t>
            </a:r>
            <a:r>
              <a:rPr lang="en-US" altLang="zh-CN" sz="2400" dirty="0" err="1" smtClean="0"/>
              <a:t>tanh</a:t>
            </a:r>
            <a:r>
              <a:rPr lang="en-US" altLang="zh-CN" sz="2400" dirty="0" smtClean="0"/>
              <a:t>/sigmoid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SW: </a:t>
            </a:r>
            <a:r>
              <a:rPr lang="en-US" altLang="zh-CN" sz="2400" dirty="0" err="1" smtClean="0"/>
              <a:t>softmax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softplus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softsign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Pooling (2D/3D)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Max/min/average with different stride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Local Response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Elementwise operation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Batch Normalization, scale, bias add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80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DLA Feature List to be done?</a:t>
            </a:r>
          </a:p>
        </p:txBody>
      </p:sp>
      <p:sp>
        <p:nvSpPr>
          <p:cNvPr id="12" name="矩形 11"/>
          <p:cNvSpPr/>
          <p:nvPr/>
        </p:nvSpPr>
        <p:spPr>
          <a:xfrm>
            <a:off x="412377" y="1237147"/>
            <a:ext cx="10919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Winograd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Depthwise_conv2d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Pooling 3d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3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Application System Diagram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069683"/>
              </p:ext>
            </p:extLst>
          </p:nvPr>
        </p:nvGraphicFramePr>
        <p:xfrm>
          <a:off x="1909774" y="1209600"/>
          <a:ext cx="7169425" cy="517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Visio" r:id="rId4" imgW="2567470" imgH="1847564" progId="Visio.Drawing.11">
                  <p:embed/>
                </p:oleObj>
              </mc:Choice>
              <mc:Fallback>
                <p:oleObj name="Visio" r:id="rId4" imgW="2567470" imgH="184756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74" y="1209600"/>
                        <a:ext cx="7169425" cy="5174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797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10869" y="241300"/>
            <a:ext cx="7781365" cy="6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DLA internal Architecture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63104"/>
              </p:ext>
            </p:extLst>
          </p:nvPr>
        </p:nvGraphicFramePr>
        <p:xfrm>
          <a:off x="1382400" y="921600"/>
          <a:ext cx="8071200" cy="594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r:id="rId4" imgW="5676797" imgH="4181604" progId="Visio.Drawing.15">
                  <p:embed/>
                </p:oleObj>
              </mc:Choice>
              <mc:Fallback>
                <p:oleObj r:id="rId4" imgW="5676797" imgH="4181604" progId="Visio.Drawing.15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400" y="921600"/>
                        <a:ext cx="8071200" cy="5949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796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ower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artosyn_power</Template>
  <TotalTime>3874</TotalTime>
  <Words>572</Words>
  <Application>Microsoft Office PowerPoint</Application>
  <PresentationFormat>自定义</PresentationFormat>
  <Paragraphs>199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artosyn_power</vt:lpstr>
      <vt:lpstr>Visio</vt:lpstr>
      <vt:lpstr>Visio.Drawing.15</vt:lpstr>
      <vt:lpstr>DLA HW Specification  review meeting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Request for Sirius</dc:title>
  <dc:creator>User</dc:creator>
  <cp:lastModifiedBy>沈沙</cp:lastModifiedBy>
  <cp:revision>375</cp:revision>
  <dcterms:created xsi:type="dcterms:W3CDTF">2017-01-19T10:57:58Z</dcterms:created>
  <dcterms:modified xsi:type="dcterms:W3CDTF">2018-01-11T07:22:55Z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