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66" r:id="rId5"/>
    <p:sldId id="267" r:id="rId6"/>
    <p:sldId id="269" r:id="rId7"/>
    <p:sldId id="258" r:id="rId8"/>
    <p:sldId id="276" r:id="rId9"/>
    <p:sldId id="291" r:id="rId10"/>
    <p:sldId id="295" r:id="rId11"/>
    <p:sldId id="260" r:id="rId12"/>
    <p:sldId id="262" r:id="rId13"/>
    <p:sldId id="263" r:id="rId14"/>
    <p:sldId id="264" r:id="rId15"/>
    <p:sldId id="287" r:id="rId16"/>
    <p:sldId id="273" r:id="rId17"/>
    <p:sldId id="274" r:id="rId18"/>
    <p:sldId id="275" r:id="rId19"/>
    <p:sldId id="292" r:id="rId20"/>
    <p:sldId id="293" r:id="rId21"/>
    <p:sldId id="294" r:id="rId22"/>
    <p:sldId id="277" r:id="rId23"/>
    <p:sldId id="297" r:id="rId24"/>
    <p:sldId id="298" r:id="rId25"/>
    <p:sldId id="278" r:id="rId26"/>
    <p:sldId id="299" r:id="rId27"/>
    <p:sldId id="279" r:id="rId28"/>
    <p:sldId id="280" r:id="rId29"/>
    <p:sldId id="281" r:id="rId30"/>
    <p:sldId id="282" r:id="rId31"/>
    <p:sldId id="285" r:id="rId32"/>
    <p:sldId id="283" r:id="rId33"/>
    <p:sldId id="284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67" autoAdjust="0"/>
    <p:restoredTop sz="93212" autoAdjust="0"/>
  </p:normalViewPr>
  <p:slideViewPr>
    <p:cSldViewPr>
      <p:cViewPr varScale="1">
        <p:scale>
          <a:sx n="102" d="100"/>
          <a:sy n="10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9945-2D1A-411E-BEE2-83135B2F01C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9CCB-E85C-4193-8317-6FD11CC31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RGB888: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(4096x2160)*24*30 = 6.371G</a:t>
            </a:r>
          </a:p>
          <a:p>
            <a:r>
              <a:rPr lang="en-US" altLang="zh-CN" dirty="0" smtClean="0"/>
              <a:t>RGB666: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For CSI RX: MC20901(bridge IC)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module(FPGA hard core) + packet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start_detection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in_house_design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For DSI TX: Packet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start_generation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in_house_design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module(FPGA hard core) + MC20902(bridge IC)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7" y="2840042"/>
            <a:ext cx="5883275" cy="947737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1" y="3886203"/>
            <a:ext cx="5892800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80360" y="6395701"/>
            <a:ext cx="2895600" cy="317621"/>
          </a:xfrm>
        </p:spPr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959" y="6387467"/>
            <a:ext cx="1792605" cy="317500"/>
          </a:xfrm>
        </p:spPr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8" y="76882"/>
            <a:ext cx="1193483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39" y="6205311"/>
            <a:ext cx="918210" cy="485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17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3087434"/>
            <a:ext cx="5284076" cy="856800"/>
          </a:xfrm>
        </p:spPr>
        <p:txBody>
          <a:bodyPr anchor="ctr" anchorCtr="0"/>
          <a:lstStyle>
            <a:lvl1pPr>
              <a:defRPr sz="2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343025" y="3000376"/>
            <a:ext cx="89535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defTabSz="713232"/>
              <a:endParaRPr lang="zh-CN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 defTabSz="713232"/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26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2997"/>
            <a:ext cx="3552384" cy="39168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372997"/>
            <a:ext cx="3368040" cy="39168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5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8"/>
            <a:ext cx="82296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05076"/>
            <a:ext cx="404177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57650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405765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5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3110400"/>
            <a:ext cx="5673600" cy="644400"/>
          </a:xfrm>
        </p:spPr>
        <p:txBody>
          <a:bodyPr/>
          <a:lstStyle>
            <a:lvl1pPr algn="ctr">
              <a:defRPr sz="28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7689436" y="2940051"/>
            <a:ext cx="554831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930089" y="2940051"/>
            <a:ext cx="545783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1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5141976"/>
            <a:ext cx="8251200" cy="1195200"/>
          </a:xfrm>
        </p:spPr>
        <p:txBody>
          <a:bodyPr/>
          <a:lstStyle>
            <a:lvl1pPr marL="0" indent="0"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41304"/>
            <a:ext cx="82296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1198471"/>
            <a:ext cx="5113946" cy="3421369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8" y="241301"/>
            <a:ext cx="1265465" cy="5884864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1301"/>
            <a:ext cx="6780440" cy="58848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2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412955"/>
            <a:ext cx="8229600" cy="55750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8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7210" y="241301"/>
            <a:ext cx="814959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273"/>
            <a:ext cx="82296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5701"/>
            <a:ext cx="2133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5701"/>
            <a:ext cx="2895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ct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5701"/>
            <a:ext cx="2133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 defTabSz="713232"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buChar char="•"/>
        <a:defRPr sz="19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936117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92733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649349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Visio___1.vsd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Visio___2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80" y="2481465"/>
            <a:ext cx="5883275" cy="947737"/>
          </a:xfrm>
        </p:spPr>
        <p:txBody>
          <a:bodyPr>
            <a:normAutofit/>
          </a:bodyPr>
          <a:lstStyle/>
          <a:p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DSI Report</a:t>
            </a:r>
            <a:endParaRPr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80112" y="3645024"/>
            <a:ext cx="2952328" cy="6229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</a:t>
            </a:r>
            <a:r>
              <a:rPr lang="en-US" altLang="zh-CN" sz="2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026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6771094" cy="84443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Processor-sourced Data 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326727"/>
            <a:ext cx="5984793" cy="266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5" y="3698006"/>
            <a:ext cx="6048673" cy="246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Processor-sourced Data 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4" y="1298878"/>
            <a:ext cx="6183336" cy="48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74" y="1668512"/>
            <a:ext cx="6285421" cy="428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7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Peripheral-to-Processor Transactions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02" y="1157809"/>
            <a:ext cx="6322094" cy="278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2" y="3881413"/>
            <a:ext cx="6336704" cy="21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DCS (Display Command Set)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97" y="1052736"/>
            <a:ext cx="5299695" cy="26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81" y="3594323"/>
            <a:ext cx="5328592" cy="256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7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7059126" cy="8444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Layer: Command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3568" y="3284984"/>
            <a:ext cx="8280920" cy="2088232"/>
          </a:xfrm>
        </p:spPr>
        <p:txBody>
          <a:bodyPr>
            <a:noAutofit/>
          </a:bodyPr>
          <a:lstStyle/>
          <a:p>
            <a:pPr marL="267462" lvl="2" indent="-267462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BTA mode</a:t>
            </a:r>
          </a:p>
          <a:p>
            <a:pPr marL="32400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Turning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bus around is controlled by a token-passing mechanism: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processor sends a Bus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Turn Around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(BTA)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request and peripheral transmits packets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 to the host processor. When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finished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the peripheral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control of the bus back to the host processor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1412776"/>
            <a:ext cx="78488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  <a:endParaRPr lang="en-US" altLang="zh-CN" dirty="0" smtClean="0"/>
          </a:p>
          <a:p>
            <a:pPr marL="3240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Transactions 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take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the form of sending commands  and data to a 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peripheral.</a:t>
            </a: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57325"/>
            <a:ext cx="7059126" cy="523403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5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 mode: Non-Burst Mode with Sync Pulses </a:t>
            </a:r>
            <a:endParaRPr lang="zh-CN" altLang="en-US" sz="25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4897"/>
            <a:ext cx="795869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91309" y="1124744"/>
            <a:ext cx="7344816" cy="936104"/>
          </a:xfrm>
        </p:spPr>
        <p:txBody>
          <a:bodyPr>
            <a:noAutofit/>
          </a:bodyPr>
          <a:lstStyle/>
          <a:p>
            <a:pPr marL="0" lvl="2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Enable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peripheral to accurately reconstruct original video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timing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including sync pulse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widths.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3"/>
            <a:ext cx="7059126" cy="523403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5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 mode: Non-Burst Mode with Sync Events</a:t>
            </a:r>
            <a:endParaRPr lang="zh-CN" altLang="en-US" sz="25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1916832"/>
            <a:ext cx="7308675" cy="40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875133"/>
            <a:ext cx="7200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Accurate reconstruction of sync pulse widths is not required, so a single Sync Event is substituted.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3"/>
            <a:ext cx="7059126" cy="523403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5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 mode: Burst Mode</a:t>
            </a:r>
            <a:endParaRPr lang="zh-CN" altLang="en-US" sz="25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34481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1019149"/>
            <a:ext cx="756084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are time-compressed, leaving more time during a scan line for LP mode or for multiplexing other transmissions onto the DSI link. </a:t>
            </a:r>
          </a:p>
        </p:txBody>
      </p:sp>
    </p:spTree>
    <p:extLst>
      <p:ext uri="{BB962C8B-B14F-4D97-AF65-F5344CB8AC3E}">
        <p14:creationId xmlns:p14="http://schemas.microsoft.com/office/powerpoint/2010/main" val="33406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57325"/>
            <a:ext cx="7059126" cy="52340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Architecture : TYPE1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4" y="1600547"/>
            <a:ext cx="5324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64088" y="1484784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The Display Command Set is used through </a:t>
            </a:r>
            <a:r>
              <a:rPr lang="en-US" altLang="zh-CN" dirty="0" smtClean="0"/>
              <a:t>control </a:t>
            </a:r>
            <a:r>
              <a:rPr lang="en-US" altLang="zh-CN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36868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04664"/>
            <a:ext cx="7059126" cy="52340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Architecture : TYPE2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54768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268760"/>
            <a:ext cx="4555998" cy="1800199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Spec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ASIC Design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Plan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05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04664"/>
            <a:ext cx="7059126" cy="52340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Architecture : TYPE3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57089"/>
            <a:ext cx="54864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Design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052736"/>
            <a:ext cx="4555998" cy="172819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Arch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Verify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Env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Plan &amp; Change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41303"/>
            <a:ext cx="7059126" cy="523403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Features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378" y="1052736"/>
            <a:ext cx="5905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DSI Host Controller, version 1.2.   &lt;2.5Gbps/lane&gt;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Data lane configurable, max four data lanes.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Support  4k video output;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YUV420_8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YUV422_8/YUV422_10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RGB444/RGB565/RGB666/RGB888/RGB_10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8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858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 analysis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827448"/>
              </p:ext>
            </p:extLst>
          </p:nvPr>
        </p:nvGraphicFramePr>
        <p:xfrm>
          <a:off x="755576" y="1298054"/>
          <a:ext cx="5472608" cy="443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Worksheet" r:id="rId3" imgW="9629804" imgH="6410261" progId="Excel.Sheet.8">
                  <p:embed/>
                </p:oleObj>
              </mc:Choice>
              <mc:Fallback>
                <p:oleObj name="Worksheet" r:id="rId3" imgW="9629804" imgH="6410261" progId="Excel.Shee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98054"/>
                        <a:ext cx="5472608" cy="4435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516216" y="134076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Utilization </a:t>
            </a:r>
            <a:r>
              <a:rPr lang="en-US" altLang="zh-CN" dirty="0" smtClean="0"/>
              <a:t>ratio: 80%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3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ARCH: 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8" y="1269306"/>
            <a:ext cx="7980000" cy="32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1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ARCH: CLK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431" y="134076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PIX_CLK</a:t>
            </a:r>
          </a:p>
          <a:p>
            <a:pPr marL="288000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CGU, Based on VESA Standard, Max set 300Mhz.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9592" y="3358006"/>
                <a:ext cx="7704856" cy="167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PLL_CLK</a:t>
                </a:r>
                <a:endPara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8000"/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𝑝𝑙𝑙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  </m:t>
                    </m:r>
                    <m:r>
                      <a:rPr lang="en-US" altLang="zh-CN" sz="2000" i="1">
                        <a:latin typeface="Cambria Math"/>
                      </a:rPr>
                      <m:t>𝐻𝑤𝑖𝑑𝑡h</m:t>
                    </m:r>
                    <m:r>
                      <a:rPr lang="en-US" altLang="zh-CN" sz="2000" i="1">
                        <a:latin typeface="Cambria Math"/>
                      </a:rPr>
                      <m:t>∗</m:t>
                    </m:r>
                    <m:r>
                      <a:rPr lang="en-US" altLang="zh-CN" sz="2000" i="1">
                        <a:latin typeface="Cambria Math"/>
                      </a:rPr>
                      <m:t>𝑐𝑜𝑙𝑜𝑟</m:t>
                    </m:r>
                    <m:r>
                      <a:rPr lang="en-US" altLang="zh-CN" sz="2000" i="1">
                        <a:latin typeface="Cambria Math"/>
                      </a:rPr>
                      <m:t>_</m:t>
                    </m:r>
                    <m:r>
                      <a:rPr lang="en-US" altLang="zh-CN" sz="2000" i="1">
                        <a:latin typeface="Cambria Math"/>
                      </a:rPr>
                      <m:t>𝑑𝑒𝑝𝑡h</m:t>
                    </m:r>
                    <m:r>
                      <a:rPr lang="en-US" altLang="zh-CN" sz="2000" i="1">
                        <a:latin typeface="Cambria Math"/>
                      </a:rPr>
                      <m:t>/(</m:t>
                    </m:r>
                    <m:r>
                      <a:rPr lang="en-US" altLang="zh-CN" sz="2000" i="1">
                        <a:latin typeface="Cambria Math"/>
                      </a:rPr>
                      <m:t>𝑙𝑎𝑛𝑒</m:t>
                    </m:r>
                    <m:r>
                      <a:rPr lang="en-US" altLang="zh-CN" sz="2000" i="1">
                        <a:latin typeface="Cambria Math"/>
                      </a:rPr>
                      <m:t>_</m:t>
                    </m:r>
                    <m:r>
                      <a:rPr lang="en-US" altLang="zh-CN" sz="2000" i="1">
                        <a:latin typeface="Cambria Math"/>
                      </a:rPr>
                      <m:t>𝑛𝑢𝑚</m:t>
                    </m:r>
                    <m:r>
                      <a:rPr lang="en-US" altLang="zh-CN" sz="2000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h𝑎𝑐𝑡𝑖𝑣𝑒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8000"/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1920x1080@60fps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h𝑎𝑐𝑡𝑖𝑣𝑒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12.929us</a:t>
                </a:r>
              </a:p>
              <a:p>
                <a:pPr marL="288000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𝑝𝑙𝑙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1/(12.929/((1920/4)*24)) =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891Mhz </a:t>
                </a:r>
              </a:p>
              <a:p>
                <a:pPr marL="288000"/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24Mhz; M= 223; N =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58006"/>
                <a:ext cx="7704856" cy="1678536"/>
              </a:xfrm>
              <a:prstGeom prst="rect">
                <a:avLst/>
              </a:prstGeom>
              <a:blipFill rotWithShape="1">
                <a:blip r:embed="rId3"/>
                <a:stretch>
                  <a:fillRect l="-713" t="-1818" b="-5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9592" y="2350621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REF_CLK</a:t>
            </a:r>
          </a:p>
          <a:p>
            <a:pPr marL="2880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CGU, 24Mhz.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ENV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052736"/>
            <a:ext cx="4555998" cy="1296144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Local_sim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FPGA_SIM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Local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24698"/>
              </p:ext>
            </p:extLst>
          </p:nvPr>
        </p:nvGraphicFramePr>
        <p:xfrm>
          <a:off x="676749" y="1844824"/>
          <a:ext cx="6847579" cy="326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Visio" r:id="rId4" imgW="6048378" imgH="2886036" progId="Visio.Drawing.15">
                  <p:embed/>
                </p:oleObj>
              </mc:Choice>
              <mc:Fallback>
                <p:oleObj name="Visio" r:id="rId4" imgW="6048378" imgH="28860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49" y="1844824"/>
                        <a:ext cx="6847579" cy="3269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19675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RX_Model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need.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54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</a:t>
            </a:r>
            <a:r>
              <a:rPr lang="en-US" altLang="zh-CN" dirty="0" err="1" smtClean="0"/>
              <a:t>Suported</a:t>
            </a:r>
            <a:r>
              <a:rPr lang="en-US" altLang="zh-CN" dirty="0" smtClean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BTA mode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Command mode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Video_mode</a:t>
            </a:r>
            <a:endParaRPr lang="en-US" altLang="zh-CN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Non_Burst</a:t>
            </a:r>
            <a:r>
              <a:rPr lang="en-US" altLang="zh-CN" dirty="0" smtClean="0"/>
              <a:t> mode with Sync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luse</a:t>
            </a:r>
            <a:r>
              <a:rPr lang="en-US" altLang="zh-CN" dirty="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Non_Burst</a:t>
            </a:r>
            <a:r>
              <a:rPr lang="en-US" altLang="zh-CN" dirty="0"/>
              <a:t> mode with Sync </a:t>
            </a:r>
            <a:r>
              <a:rPr lang="en-US" altLang="zh-CN" dirty="0" smtClean="0"/>
              <a:t>Events.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Burst mode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6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124744"/>
            <a:ext cx="4555998" cy="5040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1:   ZCU102 board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10641"/>
              </p:ext>
            </p:extLst>
          </p:nvPr>
        </p:nvGraphicFramePr>
        <p:xfrm>
          <a:off x="1058117" y="1844824"/>
          <a:ext cx="5386091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Visio" r:id="rId4" imgW="4895856" imgH="2552751" progId="Visio.Drawing.15">
                  <p:embed/>
                </p:oleObj>
              </mc:Choice>
              <mc:Fallback>
                <p:oleObj name="Visio" r:id="rId4" imgW="4895856" imgH="2552751" progId="Visio.Drawing.15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117" y="1844824"/>
                        <a:ext cx="5386091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6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Display 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D:\Profile\Desktop\粘贴图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5357"/>
            <a:ext cx="82105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124744"/>
            <a:ext cx="4555998" cy="5040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1:   ZCU102 board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984776" cy="41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1628800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BTA Module is not supported.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3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80312"/>
            <a:ext cx="8149590" cy="8444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74" y="1052736"/>
            <a:ext cx="5996158" cy="576064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2: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Switch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IC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9" y="2348881"/>
            <a:ext cx="7007179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166073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PHY Digital function model is needed! Need verify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5472608" cy="476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403648" y="3717032"/>
            <a:ext cx="5472608" cy="10081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5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8757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Writing Spec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RTL Coding        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Local Sim  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Veloce</a:t>
            </a:r>
            <a:r>
              <a:rPr lang="en-US" altLang="zh-CN" dirty="0" smtClean="0"/>
              <a:t> Sim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FPGA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860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19675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DPHY Architecture </a:t>
            </a:r>
            <a:r>
              <a:rPr lang="en-US" altLang="zh-CN" dirty="0" smtClean="0"/>
              <a:t> ??????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Two 2lane DPHY or one 4lane DPHY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9795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DPHY share between DSI and CSI???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2762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Support resolution to 1080p ????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34770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Features complement</a:t>
            </a:r>
          </a:p>
        </p:txBody>
      </p:sp>
    </p:spTree>
    <p:extLst>
      <p:ext uri="{BB962C8B-B14F-4D97-AF65-F5344CB8AC3E}">
        <p14:creationId xmlns:p14="http://schemas.microsoft.com/office/powerpoint/2010/main" val="220792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0638" y="2420888"/>
            <a:ext cx="4153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 !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052737"/>
            <a:ext cx="433415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41" y="3212976"/>
            <a:ext cx="4139531" cy="269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9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VESA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4830490" cy="485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4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4536504" cy="23042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Protocol Layer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Command mode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Video mode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Physical Layer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HS mode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Escape mode</a:t>
            </a:r>
          </a:p>
        </p:txBody>
      </p:sp>
    </p:spTree>
    <p:extLst>
      <p:ext uri="{BB962C8B-B14F-4D97-AF65-F5344CB8AC3E}">
        <p14:creationId xmlns:p14="http://schemas.microsoft.com/office/powerpoint/2010/main" val="5312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5472608" cy="476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0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80729"/>
            <a:ext cx="5858991" cy="40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8149590" cy="84443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Packets per Transmission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6" y="1412776"/>
            <a:ext cx="62367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942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30">
    <a:dk1>
      <a:srgbClr val="000000"/>
    </a:dk1>
    <a:lt1>
      <a:srgbClr val="FFFFFF"/>
    </a:lt1>
    <a:dk2>
      <a:srgbClr val="54BBDC"/>
    </a:dk2>
    <a:lt2>
      <a:srgbClr val="808080"/>
    </a:lt2>
    <a:accent1>
      <a:srgbClr val="BED52F"/>
    </a:accent1>
    <a:accent2>
      <a:srgbClr val="73C8BE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自定义 30">
    <a:dk1>
      <a:srgbClr val="000000"/>
    </a:dk1>
    <a:lt1>
      <a:srgbClr val="FFFFFF"/>
    </a:lt1>
    <a:dk2>
      <a:srgbClr val="54BBDC"/>
    </a:dk2>
    <a:lt2>
      <a:srgbClr val="808080"/>
    </a:lt2>
    <a:accent1>
      <a:srgbClr val="BED52F"/>
    </a:accent1>
    <a:accent2>
      <a:srgbClr val="73C8BE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621</Words>
  <Application>Microsoft Office PowerPoint</Application>
  <PresentationFormat>全屏显示(4:3)</PresentationFormat>
  <Paragraphs>143</Paragraphs>
  <Slides>35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Office 主题</vt:lpstr>
      <vt:lpstr>artosyn_ppt_template</vt:lpstr>
      <vt:lpstr>Worksheet</vt:lpstr>
      <vt:lpstr>Visio</vt:lpstr>
      <vt:lpstr>DSI Report</vt:lpstr>
      <vt:lpstr>CONTENT</vt:lpstr>
      <vt:lpstr>Introduction : Display Arch</vt:lpstr>
      <vt:lpstr>Introduction : Display</vt:lpstr>
      <vt:lpstr>Introduction : VESA</vt:lpstr>
      <vt:lpstr>DSI Spec</vt:lpstr>
      <vt:lpstr>DSI Spec</vt:lpstr>
      <vt:lpstr>Packet Structure</vt:lpstr>
      <vt:lpstr>Multiple Packets per Transmission</vt:lpstr>
      <vt:lpstr>DSI Spec: Processor-sourced Data Type</vt:lpstr>
      <vt:lpstr>DSI Spec: Processor-sourced Data Type</vt:lpstr>
      <vt:lpstr>DSI Spec: Peripheral-to-Processor Transactions</vt:lpstr>
      <vt:lpstr>DSI Spec: DCS (Display Command Set)</vt:lpstr>
      <vt:lpstr>Protocol Layer: Command mode</vt:lpstr>
      <vt:lpstr>Video mode: Non-Burst Mode with Sync Pulses </vt:lpstr>
      <vt:lpstr>Video mode: Non-Burst Mode with Sync Events</vt:lpstr>
      <vt:lpstr>Video mode: Burst Mode</vt:lpstr>
      <vt:lpstr>Display Architecture : TYPE1</vt:lpstr>
      <vt:lpstr>Display Architecture : TYPE2</vt:lpstr>
      <vt:lpstr>Display Architecture : TYPE3</vt:lpstr>
      <vt:lpstr>ASIC Design</vt:lpstr>
      <vt:lpstr>Design Features</vt:lpstr>
      <vt:lpstr>Performance  analysis </vt:lpstr>
      <vt:lpstr>ASIC ARCH: Diagram</vt:lpstr>
      <vt:lpstr>ASIC ARCH: CLK</vt:lpstr>
      <vt:lpstr>Verify ENV</vt:lpstr>
      <vt:lpstr>SIM: Local Sim</vt:lpstr>
      <vt:lpstr>SIM: Veloce Sim</vt:lpstr>
      <vt:lpstr>SIM: Fpga Sim</vt:lpstr>
      <vt:lpstr>SIM: Fpga Sim</vt:lpstr>
      <vt:lpstr>SIM: Fpga Sim</vt:lpstr>
      <vt:lpstr>DSI ARCH</vt:lpstr>
      <vt:lpstr>PLAN</vt:lpstr>
      <vt:lpstr>Change list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Report</dc:title>
  <dc:creator>User</dc:creator>
  <cp:lastModifiedBy>User</cp:lastModifiedBy>
  <cp:revision>54</cp:revision>
  <dcterms:created xsi:type="dcterms:W3CDTF">2017-11-22T06:41:55Z</dcterms:created>
  <dcterms:modified xsi:type="dcterms:W3CDTF">2017-11-28T07:07:05Z</dcterms:modified>
</cp:coreProperties>
</file>