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8" r:id="rId3"/>
    <p:sldId id="281" r:id="rId4"/>
    <p:sldId id="259" r:id="rId5"/>
    <p:sldId id="260" r:id="rId6"/>
    <p:sldId id="261" r:id="rId7"/>
    <p:sldId id="262" r:id="rId8"/>
    <p:sldId id="263" r:id="rId9"/>
    <p:sldId id="280" r:id="rId10"/>
    <p:sldId id="279" r:id="rId11"/>
    <p:sldId id="264" r:id="rId12"/>
    <p:sldId id="265" r:id="rId13"/>
    <p:sldId id="266" r:id="rId14"/>
    <p:sldId id="271" r:id="rId15"/>
    <p:sldId id="273" r:id="rId16"/>
    <p:sldId id="272" r:id="rId17"/>
    <p:sldId id="274" r:id="rId18"/>
    <p:sldId id="276" r:id="rId19"/>
    <p:sldId id="277" r:id="rId20"/>
    <p:sldId id="282" r:id="rId21"/>
    <p:sldId id="283" r:id="rId22"/>
    <p:sldId id="284" r:id="rId23"/>
    <p:sldId id="285" r:id="rId24"/>
    <p:sldId id="28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0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EAAA9-2D42-4E6E-8850-C48A0F357822}" type="datetimeFigureOut">
              <a:rPr lang="zh-CN" altLang="en-US" smtClean="0"/>
              <a:t>2017/11/9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C7EC1-A8AE-4F74-A34D-D3DCA07421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10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C7EC1-A8AE-4F74-A34D-D3DCA074218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85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C7EC1-A8AE-4F74-A34D-D3DCA074218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85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C7EC1-A8AE-4F74-A34D-D3DCA074218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8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11/8/2017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altLang="zh-CN" smtClean="0"/>
              <a:t>magic your life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magic your life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magic your life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baseline="0">
                <a:latin typeface="Palatino Linotype" panose="0204050205050503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-- </a:t>
            </a:r>
            <a:r>
              <a:rPr lang="en-US" altLang="zh-CN" dirty="0" err="1" smtClean="0"/>
              <a:t>yangshi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latin typeface="Palatino Linotype" panose="02040502050505030304" pitchFamily="18" charset="0"/>
              </a:defRPr>
            </a:lvl1pPr>
            <a:lvl2pPr>
              <a:defRPr sz="2000" baseline="0">
                <a:latin typeface="Palatino Linotype" panose="02040502050505030304" pitchFamily="18" charset="0"/>
              </a:defRPr>
            </a:lvl2pPr>
            <a:lvl3pPr>
              <a:defRPr sz="1800" baseline="0">
                <a:latin typeface="Palatino Linotype" panose="02040502050505030304" pitchFamily="18" charset="0"/>
              </a:defRPr>
            </a:lvl3pPr>
            <a:lvl4pPr>
              <a:defRPr baseline="0">
                <a:latin typeface="Palatino Linotype" panose="02040502050505030304" pitchFamily="18" charset="0"/>
              </a:defRPr>
            </a:lvl4pPr>
            <a:lvl5pPr>
              <a:defRPr baseline="0">
                <a:latin typeface="Palatino Linotype" panose="02040502050505030304" pitchFamily="18" charset="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11/8/2017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magic your life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magic your life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magic your life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magic your life</a:t>
            </a:r>
            <a:endParaRPr lang="en-US" alt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magic your life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magic your life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magic your life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magic your life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11/8/2017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altLang="zh-CN" dirty="0" smtClean="0"/>
              <a:t>magic your life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user\Desktop\Artosyn-2017-1.png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118"/>
          <a:stretch/>
        </p:blipFill>
        <p:spPr bwMode="auto">
          <a:xfrm>
            <a:off x="7695238" y="16532"/>
            <a:ext cx="144254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sz="40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>
              <a:lumMod val="50000"/>
              <a:lumOff val="50000"/>
            </a:schemeClr>
          </a:solidFill>
          <a:latin typeface="Palatino Linotype" panose="0204050205050503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 baseline="0">
          <a:solidFill>
            <a:schemeClr val="tx1">
              <a:lumMod val="50000"/>
              <a:lumOff val="50000"/>
            </a:schemeClr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>
              <a:lumMod val="50000"/>
              <a:lumOff val="50000"/>
            </a:schemeClr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 baseline="0">
          <a:solidFill>
            <a:schemeClr val="tx1">
              <a:lumMod val="50000"/>
              <a:lumOff val="50000"/>
            </a:schemeClr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 baseline="0">
          <a:solidFill>
            <a:schemeClr val="tx1">
              <a:lumMod val="50000"/>
              <a:lumOff val="50000"/>
            </a:schemeClr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Ultrafast </a:t>
            </a:r>
            <a:r>
              <a:rPr lang="en-US" altLang="zh-CN" dirty="0" smtClean="0"/>
              <a:t>FPGA Prototyping Flow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1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Prototyping Intro</a:t>
            </a:r>
            <a:endParaRPr lang="zh-CN" altLang="en-US" sz="2800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benefit</a:t>
            </a:r>
            <a:endParaRPr lang="zh-CN" altLang="en-US" sz="32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limitation</a:t>
            </a:r>
            <a:endParaRPr lang="zh-CN" altLang="en-US" sz="32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11/10/2017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magic your life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High performance and accuracy</a:t>
            </a:r>
          </a:p>
          <a:p>
            <a:r>
              <a:rPr lang="en-US" altLang="zh-CN" sz="2000" dirty="0"/>
              <a:t>Real-time/long-time dataflow within the real world</a:t>
            </a:r>
          </a:p>
          <a:p>
            <a:r>
              <a:rPr lang="en-US" altLang="zh-CN" sz="2000" dirty="0"/>
              <a:t>Hardware-software integration</a:t>
            </a:r>
          </a:p>
          <a:p>
            <a:r>
              <a:rPr lang="en-US" altLang="zh-CN" sz="2000" dirty="0"/>
              <a:t>Out-of-lab demonstration</a:t>
            </a:r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Not a simulator or debugger</a:t>
            </a:r>
          </a:p>
          <a:p>
            <a:r>
              <a:rPr lang="en-US" altLang="zh-CN" sz="2000" dirty="0"/>
              <a:t>Iteration cycle is long</a:t>
            </a:r>
          </a:p>
          <a:p>
            <a:r>
              <a:rPr lang="en-US" altLang="zh-CN" sz="2000" dirty="0"/>
              <a:t>ASIC is larger than FPGA</a:t>
            </a:r>
          </a:p>
          <a:p>
            <a:r>
              <a:rPr lang="en-US" altLang="zh-CN" sz="2000" dirty="0"/>
              <a:t>ASIC is faster than FPGA</a:t>
            </a:r>
          </a:p>
          <a:p>
            <a:r>
              <a:rPr lang="en-US" altLang="zh-CN" sz="2000" dirty="0"/>
              <a:t>Analog PHY shall be </a:t>
            </a:r>
            <a:r>
              <a:rPr lang="en-US" altLang="zh-CN" sz="2000" dirty="0" smtClean="0"/>
              <a:t>removed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082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Prototyping 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RTL modification</a:t>
            </a:r>
          </a:p>
          <a:p>
            <a:r>
              <a:rPr lang="en-US" altLang="zh-CN" i="1" dirty="0"/>
              <a:t>Manual partition for </a:t>
            </a:r>
            <a:r>
              <a:rPr lang="en-US" altLang="zh-CN" i="1" dirty="0" smtClean="0"/>
              <a:t>multi-FPGAs (optional)</a:t>
            </a:r>
            <a:endParaRPr lang="en-US" altLang="zh-CN" i="1" dirty="0"/>
          </a:p>
          <a:p>
            <a:pPr lvl="0"/>
            <a:r>
              <a:rPr lang="en-US" altLang="zh-CN" dirty="0" smtClean="0"/>
              <a:t>Synthesis </a:t>
            </a:r>
            <a:r>
              <a:rPr lang="en-US" altLang="zh-CN" dirty="0"/>
              <a:t>sub-modules with </a:t>
            </a:r>
            <a:r>
              <a:rPr lang="en-US" altLang="zh-CN" dirty="0" err="1"/>
              <a:t>Synplify</a:t>
            </a:r>
            <a:endParaRPr lang="en-US" altLang="zh-CN" dirty="0"/>
          </a:p>
          <a:p>
            <a:pPr lvl="0"/>
            <a:r>
              <a:rPr lang="en-US" altLang="zh-CN" dirty="0" smtClean="0"/>
              <a:t>Add </a:t>
            </a:r>
            <a:r>
              <a:rPr lang="en-US" altLang="zh-CN" dirty="0"/>
              <a:t>constraint for PAD, </a:t>
            </a:r>
            <a:r>
              <a:rPr lang="en-US" altLang="zh-CN" dirty="0" smtClean="0"/>
              <a:t>clock, IO</a:t>
            </a:r>
            <a:endParaRPr lang="en-US" altLang="zh-CN" dirty="0"/>
          </a:p>
          <a:p>
            <a:pPr lvl="0"/>
            <a:r>
              <a:rPr lang="en-US" altLang="zh-CN" dirty="0" err="1"/>
              <a:t>Place&amp;Route</a:t>
            </a:r>
            <a:r>
              <a:rPr lang="en-US" altLang="zh-CN" dirty="0"/>
              <a:t> with </a:t>
            </a:r>
            <a:r>
              <a:rPr lang="en-US" altLang="zh-CN" dirty="0" err="1"/>
              <a:t>Vivado</a:t>
            </a:r>
            <a:endParaRPr lang="en-US" altLang="zh-CN" dirty="0"/>
          </a:p>
          <a:p>
            <a:pPr lvl="0"/>
            <a:r>
              <a:rPr lang="en-US" altLang="zh-CN" dirty="0"/>
              <a:t>Debug and ECO</a:t>
            </a:r>
            <a:endParaRPr lang="zh-CN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B11D738E-8962-435F-8C43-147B8DD7E819}" type="datetime1">
              <a:rPr lang="en-US" smtClean="0"/>
              <a:t>11/9/2017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altLang="zh-CN" dirty="0"/>
              <a:t>magic your life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4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RTL Modifications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Top-level wrapper (pin share, PAD, PLL)</a:t>
            </a:r>
          </a:p>
          <a:p>
            <a:r>
              <a:rPr lang="en-US" altLang="zh-CN" dirty="0" smtClean="0"/>
              <a:t>TSMC gate-level </a:t>
            </a:r>
            <a:r>
              <a:rPr lang="en-US" altLang="zh-CN" dirty="0"/>
              <a:t>netlists</a:t>
            </a:r>
          </a:p>
          <a:p>
            <a:r>
              <a:rPr lang="en-US" altLang="zh-CN" dirty="0"/>
              <a:t>SOC </a:t>
            </a:r>
            <a:r>
              <a:rPr lang="en-US" altLang="zh-CN" dirty="0" smtClean="0"/>
              <a:t>memories</a:t>
            </a:r>
            <a:r>
              <a:rPr lang="en-US" altLang="zh-CN" dirty="0"/>
              <a:t>, </a:t>
            </a:r>
            <a:r>
              <a:rPr lang="en-US" altLang="zh-CN" dirty="0" err="1"/>
              <a:t>DesignWare</a:t>
            </a:r>
            <a:endParaRPr lang="en-US" altLang="zh-CN" dirty="0"/>
          </a:p>
          <a:p>
            <a:r>
              <a:rPr lang="en-US" altLang="zh-CN" dirty="0"/>
              <a:t>Build-in self test (BIST) is not required</a:t>
            </a:r>
          </a:p>
          <a:p>
            <a:r>
              <a:rPr lang="en-US" altLang="zh-CN" dirty="0"/>
              <a:t>Gated clocks</a:t>
            </a:r>
          </a:p>
          <a:p>
            <a:r>
              <a:rPr lang="en-US" altLang="zh-CN" dirty="0"/>
              <a:t>Complex generated clocks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B11D738E-8962-435F-8C43-147B8DD7E819}" type="datetime1">
              <a:rPr lang="en-US" smtClean="0"/>
              <a:t>11/8/2017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altLang="zh-CN" dirty="0"/>
              <a:t>magic your life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4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RTL Modifications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r>
              <a:rPr lang="en-US" altLang="zh-CN" sz="3200" dirty="0"/>
              <a:t>-- Gate Clock Conversion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Identify the base clocks in SDC</a:t>
            </a:r>
          </a:p>
          <a:p>
            <a:r>
              <a:rPr lang="en-US" altLang="zh-CN" sz="2000" dirty="0"/>
              <a:t>Insert black-box for combinational loop</a:t>
            </a:r>
          </a:p>
          <a:p>
            <a:r>
              <a:rPr lang="en-US" altLang="zh-CN" sz="2000" dirty="0"/>
              <a:t>For non convertible clock</a:t>
            </a:r>
          </a:p>
          <a:p>
            <a:pPr lvl="1"/>
            <a:r>
              <a:rPr lang="en-US" altLang="zh-CN" dirty="0"/>
              <a:t>Manually add clock buffers, PLLs for balancing</a:t>
            </a:r>
          </a:p>
          <a:p>
            <a:pPr lvl="1"/>
            <a:r>
              <a:rPr lang="en-US" altLang="zh-CN" dirty="0"/>
              <a:t>Use high frequency global clock to detect gated clock edge as new clock enable</a:t>
            </a:r>
          </a:p>
          <a:p>
            <a:pPr lvl="1"/>
            <a:r>
              <a:rPr lang="en-US" altLang="zh-CN" dirty="0"/>
              <a:t>Directly assign output clock to input clock with gate logic bypassed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magic your life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2839442"/>
            <a:ext cx="4041775" cy="2047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924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RTL Modifications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r>
              <a:rPr lang="en-US" altLang="zh-CN" sz="3200" dirty="0"/>
              <a:t>-- Block RAMs</a:t>
            </a:r>
            <a:endParaRPr lang="zh-CN" altLang="en-US" sz="3600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610869"/>
              </p:ext>
            </p:extLst>
          </p:nvPr>
        </p:nvGraphicFramePr>
        <p:xfrm>
          <a:off x="1557189" y="1600200"/>
          <a:ext cx="6134100" cy="2332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397"/>
                <a:gridCol w="4672703"/>
              </a:tblGrid>
              <a:tr h="46657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MASK_BIT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Block RAM utilization</a:t>
                      </a:r>
                      <a:endParaRPr lang="zh-CN" altLang="en-US" dirty="0"/>
                    </a:p>
                  </a:txBody>
                  <a:tcPr/>
                </a:tc>
              </a:tr>
              <a:tr h="4665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665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665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6657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B11D738E-8962-435F-8C43-147B8DD7E819}" type="datetime1">
              <a:rPr lang="en-US" smtClean="0"/>
              <a:t>11/8/2017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altLang="zh-CN" dirty="0"/>
              <a:t>magic your life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078" y="3028950"/>
            <a:ext cx="4314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932" y="2045990"/>
            <a:ext cx="43148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407" y="2518048"/>
            <a:ext cx="430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077" y="3469356"/>
            <a:ext cx="43148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189" y="4077072"/>
            <a:ext cx="61341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35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RTL Modifications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200" dirty="0" smtClean="0"/>
              <a:t>-- Top/Partition Wrapper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</a:rPr>
              <a:t>FPGA TOP Wrapper</a:t>
            </a:r>
          </a:p>
          <a:p>
            <a:pPr lvl="1"/>
            <a:r>
              <a:rPr lang="en-US" altLang="zh-CN" dirty="0" smtClean="0">
                <a:latin typeface="+mn-lt"/>
              </a:rPr>
              <a:t>Instantiate PLL and clock buffers, DDR3/DDR4 , ROM and </a:t>
            </a:r>
            <a:r>
              <a:rPr lang="en-US" altLang="zh-CN" dirty="0" err="1" smtClean="0">
                <a:latin typeface="+mn-lt"/>
              </a:rPr>
              <a:t>inout</a:t>
            </a:r>
            <a:r>
              <a:rPr lang="en-US" altLang="zh-CN" dirty="0" smtClean="0">
                <a:latin typeface="+mn-lt"/>
              </a:rPr>
              <a:t> IO connection</a:t>
            </a:r>
          </a:p>
          <a:p>
            <a:pPr lvl="1"/>
            <a:r>
              <a:rPr lang="en-US" altLang="zh-CN" dirty="0" smtClean="0">
                <a:latin typeface="+mn-lt"/>
              </a:rPr>
              <a:t>Instantiate Black-Box for sub-modules</a:t>
            </a:r>
          </a:p>
          <a:p>
            <a:pPr lvl="1"/>
            <a:r>
              <a:rPr lang="en-US" altLang="zh-CN" dirty="0" smtClean="0">
                <a:latin typeface="+mn-lt"/>
              </a:rPr>
              <a:t>Instantiate SOC_TOP without analog PHY</a:t>
            </a:r>
          </a:p>
          <a:p>
            <a:r>
              <a:rPr lang="en-US" altLang="zh-CN" dirty="0" smtClean="0">
                <a:latin typeface="+mn-lt"/>
              </a:rPr>
              <a:t>Partition Wrapper</a:t>
            </a:r>
          </a:p>
          <a:p>
            <a:pPr lvl="1"/>
            <a:r>
              <a:rPr lang="en-US" altLang="zh-CN" dirty="0" smtClean="0">
                <a:latin typeface="+mn-lt"/>
              </a:rPr>
              <a:t>Standalone, large size, low performance IPs</a:t>
            </a:r>
          </a:p>
          <a:p>
            <a:pPr lvl="2"/>
            <a:r>
              <a:rPr lang="en-US" altLang="zh-CN" dirty="0" smtClean="0">
                <a:latin typeface="+mn-lt"/>
              </a:rPr>
              <a:t>CEVA, HEVC</a:t>
            </a:r>
          </a:p>
          <a:p>
            <a:pPr lvl="1"/>
            <a:r>
              <a:rPr lang="en-US" altLang="zh-CN" dirty="0" smtClean="0">
                <a:latin typeface="+mn-lt"/>
              </a:rPr>
              <a:t>Need pin mux logic for insufficient IOs between FPGAs</a:t>
            </a:r>
          </a:p>
          <a:p>
            <a:pPr lvl="1"/>
            <a:r>
              <a:rPr lang="en-US" altLang="zh-CN" dirty="0" smtClean="0">
                <a:latin typeface="+mn-lt"/>
              </a:rPr>
              <a:t>Workaround to avoid partition</a:t>
            </a:r>
          </a:p>
          <a:p>
            <a:pPr lvl="2"/>
            <a:r>
              <a:rPr lang="en-US" altLang="zh-CN" dirty="0" smtClean="0">
                <a:latin typeface="+mn-lt"/>
              </a:rPr>
              <a:t>Several special version for  different data path</a:t>
            </a:r>
          </a:p>
          <a:p>
            <a:pPr lvl="2"/>
            <a:endParaRPr lang="zh-CN" altLang="en-US" dirty="0">
              <a:latin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B11D738E-8962-435F-8C43-147B8DD7E819}" type="datetime1">
              <a:rPr lang="en-US" smtClean="0"/>
              <a:t>11/9/2017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altLang="zh-CN" dirty="0"/>
              <a:t>magic your life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Bottom-up Synthesis</a:t>
            </a:r>
            <a:br>
              <a:rPr lang="en-US" altLang="zh-CN" dirty="0" smtClean="0"/>
            </a:br>
            <a:r>
              <a:rPr lang="en-US" altLang="zh-CN" sz="3200" dirty="0" smtClean="0"/>
              <a:t>-- </a:t>
            </a:r>
            <a:r>
              <a:rPr lang="en-US" altLang="zh-CN" sz="3200" dirty="0" err="1" smtClean="0"/>
              <a:t>Synplify</a:t>
            </a:r>
            <a:r>
              <a:rPr lang="en-US" altLang="zh-CN" sz="3200" dirty="0" smtClean="0"/>
              <a:t> Premier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Netlist generation</a:t>
            </a:r>
          </a:p>
          <a:p>
            <a:pPr lvl="1"/>
            <a:r>
              <a:rPr lang="en-US" altLang="zh-CN" dirty="0" smtClean="0"/>
              <a:t>Generate netlist for sub-modules, parallel synthesis can be finished in a day</a:t>
            </a:r>
          </a:p>
          <a:p>
            <a:pPr lvl="1"/>
            <a:r>
              <a:rPr lang="en-US" altLang="zh-CN" dirty="0" smtClean="0"/>
              <a:t>Generate netlist for TOP wrapper</a:t>
            </a:r>
          </a:p>
          <a:p>
            <a:pPr lvl="1"/>
            <a:r>
              <a:rPr lang="en-US" altLang="zh-CN" dirty="0" smtClean="0"/>
              <a:t>Only correlative module and TOP wrapper need to resynthesize when there are modifications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magic your life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3740646" y="4142395"/>
            <a:ext cx="2016224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Time: 10m:41s</a:t>
            </a:r>
          </a:p>
          <a:p>
            <a:pPr algn="ctr"/>
            <a:r>
              <a:rPr lang="en-US" altLang="zh-CN" dirty="0" smtClean="0"/>
              <a:t>Freq. 123.9MHz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958" y="4100078"/>
            <a:ext cx="16954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3740646" y="5230899"/>
            <a:ext cx="2016224" cy="93610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Time: 2m:33s</a:t>
            </a:r>
          </a:p>
          <a:p>
            <a:pPr algn="ctr"/>
            <a:r>
              <a:rPr lang="en-US" altLang="zh-CN" dirty="0" smtClean="0"/>
              <a:t>Freq. 50MHz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2955479" y="4517094"/>
            <a:ext cx="795089" cy="186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10800000">
            <a:off x="5756870" y="5589240"/>
            <a:ext cx="792088" cy="181719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516216" y="3995036"/>
            <a:ext cx="1656184" cy="29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516216" y="5517232"/>
            <a:ext cx="1656184" cy="4764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949" y="4090553"/>
            <a:ext cx="16668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椭圆 19"/>
          <p:cNvSpPr/>
          <p:nvPr/>
        </p:nvSpPr>
        <p:spPr>
          <a:xfrm>
            <a:off x="1187624" y="4142395"/>
            <a:ext cx="1656184" cy="2947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59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br>
              <a:rPr lang="en-US" altLang="zh-CN" dirty="0" smtClean="0"/>
            </a:br>
            <a:r>
              <a:rPr lang="en-US" altLang="zh-CN" sz="3200" dirty="0" smtClean="0"/>
              <a:t>-- </a:t>
            </a:r>
            <a:r>
              <a:rPr lang="en-US" altLang="zh-CN" sz="3200" dirty="0" err="1" smtClean="0"/>
              <a:t>Vivado</a:t>
            </a:r>
            <a:r>
              <a:rPr lang="en-US" altLang="zh-CN" sz="3200" dirty="0" smtClean="0"/>
              <a:t> P&amp;R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Project </a:t>
            </a:r>
            <a:r>
              <a:rPr lang="en-US" altLang="zh-CN" dirty="0" err="1" smtClean="0"/>
              <a:t>tcl</a:t>
            </a:r>
            <a:r>
              <a:rPr lang="en-US" altLang="zh-CN" dirty="0" smtClean="0"/>
              <a:t> based flow: check DRC report at each stage</a:t>
            </a:r>
          </a:p>
          <a:p>
            <a:pPr lvl="1"/>
            <a:r>
              <a:rPr lang="en-US" altLang="zh-CN" dirty="0"/>
              <a:t>L</a:t>
            </a:r>
            <a:r>
              <a:rPr lang="en-US" altLang="zh-CN" dirty="0" smtClean="0"/>
              <a:t>ink design: link all netlist from </a:t>
            </a:r>
            <a:r>
              <a:rPr lang="en-US" altLang="zh-CN" dirty="0" err="1" smtClean="0"/>
              <a:t>synplify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Opt design: optimized with netlist</a:t>
            </a:r>
          </a:p>
          <a:p>
            <a:pPr lvl="1"/>
            <a:r>
              <a:rPr lang="en-US" altLang="zh-CN" dirty="0" smtClean="0"/>
              <a:t>Incremental check point read out (optional)</a:t>
            </a:r>
          </a:p>
          <a:p>
            <a:pPr lvl="2"/>
            <a:r>
              <a:rPr lang="en-US" altLang="zh-CN" dirty="0" smtClean="0"/>
              <a:t>Less than</a:t>
            </a:r>
            <a:r>
              <a:rPr lang="en-US" altLang="zh-CN" dirty="0" smtClean="0">
                <a:solidFill>
                  <a:srgbClr val="FF0000"/>
                </a:solidFill>
              </a:rPr>
              <a:t> 5% </a:t>
            </a:r>
            <a:r>
              <a:rPr lang="en-US" altLang="zh-CN" dirty="0" smtClean="0"/>
              <a:t>modifications can save half implementation time</a:t>
            </a:r>
          </a:p>
          <a:p>
            <a:pPr lvl="1"/>
            <a:r>
              <a:rPr lang="en-US" altLang="zh-CN" dirty="0" smtClean="0"/>
              <a:t>Place design</a:t>
            </a:r>
          </a:p>
          <a:p>
            <a:pPr lvl="1"/>
            <a:r>
              <a:rPr lang="en-US" altLang="zh-CN" dirty="0" smtClean="0"/>
              <a:t>Route design</a:t>
            </a:r>
          </a:p>
          <a:p>
            <a:r>
              <a:rPr lang="en-US" altLang="zh-CN" dirty="0" smtClean="0"/>
              <a:t>Timing constrain is very important</a:t>
            </a:r>
          </a:p>
          <a:p>
            <a:pPr lvl="1"/>
            <a:r>
              <a:rPr lang="en-US" altLang="zh-CN" dirty="0" smtClean="0"/>
              <a:t>Clock groups / Cross clock domain</a:t>
            </a:r>
          </a:p>
          <a:p>
            <a:pPr lvl="1"/>
            <a:r>
              <a:rPr lang="en-US" altLang="zh-CN" dirty="0" smtClean="0"/>
              <a:t>False path / multi-cycle path</a:t>
            </a:r>
          </a:p>
          <a:p>
            <a:pPr lvl="1"/>
            <a:r>
              <a:rPr lang="en-US" altLang="zh-CN" dirty="0" smtClean="0"/>
              <a:t>Input / output delay</a:t>
            </a:r>
          </a:p>
          <a:p>
            <a:pPr lvl="1"/>
            <a:r>
              <a:rPr lang="en-US" altLang="zh-CN" dirty="0" smtClean="0"/>
              <a:t>DON’T over constrain; DON’T floorplan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magic your life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6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Implementation</a:t>
            </a:r>
            <a:br>
              <a:rPr lang="en-US" altLang="zh-CN" dirty="0" smtClean="0"/>
            </a:br>
            <a:r>
              <a:rPr lang="en-US" altLang="zh-CN" sz="3200" dirty="0" smtClean="0"/>
              <a:t>-- </a:t>
            </a:r>
            <a:r>
              <a:rPr lang="en-US" altLang="zh-CN" sz="3200" dirty="0" err="1" smtClean="0"/>
              <a:t>Vivado</a:t>
            </a:r>
            <a:r>
              <a:rPr lang="en-US" altLang="zh-CN" sz="3200" dirty="0" smtClean="0"/>
              <a:t> ECO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Applications</a:t>
            </a:r>
          </a:p>
          <a:p>
            <a:pPr lvl="1"/>
            <a:r>
              <a:rPr lang="en-US" altLang="zh-CN" dirty="0" smtClean="0"/>
              <a:t>Change properties of LUTs (default value of Register; clock phase of MMCM)</a:t>
            </a:r>
          </a:p>
          <a:p>
            <a:pPr lvl="1"/>
            <a:r>
              <a:rPr lang="en-US" altLang="zh-CN" dirty="0" smtClean="0"/>
              <a:t>“</a:t>
            </a:r>
            <a:r>
              <a:rPr lang="en-US" altLang="zh-CN" dirty="0" err="1" smtClean="0"/>
              <a:t>UpdateMEM</a:t>
            </a:r>
            <a:r>
              <a:rPr lang="en-US" altLang="zh-CN" dirty="0" smtClean="0"/>
              <a:t>” can update bit files with MMI and ELF data</a:t>
            </a:r>
          </a:p>
          <a:p>
            <a:pPr lvl="1"/>
            <a:r>
              <a:rPr lang="en-US" altLang="zh-CN" dirty="0" smtClean="0"/>
              <a:t>Swap/move cells, disconnect/re-route nets</a:t>
            </a:r>
          </a:p>
          <a:p>
            <a:pPr lvl="1"/>
            <a:r>
              <a:rPr lang="en-US" altLang="zh-CN" dirty="0" smtClean="0"/>
              <a:t>Replace/add debug probes</a:t>
            </a:r>
          </a:p>
          <a:p>
            <a:pPr lvl="1"/>
            <a:r>
              <a:rPr lang="en-US" altLang="zh-CN" dirty="0" smtClean="0"/>
              <a:t>ECO can be finished within about </a:t>
            </a:r>
            <a:r>
              <a:rPr lang="en-US" altLang="zh-CN" dirty="0" smtClean="0">
                <a:solidFill>
                  <a:srgbClr val="FF0000"/>
                </a:solidFill>
              </a:rPr>
              <a:t>1 hour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magic your life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2" y="4244308"/>
            <a:ext cx="7718250" cy="184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25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Real-time Debug</a:t>
            </a:r>
            <a:br>
              <a:rPr lang="en-US" altLang="zh-CN" dirty="0" smtClean="0"/>
            </a:br>
            <a:r>
              <a:rPr lang="en-US" altLang="zh-CN" sz="3200" dirty="0" smtClean="0"/>
              <a:t>-- ILA/JTAG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With </a:t>
            </a:r>
            <a:r>
              <a:rPr lang="en-US" altLang="zh-CN" dirty="0" err="1" smtClean="0"/>
              <a:t>Vivado</a:t>
            </a:r>
            <a:r>
              <a:rPr lang="en-US" altLang="zh-CN" dirty="0" smtClean="0"/>
              <a:t> logic analyzer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Capture probe waveform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Set kinds of trigger condition</a:t>
            </a: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With JTAG interface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Read out all registers and memories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magic your life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2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FPGA structure</a:t>
            </a:r>
          </a:p>
          <a:p>
            <a:pPr lvl="1"/>
            <a:r>
              <a:rPr lang="en-US" altLang="zh-CN" sz="2400" dirty="0" smtClean="0"/>
              <a:t>LUT, RAMB, DSP, IO, CLOCK</a:t>
            </a:r>
          </a:p>
          <a:p>
            <a:r>
              <a:rPr lang="en-US" altLang="zh-CN" sz="2800" dirty="0" smtClean="0"/>
              <a:t>Prototyping flow</a:t>
            </a:r>
          </a:p>
          <a:p>
            <a:pPr lvl="1"/>
            <a:r>
              <a:rPr lang="en-US" altLang="zh-CN" sz="2400" dirty="0" err="1" smtClean="0"/>
              <a:t>Synplify</a:t>
            </a:r>
            <a:r>
              <a:rPr lang="en-US" altLang="zh-CN" sz="2400" dirty="0" smtClean="0"/>
              <a:t> synthesis</a:t>
            </a:r>
          </a:p>
          <a:p>
            <a:pPr lvl="1"/>
            <a:r>
              <a:rPr lang="en-US" altLang="zh-CN" sz="2400" dirty="0" err="1" smtClean="0"/>
              <a:t>Vivado</a:t>
            </a:r>
            <a:r>
              <a:rPr lang="en-US" altLang="zh-CN" sz="2400" dirty="0" smtClean="0"/>
              <a:t> implement</a:t>
            </a:r>
          </a:p>
          <a:p>
            <a:r>
              <a:rPr lang="en-US" altLang="zh-CN" sz="2800" dirty="0" smtClean="0"/>
              <a:t>Polestar verification plan</a:t>
            </a:r>
          </a:p>
          <a:p>
            <a:pPr lvl="1"/>
            <a:r>
              <a:rPr lang="en-US" altLang="zh-CN" sz="2400" dirty="0" smtClean="0"/>
              <a:t>Hardware structure</a:t>
            </a:r>
          </a:p>
          <a:p>
            <a:pPr lvl="1"/>
            <a:r>
              <a:rPr lang="en-US" altLang="zh-CN" sz="2400" dirty="0" smtClean="0"/>
              <a:t>System-level verify tasks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magic your life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4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Polestar Prototype Plan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42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Hardware Structure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11/10/2017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magic your life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12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854" y="1600200"/>
            <a:ext cx="589229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01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Software tasks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11/10/2017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magic your life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3" name="内容占位符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398002"/>
              </p:ext>
            </p:extLst>
          </p:nvPr>
        </p:nvGraphicFramePr>
        <p:xfrm>
          <a:off x="457200" y="1681480"/>
          <a:ext cx="82296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488"/>
                <a:gridCol w="5832648"/>
                <a:gridCol w="1090464"/>
              </a:tblGrid>
              <a:tr h="3027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Status</a:t>
                      </a:r>
                      <a:endParaRPr lang="zh-CN" altLang="en-US" dirty="0"/>
                    </a:p>
                  </a:txBody>
                  <a:tcPr/>
                </a:tc>
              </a:tr>
              <a:tr h="3027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CSI2</a:t>
                      </a:r>
                      <a:r>
                        <a:rPr lang="en-US" altLang="zh-CN" baseline="0" dirty="0" smtClean="0"/>
                        <a:t> #1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Different</a:t>
                      </a:r>
                      <a:r>
                        <a:rPr lang="en-US" altLang="zh-CN" baseline="0" dirty="0" smtClean="0"/>
                        <a:t> data lanes: </a:t>
                      </a:r>
                      <a:r>
                        <a:rPr lang="en-US" altLang="zh-CN" dirty="0" smtClean="0"/>
                        <a:t>MIPI 1,</a:t>
                      </a:r>
                      <a:r>
                        <a:rPr lang="en-US" altLang="zh-CN" baseline="0" dirty="0" smtClean="0"/>
                        <a:t> 2, 4lane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27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CSI2</a:t>
                      </a:r>
                      <a:r>
                        <a:rPr lang="en-US" altLang="zh-CN" baseline="0" dirty="0" smtClean="0"/>
                        <a:t> #2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Different</a:t>
                      </a:r>
                      <a:r>
                        <a:rPr lang="en-US" altLang="zh-CN" baseline="0" dirty="0" smtClean="0"/>
                        <a:t> sensor numbers: Senor 1, 2, 4, 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27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CSI2</a:t>
                      </a:r>
                      <a:r>
                        <a:rPr lang="en-US" altLang="zh-CN" baseline="0" dirty="0" smtClean="0"/>
                        <a:t> #3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Different</a:t>
                      </a:r>
                      <a:r>
                        <a:rPr lang="en-US" altLang="zh-CN" baseline="0" dirty="0" smtClean="0"/>
                        <a:t> virtual channel: VC0, 1, 2, 3 and combination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27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CSI2</a:t>
                      </a:r>
                      <a:r>
                        <a:rPr lang="en-US" altLang="zh-CN" baseline="0" dirty="0" smtClean="0"/>
                        <a:t> #4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Different</a:t>
                      </a:r>
                      <a:r>
                        <a:rPr lang="en-US" altLang="zh-CN" baseline="0" dirty="0" smtClean="0"/>
                        <a:t> data type: RAW8, RAW10, RAW12, RGB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27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VIF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Different</a:t>
                      </a:r>
                      <a:r>
                        <a:rPr lang="en-US" altLang="zh-CN" baseline="0" dirty="0" smtClean="0"/>
                        <a:t> image resolution: VGA, 720P, 1080P, 4K2K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27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H264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Encode</a:t>
                      </a:r>
                      <a:r>
                        <a:rPr lang="en-US" altLang="zh-CN" baseline="0" dirty="0" smtClean="0"/>
                        <a:t> and</a:t>
                      </a:r>
                      <a:r>
                        <a:rPr lang="en-US" altLang="zh-CN" dirty="0" smtClean="0"/>
                        <a:t> decode for different resolution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27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ISP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Reserved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27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DSI #1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MIPI 1, 2, 4 lane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27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DSI #2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Resolution:</a:t>
                      </a:r>
                      <a:r>
                        <a:rPr lang="en-US" altLang="zh-CN" baseline="0" dirty="0" smtClean="0"/>
                        <a:t> 720P, 1080P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0274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DSI #3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Video mode, Command mode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274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97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evaluation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11/10/2017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magic your life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Hardware</a:t>
            </a:r>
          </a:p>
          <a:p>
            <a:pPr lvl="1"/>
            <a:r>
              <a:rPr lang="en-US" altLang="zh-CN" dirty="0" smtClean="0"/>
              <a:t>About 60% LUT, 80% DSP, 70% RAMB resources of VU440FLGA2892</a:t>
            </a:r>
          </a:p>
          <a:p>
            <a:pPr lvl="1"/>
            <a:r>
              <a:rPr lang="en-US" altLang="zh-CN" dirty="0" smtClean="0"/>
              <a:t>3 daughter boards need PCB produce</a:t>
            </a:r>
          </a:p>
          <a:p>
            <a:pPr lvl="1"/>
            <a:r>
              <a:rPr lang="en-US" altLang="zh-CN" dirty="0"/>
              <a:t>2</a:t>
            </a:r>
            <a:r>
              <a:rPr lang="en-US" altLang="zh-CN" dirty="0" smtClean="0"/>
              <a:t> VU440 platforms (already exists)</a:t>
            </a:r>
          </a:p>
          <a:p>
            <a:r>
              <a:rPr lang="en-US" altLang="zh-CN" dirty="0" smtClean="0"/>
              <a:t>Software</a:t>
            </a:r>
          </a:p>
          <a:p>
            <a:pPr lvl="1"/>
            <a:r>
              <a:rPr lang="en-US" altLang="zh-CN" dirty="0" smtClean="0"/>
              <a:t>Python 3.6 with USB control</a:t>
            </a:r>
          </a:p>
          <a:p>
            <a:r>
              <a:rPr lang="en-US" altLang="zh-CN" dirty="0" smtClean="0"/>
              <a:t>Time estimate</a:t>
            </a:r>
          </a:p>
          <a:p>
            <a:pPr lvl="1"/>
            <a:r>
              <a:rPr lang="en-US" altLang="zh-CN" dirty="0" smtClean="0"/>
              <a:t>First prototype needs about 2 weeks</a:t>
            </a:r>
          </a:p>
          <a:p>
            <a:pPr lvl="1"/>
            <a:r>
              <a:rPr lang="en-US" altLang="zh-CN" dirty="0" smtClean="0"/>
              <a:t>Compile once a day</a:t>
            </a:r>
          </a:p>
          <a:p>
            <a:pPr lvl="1"/>
            <a:r>
              <a:rPr lang="en-US" altLang="zh-CN" dirty="0" smtClean="0"/>
              <a:t>ECO 3 times a day</a:t>
            </a:r>
          </a:p>
          <a:p>
            <a:pPr lvl="1"/>
            <a:r>
              <a:rPr lang="en-US" altLang="zh-CN" dirty="0" smtClean="0"/>
              <a:t>Traversal verification tasks several times a day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15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74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FPGA Structure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7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FPGA structure</a:t>
            </a:r>
            <a:br>
              <a:rPr lang="en-US" altLang="zh-CN" dirty="0"/>
            </a:br>
            <a:r>
              <a:rPr lang="en-US" altLang="zh-CN" sz="3200" dirty="0"/>
              <a:t>-- logic blocks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200" dirty="0"/>
              <a:t>6-input LUT is actually a 64x1 </a:t>
            </a:r>
            <a:r>
              <a:rPr lang="en-US" altLang="zh-CN" sz="2200" dirty="0" smtClean="0"/>
              <a:t>RAM</a:t>
            </a:r>
          </a:p>
          <a:p>
            <a:r>
              <a:rPr lang="en-US" altLang="zh-CN" sz="2200" dirty="0" smtClean="0"/>
              <a:t>Flip-flop consists of 5 NAND gates</a:t>
            </a:r>
            <a:endParaRPr lang="en-US" altLang="zh-CN" sz="2200" dirty="0"/>
          </a:p>
          <a:p>
            <a:r>
              <a:rPr lang="en-US" altLang="zh-CN" sz="2200" dirty="0"/>
              <a:t>A SLICEM contains 4 LUT6, 8 FFs and cascading logic</a:t>
            </a:r>
          </a:p>
          <a:p>
            <a:pPr lvl="1"/>
            <a:r>
              <a:rPr lang="en-US" altLang="zh-CN" sz="1700" dirty="0"/>
              <a:t>Implement combinatorial functions, small RAM or shift register</a:t>
            </a:r>
          </a:p>
          <a:p>
            <a:r>
              <a:rPr lang="en-US" altLang="zh-CN" sz="2200" dirty="0"/>
              <a:t>A SLICEL contains 4 LUT6</a:t>
            </a:r>
          </a:p>
          <a:p>
            <a:pPr lvl="1"/>
            <a:r>
              <a:rPr lang="en-US" altLang="zh-CN" dirty="0"/>
              <a:t>Implement combinatorial logic</a:t>
            </a:r>
          </a:p>
          <a:p>
            <a:r>
              <a:rPr lang="en-US" altLang="zh-CN" sz="2000" dirty="0"/>
              <a:t>Two slices combined into a CLB</a:t>
            </a:r>
          </a:p>
          <a:p>
            <a:pPr lvl="1"/>
            <a:r>
              <a:rPr lang="en-US" altLang="zh-CN" dirty="0"/>
              <a:t>The basic logic cells in FPGA array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11/9/2017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magic your life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92" y="1600200"/>
            <a:ext cx="382564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93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FPGA structure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200" dirty="0"/>
              <a:t>-- memories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Distributed RAM</a:t>
            </a:r>
          </a:p>
          <a:p>
            <a:pPr lvl="1"/>
            <a:r>
              <a:rPr lang="en-US" altLang="zh-CN" sz="1800" dirty="0"/>
              <a:t>Small memories instantiated by SLICEM</a:t>
            </a:r>
          </a:p>
          <a:p>
            <a:r>
              <a:rPr lang="en-US" altLang="zh-CN" dirty="0"/>
              <a:t>Block RAM</a:t>
            </a:r>
          </a:p>
          <a:p>
            <a:pPr lvl="1"/>
            <a:r>
              <a:rPr lang="en-US" altLang="zh-CN" sz="1800" dirty="0"/>
              <a:t>Configurability: dedicated, dual-ported synchronous 36Kbits RAM can be configured for different width and depth</a:t>
            </a:r>
          </a:p>
          <a:p>
            <a:pPr lvl="1"/>
            <a:r>
              <a:rPr lang="en-US" altLang="zh-CN" sz="1800" dirty="0"/>
              <a:t>Synchronous of each port for different clock rate</a:t>
            </a:r>
          </a:p>
          <a:p>
            <a:pPr lvl="1"/>
            <a:r>
              <a:rPr lang="en-US" altLang="zh-CN" sz="1800" dirty="0"/>
              <a:t>FIFO logic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magic your life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7838" y="1600200"/>
            <a:ext cx="259634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924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FPGA structure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200" dirty="0"/>
              <a:t>-- </a:t>
            </a:r>
            <a:r>
              <a:rPr lang="en-US" altLang="zh-CN" sz="3200" dirty="0" smtClean="0"/>
              <a:t>DSP slice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000" dirty="0"/>
              <a:t>DSP48E1: dedicated, configurable and low-power</a:t>
            </a:r>
          </a:p>
          <a:p>
            <a:pPr lvl="1"/>
            <a:r>
              <a:rPr lang="en-US" altLang="zh-CN" dirty="0"/>
              <a:t>25x18 bit multiplier</a:t>
            </a:r>
          </a:p>
          <a:p>
            <a:pPr lvl="1"/>
            <a:r>
              <a:rPr lang="en-US" altLang="zh-CN" dirty="0"/>
              <a:t>48-bit accumulator</a:t>
            </a:r>
          </a:p>
          <a:p>
            <a:pPr lvl="1"/>
            <a:r>
              <a:rPr lang="en-US" altLang="zh-CN" dirty="0"/>
              <a:t>30x25 bit pre-adder</a:t>
            </a:r>
          </a:p>
          <a:p>
            <a:r>
              <a:rPr lang="en-US" altLang="zh-CN" sz="2000" dirty="0"/>
              <a:t>Map </a:t>
            </a:r>
            <a:r>
              <a:rPr lang="en-US" altLang="zh-CN" sz="2000" dirty="0" smtClean="0"/>
              <a:t>objects in many modes</a:t>
            </a:r>
            <a:endParaRPr lang="en-US" altLang="zh-CN" sz="2000" dirty="0"/>
          </a:p>
          <a:p>
            <a:pPr lvl="1"/>
            <a:r>
              <a:rPr lang="en-US" altLang="zh-CN" dirty="0"/>
              <a:t>wide dynamic bus shifter</a:t>
            </a:r>
          </a:p>
          <a:p>
            <a:pPr lvl="1"/>
            <a:r>
              <a:rPr lang="en-US" altLang="zh-CN" dirty="0"/>
              <a:t>memory address generator</a:t>
            </a:r>
          </a:p>
          <a:p>
            <a:pPr lvl="1"/>
            <a:r>
              <a:rPr lang="en-US" altLang="zh-CN" dirty="0"/>
              <a:t>wide bus multiplexer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11/9/2017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magic your life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2812431"/>
            <a:ext cx="4041775" cy="210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924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FPGA structure</a:t>
            </a:r>
            <a:br>
              <a:rPr lang="en-US" altLang="zh-CN" dirty="0"/>
            </a:br>
            <a:r>
              <a:rPr lang="en-US" altLang="zh-CN" sz="3200" dirty="0"/>
              <a:t>-- Clock 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MMCM is a configurable clock generation unit</a:t>
            </a:r>
          </a:p>
          <a:p>
            <a:r>
              <a:rPr lang="en-US" altLang="zh-CN" dirty="0"/>
              <a:t>Clock distribution resources</a:t>
            </a:r>
          </a:p>
          <a:p>
            <a:pPr lvl="1"/>
            <a:r>
              <a:rPr lang="en-US" altLang="zh-CN" dirty="0"/>
              <a:t>Global clocks, high fan-out, low distribution delay, can be driven by global clock buffer and MMCM output</a:t>
            </a:r>
          </a:p>
          <a:p>
            <a:pPr lvl="1"/>
            <a:r>
              <a:rPr lang="en-US" altLang="zh-CN" dirty="0"/>
              <a:t>Reginal clocks (a region is defined as any area that is 40 IOs and 40 CLBs)</a:t>
            </a:r>
          </a:p>
          <a:p>
            <a:pPr lvl="1"/>
            <a:r>
              <a:rPr lang="en-US" altLang="zh-CN" dirty="0"/>
              <a:t>IO clocks, serve only IO logic and SERDES circuits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B11D738E-8962-435F-8C43-147B8DD7E819}" type="datetime1">
              <a:rPr lang="en-US" smtClean="0"/>
              <a:t>11/8/2017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altLang="zh-CN" dirty="0"/>
              <a:t>magic your life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4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FPGA structure</a:t>
            </a:r>
            <a:br>
              <a:rPr lang="en-US" altLang="zh-CN" dirty="0"/>
            </a:br>
            <a:r>
              <a:rPr lang="en-US" altLang="zh-CN" sz="3200" dirty="0"/>
              <a:t>-- IO pins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40 pins consist of one bank which has a common </a:t>
            </a:r>
            <a:r>
              <a:rPr lang="en-US" altLang="zh-CN" dirty="0" err="1"/>
              <a:t>Vcc</a:t>
            </a:r>
            <a:endParaRPr lang="en-US" altLang="zh-CN" dirty="0"/>
          </a:p>
          <a:p>
            <a:r>
              <a:rPr lang="en-US" altLang="zh-CN" dirty="0"/>
              <a:t>Single-ended IO uses CMOS push/pull output structure and can be put into high-Z state</a:t>
            </a:r>
          </a:p>
          <a:p>
            <a:pPr lvl="1"/>
            <a:r>
              <a:rPr lang="en-US" altLang="zh-CN" dirty="0"/>
              <a:t>Can be configured as either combinatorial or registered</a:t>
            </a:r>
          </a:p>
          <a:p>
            <a:pPr lvl="1"/>
            <a:r>
              <a:rPr lang="en-US" altLang="zh-CN" dirty="0"/>
              <a:t>IO delay (0 ~ 78ps) and drive current ( 2mA ~ 24mA)</a:t>
            </a:r>
          </a:p>
          <a:p>
            <a:r>
              <a:rPr lang="en-US" altLang="zh-CN" dirty="0"/>
              <a:t>Differential IO with LVDS standards supported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</p:spPr>
        <p:txBody>
          <a:bodyPr/>
          <a:lstStyle/>
          <a:p>
            <a:fld id="{B11D738E-8962-435F-8C43-147B8DD7E819}" type="datetime1">
              <a:rPr lang="en-US" smtClean="0"/>
              <a:t>11/8/2017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 altLang="zh-CN" dirty="0"/>
              <a:t>magic your life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4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Prototyping Flow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1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2688</TotalTime>
  <Words>968</Words>
  <Application>Microsoft Office PowerPoint</Application>
  <PresentationFormat>全屏显示(4:3)</PresentationFormat>
  <Paragraphs>239</Paragraphs>
  <Slides>24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主管人员</vt:lpstr>
      <vt:lpstr>Ultrafast FPGA Prototyping Flow</vt:lpstr>
      <vt:lpstr>Outline</vt:lpstr>
      <vt:lpstr>FPGA Structure</vt:lpstr>
      <vt:lpstr>FPGA structure -- logic blocks</vt:lpstr>
      <vt:lpstr>FPGA structure -- memories</vt:lpstr>
      <vt:lpstr>FPGA structure -- DSP slice</vt:lpstr>
      <vt:lpstr>FPGA structure -- Clock network</vt:lpstr>
      <vt:lpstr>FPGA structure -- IO pins</vt:lpstr>
      <vt:lpstr>Prototyping Flow</vt:lpstr>
      <vt:lpstr>Prototyping Intro</vt:lpstr>
      <vt:lpstr>Prototyping Flow</vt:lpstr>
      <vt:lpstr>RTL Modifications</vt:lpstr>
      <vt:lpstr>RTL Modifications -- Gate Clock Conversion</vt:lpstr>
      <vt:lpstr>RTL Modifications -- Block RAMs</vt:lpstr>
      <vt:lpstr> RTL Modifications  -- Top/Partition Wrapper</vt:lpstr>
      <vt:lpstr>Bottom-up Synthesis -- Synplify Premier</vt:lpstr>
      <vt:lpstr>Implementation -- Vivado P&amp;R</vt:lpstr>
      <vt:lpstr>Implementation -- Vivado ECO</vt:lpstr>
      <vt:lpstr>Real-time Debug -- ILA/JTAG</vt:lpstr>
      <vt:lpstr>Polestar Prototype Plan</vt:lpstr>
      <vt:lpstr>Hardware Structure</vt:lpstr>
      <vt:lpstr>Software tasks</vt:lpstr>
      <vt:lpstr>System evaluation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150</cp:revision>
  <dcterms:created xsi:type="dcterms:W3CDTF">2017-11-08T11:43:24Z</dcterms:created>
  <dcterms:modified xsi:type="dcterms:W3CDTF">2017-11-10T08:31:27Z</dcterms:modified>
</cp:coreProperties>
</file>