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92" r:id="rId9"/>
    <p:sldId id="29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3E1E-0B1B-46AE-91A7-DCF3786BAB3D}" type="datetimeFigureOut">
              <a:rPr lang="zh-CN" altLang="en-US" smtClean="0"/>
              <a:t>2017/11/08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98D2D-D8C8-4C27-BA65-AA896A42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6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used in Sirius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Jianzhong</a:t>
            </a:r>
            <a:r>
              <a:rPr lang="en-US" altLang="zh-CN" dirty="0" smtClean="0">
                <a:solidFill>
                  <a:schemeClr val="tx1"/>
                </a:solidFill>
              </a:rPr>
              <a:t> Zhang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Automated C Compilation</a:t>
            </a: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Manual </a:t>
            </a:r>
            <a:r>
              <a:rPr lang="en-US" altLang="zh-CN" sz="1600" dirty="0">
                <a:solidFill>
                  <a:schemeClr val="tx1"/>
                </a:solidFill>
              </a:rPr>
              <a:t>C Compilation</a:t>
            </a:r>
          </a:p>
          <a:p>
            <a:endParaRPr lang="zh-CN" altLang="en-US" dirty="0"/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53" y="1771304"/>
            <a:ext cx="5924894" cy="146387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24" y="3885644"/>
            <a:ext cx="7439205" cy="15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Compiling for Dynamic loading</a:t>
            </a: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Questa Mode HVL Compilation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42" y="1684331"/>
            <a:ext cx="6363042" cy="167721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42" y="4077000"/>
            <a:ext cx="7552063" cy="18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Make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sim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All use modes use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velrun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velrun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velrun</a:t>
            </a:r>
            <a:r>
              <a:rPr lang="en-US" altLang="zh-CN" sz="1400" dirty="0" smtClean="0">
                <a:solidFill>
                  <a:schemeClr val="tx1"/>
                </a:solidFill>
              </a:rPr>
              <a:t> –c</a:t>
            </a: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velrun</a:t>
            </a:r>
            <a:r>
              <a:rPr lang="en-US" altLang="zh-CN" sz="1400" dirty="0" smtClean="0">
                <a:solidFill>
                  <a:schemeClr val="tx1"/>
                </a:solidFill>
              </a:rPr>
              <a:t> –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gui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Vsim</a:t>
            </a:r>
            <a:r>
              <a:rPr lang="en-US" altLang="zh-CN" sz="1600" dirty="0" smtClean="0">
                <a:solidFill>
                  <a:schemeClr val="tx1"/>
                </a:solidFill>
              </a:rPr>
              <a:t> used for Questa test-benches</a:t>
            </a:r>
          </a:p>
          <a:p>
            <a:endParaRPr lang="zh-CN" altLang="en-US" dirty="0"/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Velrun:Platform</a:t>
            </a:r>
            <a:r>
              <a:rPr lang="en-US" altLang="zh-CN" sz="1600" dirty="0" smtClean="0">
                <a:solidFill>
                  <a:schemeClr val="tx1"/>
                </a:solidFill>
              </a:rPr>
              <a:t> TCL commands</a:t>
            </a:r>
          </a:p>
          <a:p>
            <a:pPr lvl="1"/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53" y="713796"/>
            <a:ext cx="6211051" cy="48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Veloce</a:t>
            </a:r>
            <a:r>
              <a:rPr lang="en-US" altLang="zh-CN" dirty="0"/>
              <a:t> used in Sirius Verification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 err="1">
                <a:solidFill>
                  <a:schemeClr val="tx1"/>
                </a:solidFill>
              </a:rPr>
              <a:t>Artosyn</a:t>
            </a:r>
            <a:r>
              <a:rPr lang="en-US" altLang="zh-CN" sz="1600" dirty="0">
                <a:solidFill>
                  <a:schemeClr val="tx1"/>
                </a:solidFill>
              </a:rPr>
              <a:t> project Sirius, </a:t>
            </a:r>
            <a:r>
              <a:rPr lang="en-US" altLang="zh-CN" sz="1600" dirty="0" err="1">
                <a:solidFill>
                  <a:schemeClr val="tx1"/>
                </a:solidFill>
              </a:rPr>
              <a:t>Veloce</a:t>
            </a:r>
            <a:r>
              <a:rPr lang="en-US" altLang="zh-CN" sz="1600" dirty="0">
                <a:solidFill>
                  <a:schemeClr val="tx1"/>
                </a:solidFill>
              </a:rPr>
              <a:t> Emulation flow is to run real use case for verification. </a:t>
            </a:r>
            <a:r>
              <a:rPr lang="en-US" altLang="zh-CN" sz="1600" dirty="0">
                <a:solidFill>
                  <a:schemeClr val="tx1"/>
                </a:solidFill>
              </a:rPr>
              <a:t>To </a:t>
            </a:r>
            <a:r>
              <a:rPr lang="en-US" altLang="zh-CN" sz="1600" dirty="0">
                <a:solidFill>
                  <a:schemeClr val="tx1"/>
                </a:solidFill>
              </a:rPr>
              <a:t>use </a:t>
            </a:r>
            <a:r>
              <a:rPr lang="en-US" altLang="zh-CN" sz="1600" dirty="0" err="1">
                <a:solidFill>
                  <a:schemeClr val="tx1"/>
                </a:solidFill>
              </a:rPr>
              <a:t>Veloce</a:t>
            </a:r>
            <a:r>
              <a:rPr lang="en-US" altLang="zh-CN" sz="1600" dirty="0">
                <a:solidFill>
                  <a:schemeClr val="tx1"/>
                </a:solidFill>
              </a:rPr>
              <a:t> resources efficiently, we </a:t>
            </a:r>
            <a:r>
              <a:rPr lang="en-US" altLang="zh-CN" sz="1600" dirty="0" smtClean="0">
                <a:solidFill>
                  <a:schemeClr val="tx1"/>
                </a:solidFill>
              </a:rPr>
              <a:t>deliver </a:t>
            </a:r>
            <a:r>
              <a:rPr lang="en-US" altLang="zh-CN" sz="1600" dirty="0" err="1">
                <a:solidFill>
                  <a:schemeClr val="tx1"/>
                </a:solidFill>
              </a:rPr>
              <a:t>Veloce</a:t>
            </a:r>
            <a:r>
              <a:rPr lang="en-US" altLang="zh-CN" sz="1600" dirty="0">
                <a:solidFill>
                  <a:schemeClr val="tx1"/>
                </a:solidFill>
              </a:rPr>
              <a:t> images in 4 different types, targeting different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scenarioes</a:t>
            </a:r>
            <a:r>
              <a:rPr lang="en-US" altLang="zh-CN" sz="1600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From </a:t>
            </a:r>
            <a:r>
              <a:rPr lang="en-US" altLang="zh-CN" sz="1600" dirty="0">
                <a:solidFill>
                  <a:schemeClr val="tx1"/>
                </a:solidFill>
              </a:rPr>
              <a:t>Build 1 to Build 4 the included designs become more and more. </a:t>
            </a:r>
            <a:r>
              <a:rPr lang="en-US" altLang="zh-CN" sz="1600" dirty="0">
                <a:solidFill>
                  <a:schemeClr val="tx1"/>
                </a:solidFill>
              </a:rPr>
              <a:t>One of the target is to keep image small enough for </a:t>
            </a:r>
            <a:r>
              <a:rPr lang="en-US" altLang="zh-CN" sz="1600" dirty="0" err="1">
                <a:solidFill>
                  <a:schemeClr val="tx1"/>
                </a:solidFill>
              </a:rPr>
              <a:t>Veloce</a:t>
            </a:r>
            <a:r>
              <a:rPr lang="en-US" altLang="zh-CN" sz="1600" dirty="0">
                <a:solidFill>
                  <a:schemeClr val="tx1"/>
                </a:solidFill>
              </a:rPr>
              <a:t> limited AVBs and concurrent usage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Build 1: Minimal </a:t>
            </a:r>
            <a:r>
              <a:rPr lang="en-US" altLang="zh-CN" sz="1200" dirty="0" smtClean="0">
                <a:solidFill>
                  <a:schemeClr val="tx1"/>
                </a:solidFill>
              </a:rPr>
              <a:t>System</a:t>
            </a:r>
          </a:p>
          <a:p>
            <a:pPr lvl="1"/>
            <a:endParaRPr lang="en-US" altLang="zh-CN" sz="1200" dirty="0">
              <a:solidFill>
                <a:schemeClr val="tx1"/>
              </a:solidFill>
            </a:endParaRP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Build 2: A7 plus CEVA</a:t>
            </a:r>
            <a:endParaRPr lang="zh-CN" altLang="zh-CN" sz="1200" dirty="0">
              <a:solidFill>
                <a:schemeClr val="tx1"/>
              </a:solidFill>
            </a:endParaRPr>
          </a:p>
          <a:p>
            <a:pPr lvl="1"/>
            <a:endParaRPr lang="en-US" altLang="zh-CN" sz="12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Build 3: Video </a:t>
            </a:r>
            <a:r>
              <a:rPr lang="en-US" altLang="zh-CN" sz="1200" dirty="0" smtClean="0">
                <a:solidFill>
                  <a:schemeClr val="tx1"/>
                </a:solidFill>
              </a:rPr>
              <a:t>Case</a:t>
            </a:r>
          </a:p>
          <a:p>
            <a:pPr lvl="1"/>
            <a:endParaRPr lang="en-US" altLang="zh-CN" sz="12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Build </a:t>
            </a:r>
            <a:r>
              <a:rPr lang="en-US" altLang="zh-CN" sz="1200" dirty="0" smtClean="0">
                <a:solidFill>
                  <a:schemeClr val="tx1"/>
                </a:solidFill>
              </a:rPr>
              <a:t>4: </a:t>
            </a:r>
            <a:r>
              <a:rPr lang="en-US" altLang="zh-CN" sz="1200" dirty="0">
                <a:solidFill>
                  <a:schemeClr val="tx1"/>
                </a:solidFill>
              </a:rPr>
              <a:t>Wireless </a:t>
            </a:r>
            <a:r>
              <a:rPr lang="en-US" altLang="zh-CN" sz="1200" dirty="0" err="1">
                <a:solidFill>
                  <a:schemeClr val="tx1"/>
                </a:solidFill>
              </a:rPr>
              <a:t>Tx</a:t>
            </a:r>
            <a:r>
              <a:rPr lang="en-US" altLang="zh-CN" sz="1200" dirty="0">
                <a:solidFill>
                  <a:schemeClr val="tx1"/>
                </a:solidFill>
              </a:rPr>
              <a:t>/Rx</a:t>
            </a:r>
            <a:endParaRPr lang="zh-CN" altLang="zh-CN" sz="1200" dirty="0">
              <a:solidFill>
                <a:schemeClr val="tx1"/>
              </a:solidFill>
            </a:endParaRPr>
          </a:p>
          <a:p>
            <a:pPr lvl="1"/>
            <a:endParaRPr lang="zh-CN" altLang="zh-CN" sz="1200" dirty="0" smtClean="0"/>
          </a:p>
          <a:p>
            <a:pPr lvl="1"/>
            <a:endParaRPr lang="en-US" altLang="zh-CN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Veloce</a:t>
            </a:r>
            <a:r>
              <a:rPr lang="en-US" altLang="zh-CN" dirty="0"/>
              <a:t> used in Sirius Verification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Example(build3)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zh-CN" sz="1200" dirty="0" smtClean="0"/>
          </a:p>
          <a:p>
            <a:pPr lvl="1"/>
            <a:endParaRPr lang="en-US" altLang="zh-CN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17" y="1953746"/>
            <a:ext cx="7659380" cy="257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err="1">
                <a:solidFill>
                  <a:schemeClr val="tx1"/>
                </a:solidFill>
              </a:rPr>
              <a:t>scompile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test_case</a:t>
            </a:r>
            <a:r>
              <a:rPr lang="en-US" altLang="zh-CN" dirty="0">
                <a:solidFill>
                  <a:schemeClr val="tx1"/>
                </a:solidFill>
              </a:rPr>
              <a:t> –</a:t>
            </a:r>
            <a:r>
              <a:rPr lang="en-US" altLang="zh-CN" dirty="0" err="1">
                <a:solidFill>
                  <a:schemeClr val="tx1"/>
                </a:solidFill>
              </a:rPr>
              <a:t>vel</a:t>
            </a:r>
            <a:r>
              <a:rPr lang="en-US" altLang="zh-CN" dirty="0">
                <a:solidFill>
                  <a:schemeClr val="tx1"/>
                </a:solidFill>
              </a:rPr>
              <a:t> –</a:t>
            </a:r>
            <a:r>
              <a:rPr lang="en-US" altLang="zh-CN" dirty="0" err="1">
                <a:solidFill>
                  <a:schemeClr val="tx1"/>
                </a:solidFill>
              </a:rPr>
              <a:t>docompile</a:t>
            </a:r>
            <a:endParaRPr lang="zh-CN" altLang="zh-CN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altLang="zh-CN" dirty="0">
                <a:solidFill>
                  <a:schemeClr val="tx1"/>
                </a:solidFill>
              </a:rPr>
              <a:t>cd to </a:t>
            </a:r>
            <a:r>
              <a:rPr lang="en-US" altLang="zh-CN" dirty="0" err="1">
                <a:solidFill>
                  <a:schemeClr val="tx1"/>
                </a:solidFill>
              </a:rPr>
              <a:t>tmpdir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test_case_VEL</a:t>
            </a:r>
            <a:endParaRPr lang="zh-CN" altLang="zh-CN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altLang="zh-CN" dirty="0">
                <a:solidFill>
                  <a:schemeClr val="tx1"/>
                </a:solidFill>
              </a:rPr>
              <a:t>make build</a:t>
            </a:r>
            <a:endParaRPr lang="zh-CN" altLang="zh-CN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altLang="zh-CN" dirty="0">
                <a:solidFill>
                  <a:schemeClr val="tx1"/>
                </a:solidFill>
              </a:rPr>
              <a:t>make </a:t>
            </a:r>
            <a:r>
              <a:rPr lang="en-US" altLang="zh-CN" dirty="0" err="1">
                <a:solidFill>
                  <a:schemeClr val="tx1"/>
                </a:solidFill>
              </a:rPr>
              <a:t>sim</a:t>
            </a:r>
            <a:endParaRPr lang="zh-CN" altLang="zh-CN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33" y="3114022"/>
            <a:ext cx="6826580" cy="20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4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olidFill>
                  <a:schemeClr val="tx1"/>
                </a:solidFill>
              </a:rPr>
              <a:t>Run.do/</a:t>
            </a:r>
            <a:r>
              <a:rPr lang="en-US" altLang="zh-CN" dirty="0" err="1" smtClean="0">
                <a:solidFill>
                  <a:schemeClr val="tx1"/>
                </a:solidFill>
              </a:rPr>
              <a:t>run.tcl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r>
              <a:rPr lang="en-US" altLang="zh-CN" sz="1600" dirty="0">
                <a:solidFill>
                  <a:schemeClr val="tx1"/>
                </a:solidFill>
              </a:rPr>
              <a:t>memory </a:t>
            </a:r>
            <a:r>
              <a:rPr lang="en-US" altLang="zh-CN" sz="1600" dirty="0">
                <a:solidFill>
                  <a:schemeClr val="tx1"/>
                </a:solidFill>
              </a:rPr>
              <a:t>upload/download</a:t>
            </a:r>
          </a:p>
          <a:p>
            <a:pPr marL="800100" lvl="2" indent="-342900"/>
            <a:r>
              <a:rPr lang="en-US" altLang="zh-CN" sz="1600" dirty="0">
                <a:solidFill>
                  <a:schemeClr val="tx1"/>
                </a:solidFill>
              </a:rPr>
              <a:t>trigger download</a:t>
            </a:r>
          </a:p>
          <a:p>
            <a:pPr marL="800100" lvl="2" indent="-342900"/>
            <a:r>
              <a:rPr lang="en-US" altLang="zh-CN" sz="1600" dirty="0" err="1">
                <a:solidFill>
                  <a:schemeClr val="tx1"/>
                </a:solidFill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force </a:t>
            </a:r>
            <a:r>
              <a:rPr lang="en-US" altLang="zh-CN" sz="1600" dirty="0">
                <a:solidFill>
                  <a:schemeClr val="tx1"/>
                </a:solidFill>
              </a:rPr>
              <a:t>value</a:t>
            </a:r>
          </a:p>
          <a:p>
            <a:pPr marL="800100" lvl="2" indent="-342900"/>
            <a:r>
              <a:rPr lang="en-US" altLang="zh-CN" sz="1600" dirty="0" err="1">
                <a:solidFill>
                  <a:schemeClr val="tx1"/>
                </a:solidFill>
              </a:rPr>
              <a:t>xwave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UART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3453374"/>
            <a:ext cx="6339261" cy="29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9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olidFill>
                  <a:schemeClr val="tx1"/>
                </a:solidFill>
              </a:rPr>
              <a:t>Wave </a:t>
            </a:r>
          </a:p>
          <a:p>
            <a:pPr marL="800100" lvl="2" indent="-342900"/>
            <a:r>
              <a:rPr lang="en-US" altLang="zh-CN" dirty="0" err="1" smtClean="0">
                <a:solidFill>
                  <a:schemeClr val="tx1"/>
                </a:solidFill>
              </a:rPr>
              <a:t>Velview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1" y="2086255"/>
            <a:ext cx="6617167" cy="403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olidFill>
                  <a:schemeClr val="tx1"/>
                </a:solidFill>
              </a:rPr>
              <a:t>Wave </a:t>
            </a:r>
          </a:p>
          <a:p>
            <a:pPr marL="800100" lvl="2" indent="-342900"/>
            <a:r>
              <a:rPr lang="en-US" altLang="zh-CN" dirty="0" smtClean="0">
                <a:solidFill>
                  <a:schemeClr val="tx1"/>
                </a:solidFill>
              </a:rPr>
              <a:t>Visualizer</a:t>
            </a: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10" y="2132293"/>
            <a:ext cx="6581308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err="1" smtClean="0">
                <a:solidFill>
                  <a:schemeClr val="tx1"/>
                </a:solidFill>
              </a:rPr>
              <a:t>Codelink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r>
              <a:rPr lang="en-US" altLang="zh-CN" dirty="0" smtClean="0">
                <a:solidFill>
                  <a:schemeClr val="tx1"/>
                </a:solidFill>
              </a:rPr>
              <a:t>Software running </a:t>
            </a:r>
            <a:r>
              <a:rPr lang="en-US" altLang="zh-CN" dirty="0" err="1" smtClean="0">
                <a:solidFill>
                  <a:schemeClr val="tx1"/>
                </a:solidFill>
              </a:rPr>
              <a:t>state,break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point,one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step,one</a:t>
            </a:r>
            <a:r>
              <a:rPr lang="en-US" altLang="zh-CN" dirty="0" smtClean="0">
                <a:solidFill>
                  <a:schemeClr val="tx1"/>
                </a:solidFill>
              </a:rPr>
              <a:t> function</a:t>
            </a:r>
          </a:p>
          <a:p>
            <a:pPr marL="800100" lvl="2" indent="-342900"/>
            <a:r>
              <a:rPr lang="en-US" altLang="zh-CN" dirty="0" smtClean="0">
                <a:solidFill>
                  <a:schemeClr val="tx1"/>
                </a:solidFill>
              </a:rPr>
              <a:t>Memory value(DDR)</a:t>
            </a:r>
          </a:p>
          <a:p>
            <a:pPr marL="800100" lvl="2" indent="-342900"/>
            <a:r>
              <a:rPr lang="en-US" altLang="zh-CN" dirty="0" smtClean="0">
                <a:solidFill>
                  <a:schemeClr val="tx1"/>
                </a:solidFill>
              </a:rPr>
              <a:t>Register value</a:t>
            </a:r>
          </a:p>
          <a:p>
            <a:pPr marL="457200" lvl="2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38" y="2824667"/>
            <a:ext cx="6230098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</a:rPr>
              <a:t>Veloce</a:t>
            </a:r>
            <a:r>
              <a:rPr lang="en-US" altLang="zh-CN" dirty="0" smtClean="0">
                <a:solidFill>
                  <a:schemeClr val="tx1"/>
                </a:solidFill>
              </a:rPr>
              <a:t> Flow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</a:rPr>
              <a:t>Veloce</a:t>
            </a:r>
            <a:r>
              <a:rPr lang="en-US" altLang="zh-CN" dirty="0" smtClean="0">
                <a:solidFill>
                  <a:schemeClr val="tx1"/>
                </a:solidFill>
              </a:rPr>
              <a:t> used in Sirius Verification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Debug Tips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olidFill>
                  <a:schemeClr val="tx1"/>
                </a:solidFill>
              </a:rPr>
              <a:t>Trigger file + </a:t>
            </a:r>
            <a:r>
              <a:rPr lang="en-US" altLang="zh-CN" dirty="0" err="1" smtClean="0">
                <a:solidFill>
                  <a:schemeClr val="tx1"/>
                </a:solidFill>
              </a:rPr>
              <a:t>HWtrace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1706723"/>
            <a:ext cx="9556377" cy="265012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7" y="4755310"/>
            <a:ext cx="5002144" cy="10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9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4424" y="2738282"/>
            <a:ext cx="24652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GB" sz="4400" b="1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Thanks. </a:t>
            </a:r>
            <a:r>
              <a:rPr lang="en-US" altLang="en-GB" sz="4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en-GB" sz="4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en-GB" sz="4400" b="1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 Q&amp;A</a:t>
            </a:r>
            <a:endParaRPr lang="zh-CN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24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about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Emulator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Why do we choose </a:t>
            </a:r>
            <a:r>
              <a:rPr lang="en-US" altLang="zh-CN" dirty="0" err="1" smtClean="0">
                <a:solidFill>
                  <a:schemeClr val="tx1"/>
                </a:solidFill>
              </a:rPr>
              <a:t>Veloce</a:t>
            </a:r>
            <a:r>
              <a:rPr lang="en-US" altLang="zh-CN" dirty="0" smtClean="0">
                <a:solidFill>
                  <a:schemeClr val="tx1"/>
                </a:solidFill>
              </a:rPr>
              <a:t> Emulator?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</a:rPr>
              <a:t>raditional EDA software simulation is too slow for large SOC.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</a:rPr>
              <a:t>FPGA signal visibility is poor.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Veloce</a:t>
            </a:r>
            <a:r>
              <a:rPr lang="en-US" altLang="zh-CN" sz="2000" dirty="0" smtClean="0">
                <a:solidFill>
                  <a:schemeClr val="tx1"/>
                </a:solidFill>
              </a:rPr>
              <a:t> Emulator is 1000 times faster than EDA simulation and all signal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visible.It</a:t>
            </a:r>
            <a:r>
              <a:rPr lang="en-US" altLang="zh-CN" sz="2000" dirty="0" smtClean="0">
                <a:solidFill>
                  <a:schemeClr val="tx1"/>
                </a:solidFill>
              </a:rPr>
              <a:t> helps us to verify our chip conveniently </a:t>
            </a:r>
            <a:r>
              <a:rPr lang="en-US" altLang="zh-CN" sz="2000" dirty="0" smtClean="0">
                <a:solidFill>
                  <a:schemeClr val="tx1"/>
                </a:solidFill>
              </a:rPr>
              <a:t>and quickly.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about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Emulator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</a:rPr>
              <a:t>Feture</a:t>
            </a:r>
            <a:r>
              <a:rPr lang="en-US" altLang="zh-CN" dirty="0" smtClean="0">
                <a:solidFill>
                  <a:schemeClr val="tx1"/>
                </a:solidFill>
              </a:rPr>
              <a:t> of </a:t>
            </a:r>
            <a:r>
              <a:rPr lang="en-US" altLang="zh-CN" dirty="0" err="1" smtClean="0">
                <a:solidFill>
                  <a:schemeClr val="tx1"/>
                </a:solidFill>
              </a:rPr>
              <a:t>Veloce</a:t>
            </a:r>
            <a:r>
              <a:rPr lang="en-US" altLang="zh-CN" dirty="0" smtClean="0">
                <a:solidFill>
                  <a:schemeClr val="tx1"/>
                </a:solidFill>
              </a:rPr>
              <a:t> Emulator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</a:rPr>
              <a:t>High-capacity and high-speed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</a:rPr>
              <a:t>100% signal visibility and strong ability of debug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</a:rPr>
              <a:t>Compile </a:t>
            </a:r>
            <a:r>
              <a:rPr lang="en-US" altLang="zh-CN" sz="2000" dirty="0">
                <a:solidFill>
                  <a:schemeClr val="tx1"/>
                </a:solidFill>
              </a:rPr>
              <a:t>quickly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Multiple </a:t>
            </a:r>
            <a:r>
              <a:rPr lang="en-US" altLang="zh-CN" dirty="0">
                <a:solidFill>
                  <a:schemeClr val="tx1"/>
                </a:solidFill>
              </a:rPr>
              <a:t>user and multiple modes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about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Emulator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Veloce2 Quattro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7" y="1770349"/>
            <a:ext cx="8027007" cy="4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Library uni</a:t>
            </a:r>
            <a:r>
              <a:rPr lang="en-US" altLang="zh-CN" sz="2000" dirty="0" smtClean="0">
                <a:solidFill>
                  <a:schemeClr val="tx1"/>
                </a:solidFill>
              </a:rPr>
              <a:t>t mapping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memroy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Compilation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Analyzer</a:t>
            </a: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Rtlc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Velsyn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Velcc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Velgs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Ssrcc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Simulation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Make build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Make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sim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Debugging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4" y="1848941"/>
            <a:ext cx="7412622" cy="40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What is TBX(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TestBench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eXpress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endParaRPr lang="zh-CN" altLang="en-US" sz="2000" dirty="0"/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An environment/infrastructure where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—</a:t>
            </a:r>
            <a:r>
              <a:rPr lang="en-US" altLang="zh-CN" sz="1600" dirty="0">
                <a:solidFill>
                  <a:schemeClr val="tx1"/>
                </a:solidFill>
              </a:rPr>
              <a:t>the design runs on a hardware platform (</a:t>
            </a:r>
            <a:r>
              <a:rPr lang="en-US" altLang="zh-CN" sz="1600" dirty="0" err="1">
                <a:solidFill>
                  <a:schemeClr val="tx1"/>
                </a:solidFill>
              </a:rPr>
              <a:t>Veloce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—</a:t>
            </a:r>
            <a:r>
              <a:rPr lang="en-US" altLang="zh-CN" sz="1600" dirty="0">
                <a:solidFill>
                  <a:schemeClr val="tx1"/>
                </a:solidFill>
              </a:rPr>
              <a:t>the </a:t>
            </a:r>
            <a:r>
              <a:rPr lang="en-US" altLang="zh-CN" sz="1600" dirty="0" err="1">
                <a:solidFill>
                  <a:schemeClr val="tx1"/>
                </a:solidFill>
              </a:rPr>
              <a:t>testbench</a:t>
            </a:r>
            <a:r>
              <a:rPr lang="en-US" altLang="zh-CN" sz="1600" dirty="0">
                <a:solidFill>
                  <a:schemeClr val="tx1"/>
                </a:solidFill>
              </a:rPr>
              <a:t> (C or </a:t>
            </a:r>
            <a:r>
              <a:rPr lang="en-US" altLang="zh-CN" sz="1600" dirty="0" err="1">
                <a:solidFill>
                  <a:schemeClr val="tx1"/>
                </a:solidFill>
              </a:rPr>
              <a:t>SystemCor</a:t>
            </a:r>
            <a:r>
              <a:rPr lang="en-US" altLang="zh-CN" sz="1600" dirty="0">
                <a:solidFill>
                  <a:schemeClr val="tx1"/>
                </a:solidFill>
              </a:rPr>
              <a:t> SV) runs on a software platform (workstation)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—</a:t>
            </a:r>
            <a:r>
              <a:rPr lang="en-US" altLang="zh-CN" sz="1600" dirty="0">
                <a:solidFill>
                  <a:schemeClr val="tx1"/>
                </a:solidFill>
              </a:rPr>
              <a:t>the two communicate through a transaction interface 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A transaction-based co-modeling environment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—</a:t>
            </a:r>
            <a:r>
              <a:rPr lang="en-US" altLang="zh-CN" sz="1600" dirty="0">
                <a:solidFill>
                  <a:schemeClr val="tx1"/>
                </a:solidFill>
              </a:rPr>
              <a:t>as opposed to a pin/cycle-based co-simulation environment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Uses </a:t>
            </a:r>
            <a:r>
              <a:rPr lang="en-US" altLang="zh-CN" sz="1600" dirty="0" err="1">
                <a:solidFill>
                  <a:schemeClr val="tx1"/>
                </a:solidFill>
              </a:rPr>
              <a:t>SystemVerilog</a:t>
            </a:r>
            <a:r>
              <a:rPr lang="en-US" altLang="zh-CN" sz="1600" dirty="0">
                <a:solidFill>
                  <a:schemeClr val="tx1"/>
                </a:solidFill>
              </a:rPr>
              <a:t>-DPI (SV-DPI) for transaction-based data transfer across workstation and hardware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7" y="4215727"/>
            <a:ext cx="7772605" cy="22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01" y="1389526"/>
            <a:ext cx="5522228" cy="389964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416422"/>
            <a:ext cx="5649370" cy="38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Make build</a:t>
            </a: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Velhvl:add</a:t>
            </a:r>
            <a:r>
              <a:rPr lang="en-US" altLang="zh-CN" sz="1600" dirty="0" smtClean="0">
                <a:solidFill>
                  <a:schemeClr val="tx1"/>
                </a:solidFill>
              </a:rPr>
              <a:t> the source language of HVL in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veloce.config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-comp –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hvl</a:t>
            </a:r>
            <a:r>
              <a:rPr lang="en-US" altLang="zh-CN" sz="1400" dirty="0" smtClean="0">
                <a:solidFill>
                  <a:schemeClr val="tx1"/>
                </a:solidFill>
              </a:rPr>
              <a:t> [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c|systemc|questa</a:t>
            </a:r>
            <a:r>
              <a:rPr lang="en-US" altLang="zh-CN" sz="1400" dirty="0" smtClean="0">
                <a:solidFill>
                  <a:schemeClr val="tx1"/>
                </a:solidFill>
              </a:rPr>
              <a:t>]</a:t>
            </a: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There are two ways to compile the </a:t>
            </a:r>
            <a:r>
              <a:rPr lang="en-US" altLang="zh-CN" sz="1600" dirty="0" smtClean="0">
                <a:solidFill>
                  <a:schemeClr val="tx1"/>
                </a:solidFill>
              </a:rPr>
              <a:t>HVL</a:t>
            </a: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velcomp</a:t>
            </a:r>
            <a:r>
              <a:rPr lang="en-US" altLang="zh-CN" sz="1400" dirty="0" smtClean="0">
                <a:solidFill>
                  <a:schemeClr val="tx1"/>
                </a:solidFill>
              </a:rPr>
              <a:t> –task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hvl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velhvl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It </a:t>
            </a:r>
            <a:r>
              <a:rPr lang="en-US" altLang="zh-CN" sz="1600" dirty="0">
                <a:solidFill>
                  <a:schemeClr val="tx1"/>
                </a:solidFill>
              </a:rPr>
              <a:t>is the command for all the </a:t>
            </a:r>
            <a:r>
              <a:rPr lang="en-US" altLang="zh-CN" sz="1600" dirty="0" err="1">
                <a:solidFill>
                  <a:schemeClr val="tx1"/>
                </a:solidFill>
              </a:rPr>
              <a:t>hvlcompilations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velhvl</a:t>
            </a:r>
            <a:r>
              <a:rPr lang="en-US" altLang="zh-CN" sz="1400" dirty="0" smtClean="0">
                <a:solidFill>
                  <a:schemeClr val="tx1"/>
                </a:solidFill>
              </a:rPr>
              <a:t>–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cfiles</a:t>
            </a:r>
            <a:r>
              <a:rPr lang="en-US" altLang="zh-CN" sz="1400" dirty="0" smtClean="0">
                <a:solidFill>
                  <a:schemeClr val="tx1"/>
                </a:solidFill>
              </a:rPr>
              <a:t> &lt;user </a:t>
            </a:r>
            <a:r>
              <a:rPr lang="en-US" altLang="zh-CN" sz="1400" dirty="0">
                <a:solidFill>
                  <a:schemeClr val="tx1"/>
                </a:solidFill>
              </a:rPr>
              <a:t>C/C++ files&gt;</a:t>
            </a: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Same </a:t>
            </a:r>
            <a:r>
              <a:rPr lang="en-US" altLang="zh-CN" sz="1600" dirty="0">
                <a:solidFill>
                  <a:schemeClr val="tx1"/>
                </a:solidFill>
              </a:rPr>
              <a:t>command for all type of </a:t>
            </a:r>
            <a:r>
              <a:rPr lang="en-US" altLang="zh-CN" sz="1600" dirty="0" err="1">
                <a:solidFill>
                  <a:schemeClr val="tx1"/>
                </a:solidFill>
              </a:rPr>
              <a:t>hvlsource</a:t>
            </a:r>
            <a:r>
              <a:rPr lang="en-US" altLang="zh-CN" sz="1600" dirty="0">
                <a:solidFill>
                  <a:schemeClr val="tx1"/>
                </a:solidFill>
              </a:rPr>
              <a:t> language except Questa</a:t>
            </a:r>
          </a:p>
          <a:p>
            <a:pPr marL="914400" lvl="2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4656</TotalTime>
  <Words>397</Words>
  <Application>Microsoft Office PowerPoint</Application>
  <PresentationFormat>自定义</PresentationFormat>
  <Paragraphs>168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artosyn_ppt_template</vt:lpstr>
      <vt:lpstr>Veloce used in Sirius</vt:lpstr>
      <vt:lpstr>Content</vt:lpstr>
      <vt:lpstr>Introduction about Veloce Emulator</vt:lpstr>
      <vt:lpstr>Introduction about Veloce Emulator</vt:lpstr>
      <vt:lpstr>Introduction about Veloce Emulator</vt:lpstr>
      <vt:lpstr>Veloce Flow</vt:lpstr>
      <vt:lpstr>Veloce Flow</vt:lpstr>
      <vt:lpstr>Veloce Flow</vt:lpstr>
      <vt:lpstr>Veloce Flow</vt:lpstr>
      <vt:lpstr>Veloce Flow</vt:lpstr>
      <vt:lpstr>Veloce Flow</vt:lpstr>
      <vt:lpstr>Veloce Flow</vt:lpstr>
      <vt:lpstr>Veloce used in Sirius Verification</vt:lpstr>
      <vt:lpstr>Veloce used in Sirius Verification</vt:lpstr>
      <vt:lpstr>Debug Tips</vt:lpstr>
      <vt:lpstr>Debug Tips</vt:lpstr>
      <vt:lpstr>Debug Tips</vt:lpstr>
      <vt:lpstr>Debug Tips</vt:lpstr>
      <vt:lpstr>Debug Tips</vt:lpstr>
      <vt:lpstr>Debug Tips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User</cp:lastModifiedBy>
  <cp:revision>124</cp:revision>
  <dcterms:created xsi:type="dcterms:W3CDTF">2017-01-19T08:17:17Z</dcterms:created>
  <dcterms:modified xsi:type="dcterms:W3CDTF">2017-11-10T01:52:22Z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