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791325" cy="992187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  <a:srgbClr val="33CC33"/>
    <a:srgbClr val="66FF66"/>
    <a:srgbClr val="FF7C80"/>
    <a:srgbClr val="FFFF00"/>
    <a:srgbClr val="FF9933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5" autoAdjust="0"/>
    <p:restoredTop sz="91657" autoAdjust="0"/>
  </p:normalViewPr>
  <p:slideViewPr>
    <p:cSldViewPr>
      <p:cViewPr>
        <p:scale>
          <a:sx n="75" d="100"/>
          <a:sy n="75" d="100"/>
        </p:scale>
        <p:origin x="-2652" y="-720"/>
      </p:cViewPr>
      <p:guideLst>
        <p:guide orient="horz" pos="4319"/>
        <p:guide pos="5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8"/>
      </p:cViewPr>
      <p:guideLst>
        <p:guide orient="horz" pos="3125"/>
        <p:guide pos="213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32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6575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E9285B-EDC6-41A0-93DB-ECC0B79B76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42201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32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3288"/>
            <a:ext cx="49815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6575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E80678-057A-4AAF-9D99-CEC6279ADF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506749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74" descr="t2"/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7550"/>
            <a:ext cx="91408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077" descr="t1"/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078"/>
          <p:cNvSpPr txBox="1">
            <a:spLocks noChangeArrowheads="1"/>
          </p:cNvSpPr>
          <p:nvPr/>
        </p:nvSpPr>
        <p:spPr bwMode="auto">
          <a:xfrm>
            <a:off x="8239125" y="666750"/>
            <a:ext cx="812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TW" sz="800" smtClean="0">
                <a:solidFill>
                  <a:srgbClr val="808080"/>
                </a:solidFill>
              </a:rPr>
              <a:t>Security C –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sz="800" smtClean="0">
                <a:solidFill>
                  <a:srgbClr val="808080"/>
                </a:solidFill>
              </a:rPr>
              <a:t>TSMC Secret</a:t>
            </a:r>
          </a:p>
        </p:txBody>
      </p:sp>
      <p:pic>
        <p:nvPicPr>
          <p:cNvPr id="7" name="Picture 3079" descr="logo_bla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0325"/>
            <a:ext cx="8350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080"/>
          <p:cNvSpPr txBox="1">
            <a:spLocks noChangeArrowheads="1"/>
          </p:cNvSpPr>
          <p:nvPr/>
        </p:nvSpPr>
        <p:spPr bwMode="auto">
          <a:xfrm>
            <a:off x="-7938" y="6694488"/>
            <a:ext cx="93662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30000"/>
              </a:spcBef>
              <a:defRPr/>
            </a:pPr>
            <a:r>
              <a:rPr kumimoji="0" lang="en-US" altLang="zh-TW" sz="700" smtClean="0">
                <a:solidFill>
                  <a:schemeClr val="bg1"/>
                </a:solidFill>
              </a:rPr>
              <a:t>© 2007 TSMC, Ltd</a:t>
            </a:r>
            <a:endParaRPr lang="en-US" altLang="zh-TW" sz="700" smtClean="0">
              <a:solidFill>
                <a:schemeClr val="bg1"/>
              </a:solidFill>
            </a:endParaRPr>
          </a:p>
        </p:txBody>
      </p:sp>
      <p:sp>
        <p:nvSpPr>
          <p:cNvPr id="26627" name="Rectangle 3075"/>
          <p:cNvSpPr>
            <a:spLocks noGrp="1" noChangeArrowheads="1"/>
          </p:cNvSpPr>
          <p:nvPr>
            <p:ph type="ctrTitle"/>
          </p:nvPr>
        </p:nvSpPr>
        <p:spPr>
          <a:xfrm>
            <a:off x="1238250" y="2209800"/>
            <a:ext cx="7086600" cy="13049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zh-TW" noProof="0" smtClean="0"/>
              <a:t>Headline Title Goes Here </a:t>
            </a:r>
            <a:br>
              <a:rPr lang="en-US" altLang="zh-TW" noProof="0" smtClean="0"/>
            </a:br>
            <a:r>
              <a:rPr lang="en-US" altLang="zh-TW" noProof="0" smtClean="0"/>
              <a:t>(Arial 36)</a:t>
            </a:r>
          </a:p>
        </p:txBody>
      </p:sp>
      <p:sp>
        <p:nvSpPr>
          <p:cNvPr id="26628" name="Rectangle 307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7086600" cy="6096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TW" noProof="0" smtClean="0"/>
              <a:t>Headline Title Goes Here (Arial 28)</a:t>
            </a:r>
          </a:p>
        </p:txBody>
      </p:sp>
    </p:spTree>
    <p:extLst>
      <p:ext uri="{BB962C8B-B14F-4D97-AF65-F5344CB8AC3E}">
        <p14:creationId xmlns="" xmlns:p14="http://schemas.microsoft.com/office/powerpoint/2010/main" val="366714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201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271463"/>
            <a:ext cx="2057400" cy="56324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1813" y="271463"/>
            <a:ext cx="6021387" cy="5632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890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880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27079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1560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60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0387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066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581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2788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297088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224300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2"/>
          <p:cNvPicPr>
            <a:picLocks noChangeAspect="1" noChangeArrowheads="1"/>
          </p:cNvPicPr>
          <p:nvPr/>
        </p:nvPicPr>
        <p:blipFill>
          <a:blip r:embed="rId13">
            <a:lum brigh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7550"/>
            <a:ext cx="91408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1"/>
          <p:cNvPicPr>
            <a:picLocks noChangeAspect="1" noChangeArrowheads="1"/>
          </p:cNvPicPr>
          <p:nvPr/>
        </p:nvPicPr>
        <p:blipFill>
          <a:blip r:embed="rId14">
            <a:lum brigh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247063" y="666750"/>
            <a:ext cx="812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TW" sz="800" smtClean="0">
                <a:solidFill>
                  <a:srgbClr val="808080"/>
                </a:solidFill>
              </a:rPr>
              <a:t>Security C –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sz="800" smtClean="0">
                <a:solidFill>
                  <a:srgbClr val="808080"/>
                </a:solidFill>
              </a:rPr>
              <a:t>TSMC Secret</a:t>
            </a:r>
          </a:p>
        </p:txBody>
      </p:sp>
      <p:pic>
        <p:nvPicPr>
          <p:cNvPr id="1029" name="Picture 5" descr="logo_blac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0325"/>
            <a:ext cx="8350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-3175" y="6692900"/>
            <a:ext cx="93662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30000"/>
              </a:spcBef>
              <a:defRPr/>
            </a:pPr>
            <a:r>
              <a:rPr kumimoji="0" lang="en-US" altLang="zh-TW" sz="700" smtClean="0">
                <a:solidFill>
                  <a:schemeClr val="bg1"/>
                </a:solidFill>
              </a:rPr>
              <a:t>© 2007 TSMC, Ltd</a:t>
            </a:r>
            <a:endParaRPr lang="en-US" altLang="zh-TW" sz="700" smtClean="0">
              <a:solidFill>
                <a:schemeClr val="bg1"/>
              </a:solidFill>
            </a:endParaRPr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179388" y="6381750"/>
            <a:ext cx="180975" cy="173038"/>
          </a:xfrm>
          <a:prstGeom prst="ellipse">
            <a:avLst/>
          </a:prstGeom>
          <a:solidFill>
            <a:srgbClr val="DD2A2E"/>
          </a:solidFill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20650" y="6359525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C5E0772-D01D-49E1-A2CA-D9A428E4CD71}" type="slidenum">
              <a:rPr kumimoji="0" lang="en-US" altLang="zh-TW" sz="800" smtClean="0">
                <a:solidFill>
                  <a:schemeClr val="bg1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kumimoji="0" lang="en-US" altLang="zh-TW" sz="800" smtClean="0">
              <a:solidFill>
                <a:schemeClr val="bg1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271463"/>
            <a:ext cx="8231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Headline Title Goes Here (Arial 32)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60513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Bullet point 1 will be here (Arial 24)</a:t>
            </a:r>
          </a:p>
          <a:p>
            <a:pPr lvl="1"/>
            <a:r>
              <a:rPr lang="en-US" altLang="zh-TW" smtClean="0"/>
              <a:t>Bullet point goes here (Arial 20)</a:t>
            </a:r>
          </a:p>
          <a:p>
            <a:pPr lvl="2"/>
            <a:r>
              <a:rPr lang="en-US" altLang="zh-TW" smtClean="0"/>
              <a:t>Bullet point goes in here (Arial 18)</a:t>
            </a:r>
          </a:p>
          <a:p>
            <a:pPr lvl="3"/>
            <a:r>
              <a:rPr lang="en-US" altLang="zh-TW" smtClean="0"/>
              <a:t>Bullet point goes here (Arial 18)</a:t>
            </a:r>
          </a:p>
          <a:p>
            <a:pPr lvl="0"/>
            <a:r>
              <a:rPr lang="en-US" altLang="zh-TW" smtClean="0"/>
              <a:t>Bullet point 1 will be here (Arial 24)</a:t>
            </a:r>
          </a:p>
          <a:p>
            <a:pPr lvl="1"/>
            <a:r>
              <a:rPr lang="en-US" altLang="zh-TW" smtClean="0"/>
              <a:t>Bullet point goes here (Arial 20)</a:t>
            </a:r>
          </a:p>
          <a:p>
            <a:pPr lvl="2"/>
            <a:r>
              <a:rPr lang="en-US" altLang="zh-TW" smtClean="0"/>
              <a:t>Bullet point goes in here (Arial 18)</a:t>
            </a:r>
          </a:p>
          <a:p>
            <a:pPr lvl="3"/>
            <a:r>
              <a:rPr lang="en-US" altLang="zh-TW" smtClean="0"/>
              <a:t>Bullet point goes here (Arial 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rgbClr val="CC0000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SzPct val="8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rgbClr val="CC0000"/>
        </a:buClr>
        <a:buSzPct val="80000"/>
        <a:buFont typeface="Wingdings" pitchFamily="2" charset="2"/>
        <a:buChar char="u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SzPct val="8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 txBox="1">
            <a:spLocks/>
          </p:cNvSpPr>
          <p:nvPr/>
        </p:nvSpPr>
        <p:spPr bwMode="auto">
          <a:xfrm>
            <a:off x="330548" y="2132856"/>
            <a:ext cx="863394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zh-TW" sz="4800" dirty="0">
                <a:solidFill>
                  <a:schemeClr val="tx2"/>
                </a:solidFill>
              </a:rPr>
              <a:t>DRC </a:t>
            </a:r>
            <a:r>
              <a:rPr lang="en-US" altLang="zh-TW" sz="4800" dirty="0" smtClean="0">
                <a:solidFill>
                  <a:schemeClr val="tx2"/>
                </a:solidFill>
              </a:rPr>
              <a:t>Summary</a:t>
            </a:r>
            <a:r>
              <a:rPr lang="en-US" altLang="zh-TW" sz="4000" dirty="0" smtClean="0">
                <a:solidFill>
                  <a:schemeClr val="tx2"/>
                </a:solidFill>
              </a:rPr>
              <a:t/>
            </a:r>
            <a:br>
              <a:rPr lang="en-US" altLang="zh-TW" sz="4000" dirty="0" smtClean="0">
                <a:solidFill>
                  <a:schemeClr val="tx2"/>
                </a:solidFill>
              </a:rPr>
            </a:br>
            <a:r>
              <a:rPr lang="en-US" altLang="zh-TW" sz="3200" dirty="0" smtClean="0">
                <a:solidFill>
                  <a:schemeClr val="accent2"/>
                </a:solidFill>
              </a:rPr>
              <a:t>(1.Violation item, 2.DRC report summary, 3.Image snap shot 4.Error explanation) </a:t>
            </a:r>
            <a:endParaRPr lang="zh-TW" altLang="en-US" sz="32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488" y="3643314"/>
          <a:ext cx="2786082" cy="2524887"/>
        </p:xfrm>
        <a:graphic>
          <a:graphicData uri="http://schemas.openxmlformats.org/presentationml/2006/ole">
            <p:oleObj spid="_x0000_s3078" name="包装程序外壳对象" showAsIcon="1" r:id="rId3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HIA.4g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642910" y="1071546"/>
            <a:ext cx="78581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The OD spacing of longer side of anode (P-diode) between anode and cathode, and vice versa for (N-diode). = 0.15~0.4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waived by Cadence.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50438"/>
            <a:ext cx="6572296" cy="430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HIA.5g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0" y="1857364"/>
            <a:ext cx="35719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The OD spacing of </a:t>
            </a:r>
            <a:r>
              <a:rPr lang="en-US" altLang="zh-TW" dirty="0" err="1" smtClean="0"/>
              <a:t>shoter</a:t>
            </a:r>
            <a:r>
              <a:rPr lang="en-US" altLang="zh-TW" dirty="0" smtClean="0"/>
              <a:t> side of anode (P-diode) between anode and cathode, and vice versa for (N-diode). = 0.3~0.8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waived by Synopsys &amp; Cadence.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878367"/>
            <a:ext cx="5572132" cy="59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HIA.5g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0" y="1857364"/>
            <a:ext cx="35719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The OD spacing of </a:t>
            </a:r>
            <a:r>
              <a:rPr lang="en-US" altLang="zh-TW" dirty="0" err="1" smtClean="0"/>
              <a:t>shoter</a:t>
            </a:r>
            <a:r>
              <a:rPr lang="en-US" altLang="zh-TW" dirty="0" smtClean="0"/>
              <a:t> side of anode (P-diode) between anode and cathode, and vice versa for (N-diode). = 0.3~0.8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waived by Synopsys &amp; Cadence.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12" y="1163314"/>
            <a:ext cx="5429288" cy="569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FF0066"/>
                </a:solidFill>
              </a:rPr>
              <a:t>IO_CONNECT_CORE_NET_VOLTAGE_IS_CORE:WARNING1</a:t>
            </a:r>
            <a:r>
              <a:rPr lang="en-US" altLang="zh-TW" sz="2000" dirty="0" smtClean="0">
                <a:solidFill>
                  <a:srgbClr val="FF0066"/>
                </a:solidFill>
              </a:rPr>
              <a:t>;</a:t>
            </a:r>
          </a:p>
          <a:p>
            <a:r>
              <a:rPr lang="en-US" altLang="zh-TW" sz="2000" dirty="0" smtClean="0">
                <a:solidFill>
                  <a:srgbClr val="FF0066"/>
                </a:solidFill>
              </a:rPr>
              <a:t> </a:t>
            </a:r>
            <a:r>
              <a:rPr lang="en-US" altLang="zh-TW" sz="2000" dirty="0" smtClean="0">
                <a:solidFill>
                  <a:srgbClr val="FF0066"/>
                </a:solidFill>
              </a:rPr>
              <a:t>DIODMY_L:WARNING; SRAM.WARN.1 </a:t>
            </a:r>
            <a:r>
              <a:rPr lang="en-US" altLang="zh-TW" sz="2000" dirty="0" smtClean="0">
                <a:solidFill>
                  <a:srgbClr val="FF0066"/>
                </a:solidFill>
              </a:rPr>
              <a:t>;MFU.R.1</a:t>
            </a:r>
            <a:endParaRPr lang="zh-TW" altLang="en-US" sz="2000" dirty="0">
              <a:solidFill>
                <a:srgbClr val="FF0066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42984"/>
            <a:ext cx="5058644" cy="52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矩形 16"/>
          <p:cNvSpPr>
            <a:spLocks noChangeArrowheads="1"/>
          </p:cNvSpPr>
          <p:nvPr/>
        </p:nvSpPr>
        <p:spPr bwMode="auto">
          <a:xfrm>
            <a:off x="0" y="1643050"/>
            <a:ext cx="378621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TW" dirty="0" smtClean="0"/>
              <a:t>Width of {{PO OR SR_DPO} INTERACT same OD} must be the same [OUTSIDE OD2, channel length &lt; 0.15 um](This check doesn't include the regions covered by SR_ESD, and SDI.</a:t>
            </a:r>
          </a:p>
          <a:p>
            <a:pPr algn="l"/>
            <a:r>
              <a:rPr lang="en-US" altLang="zh-TW" dirty="0" smtClean="0">
                <a:solidFill>
                  <a:srgbClr val="FF0000"/>
                </a:solidFill>
              </a:rPr>
              <a:t>Waived by OTP vendor.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07" name="矩形 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PO.R12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71612"/>
            <a:ext cx="500308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矩形 14"/>
          <p:cNvSpPr>
            <a:spLocks noChangeArrowheads="1"/>
          </p:cNvSpPr>
          <p:nvPr/>
        </p:nvSpPr>
        <p:spPr bwMode="auto">
          <a:xfrm>
            <a:off x="4572000" y="1557338"/>
            <a:ext cx="37528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TW" dirty="0" err="1" smtClean="0"/>
              <a:t>xcept</a:t>
            </a:r>
            <a:r>
              <a:rPr lang="en-US" altLang="zh-TW" dirty="0" smtClean="0"/>
              <a:t> the ESD device, either one of the following two conditions must be followed.</a:t>
            </a:r>
          </a:p>
          <a:p>
            <a:pPr algn="l"/>
            <a:r>
              <a:rPr lang="en-US" altLang="zh-TW" dirty="0" smtClean="0"/>
              <a:t>@ 1. the space of two same type ODs &gt;= 1.2 um   2. two same type ODs should be separated by different type OD.</a:t>
            </a:r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>
                <a:solidFill>
                  <a:srgbClr val="FF0000"/>
                </a:solidFill>
              </a:rPr>
              <a:t>Waived by </a:t>
            </a:r>
            <a:r>
              <a:rPr lang="en-US" altLang="zh-TW" dirty="0" err="1" smtClean="0">
                <a:solidFill>
                  <a:srgbClr val="FF0000"/>
                </a:solidFill>
              </a:rPr>
              <a:t>Artosyn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ESD.7g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0119"/>
            <a:ext cx="3971921" cy="59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5"/>
          <p:cNvSpPr>
            <a:spLocks noChangeArrowheads="1"/>
          </p:cNvSpPr>
          <p:nvPr/>
        </p:nvSpPr>
        <p:spPr bwMode="auto">
          <a:xfrm>
            <a:off x="1643042" y="1071546"/>
            <a:ext cx="55451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dirty="0" smtClean="0"/>
              <a:t>Total finger width for NMOS in same connection of drain &gt; 360 um.</a:t>
            </a:r>
          </a:p>
          <a:p>
            <a:pPr algn="l"/>
            <a:r>
              <a:rPr lang="en-US" altLang="zh-TW" dirty="0" smtClean="0">
                <a:solidFill>
                  <a:srgbClr val="FF0000"/>
                </a:solidFill>
              </a:rPr>
              <a:t>Waived by Synopsys.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48" name="矩形 6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ESD.18g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07714"/>
            <a:ext cx="6643734" cy="45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4"/>
          <p:cNvSpPr>
            <a:spLocks noChangeArrowheads="1"/>
          </p:cNvSpPr>
          <p:nvPr/>
        </p:nvSpPr>
        <p:spPr bwMode="auto">
          <a:xfrm>
            <a:off x="0" y="1285860"/>
            <a:ext cx="414340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Total perimeter of each N+ or P+ ACTIVE inside </a:t>
            </a:r>
            <a:r>
              <a:rPr lang="en-US" altLang="zh-TW" dirty="0" err="1" smtClean="0"/>
              <a:t>HIA_dummy</a:t>
            </a:r>
            <a:r>
              <a:rPr lang="en-US" altLang="zh-TW" dirty="0" smtClean="0"/>
              <a:t> in same connection of I/O PAD. (Figure XXX and Figure XXX). The perimeter counts the drawn anode junction parameter region ex. The drawing OD perimeter dimension of active inside HIA_DUMMY= (A+B)*2*N &gt;= 300.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Waived by </a:t>
            </a:r>
            <a:r>
              <a:rPr lang="en-US" altLang="zh-TW" dirty="0" err="1" smtClean="0">
                <a:solidFill>
                  <a:srgbClr val="FF0000"/>
                </a:solidFill>
              </a:rPr>
              <a:t>Cadenc</a:t>
            </a:r>
            <a:r>
              <a:rPr lang="en-US" altLang="zh-TW" dirty="0" smtClean="0">
                <a:solidFill>
                  <a:srgbClr val="FF0000"/>
                </a:solidFill>
              </a:rPr>
              <a:t> &amp; Synopsys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826" y="928670"/>
            <a:ext cx="5110174" cy="543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HIA.3g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矩形 12"/>
          <p:cNvSpPr>
            <a:spLocks noChangeArrowheads="1"/>
          </p:cNvSpPr>
          <p:nvPr/>
        </p:nvSpPr>
        <p:spPr bwMode="auto">
          <a:xfrm>
            <a:off x="571472" y="1000108"/>
            <a:ext cx="74295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Unit finger width of NMOS and PMOS for I/O buffer and Power Clamp &gt;= 2 um &lt;= 29 um.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waived by Synopsys.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200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ESD.3g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6700751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6064" y="1304912"/>
            <a:ext cx="5567936" cy="55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ESD.6g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0" y="2071678"/>
            <a:ext cx="364330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Butted STRAP and the STRAP which are between two sources of the N/PMOS in the same I/O buffer and Power Clamp are strictly prohibited. </a:t>
            </a:r>
            <a:r>
              <a:rPr lang="en-US" altLang="zh-TW" dirty="0" smtClean="0">
                <a:solidFill>
                  <a:srgbClr val="FF0000"/>
                </a:solidFill>
              </a:rPr>
              <a:t>waived by Synopsys.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ESD.31g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0" y="2071678"/>
            <a:ext cx="36433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Overlap of RPO on the drain side to the poly gate for NMOS HV Tolerant I/O == 0.06 um </a:t>
            </a:r>
            <a:r>
              <a:rPr lang="en-US" altLang="zh-TW" dirty="0" smtClean="0">
                <a:solidFill>
                  <a:srgbClr val="FF0000"/>
                </a:solidFill>
              </a:rPr>
              <a:t>waived by Synopsys.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357298"/>
            <a:ext cx="5314595" cy="537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342900" y="385763"/>
            <a:ext cx="797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 dirty="0" smtClean="0">
                <a:solidFill>
                  <a:srgbClr val="FF0066"/>
                </a:solidFill>
              </a:rPr>
              <a:t>ESD.52g</a:t>
            </a:r>
            <a:endParaRPr lang="zh-TW" altLang="en-US" sz="3200" dirty="0">
              <a:solidFill>
                <a:srgbClr val="FF0066"/>
              </a:solidFill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1500166" y="1071546"/>
            <a:ext cx="57864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Big MOS of RPO type Power Clamp is strongly recommended has ESDIMP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waived by Synopsys.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34418"/>
            <a:ext cx="6500826" cy="462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pared_by_Ted Chiang">
  <a:themeElements>
    <a:clrScheme name="Prepared_by_Ted Chia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pared_by_Ted Chiang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Prepared_by_Ted Chia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pared_by_Ted Chia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pared_by_Ted Chia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pared_by_Ted Chia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pared_by_Ted Chia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pared_by_Ted Chia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pared_by_Ted Chia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D:\Mgmt Form\Prepared_by_Ted Chiang.ppt</Template>
  <TotalTime>7351</TotalTime>
  <Words>371</Words>
  <Application>Microsoft Office PowerPoint</Application>
  <PresentationFormat>全屏显示(4:3)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Prepared_by_Ted Chiang</vt:lpstr>
      <vt:lpstr>包装程序外壳对象</vt:lpstr>
      <vt:lpstr>幻灯片 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Sayers</dc:creator>
  <cp:lastModifiedBy>cn0566</cp:lastModifiedBy>
  <cp:revision>256</cp:revision>
  <dcterms:created xsi:type="dcterms:W3CDTF">2003-07-07T04:48:03Z</dcterms:created>
  <dcterms:modified xsi:type="dcterms:W3CDTF">2017-11-07T02:59:01Z</dcterms:modified>
</cp:coreProperties>
</file>