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000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5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16C79-B24E-4BBC-A9F9-4727A9C9961B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682CE-1900-43A0-A230-256CEC48E7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2192000" cy="672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36572"/>
            <a:ext cx="10375469" cy="792162"/>
          </a:xfrm>
        </p:spPr>
        <p:txBody>
          <a:bodyPr anchor="b">
            <a:normAutofit/>
          </a:bodyPr>
          <a:lstStyle>
            <a:lvl1pPr algn="r">
              <a:defRPr sz="4000" baseline="0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007227"/>
            <a:ext cx="10375469" cy="749149"/>
          </a:xfr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接连接符 5"/>
          <p:cNvCxnSpPr/>
          <p:nvPr userDrawn="1"/>
        </p:nvCxnSpPr>
        <p:spPr bwMode="auto">
          <a:xfrm>
            <a:off x="685369" y="3756376"/>
            <a:ext cx="105156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12700" dist="12700" dir="5400000" algn="t" rotWithShape="0">
              <a:sysClr val="window" lastClr="FFFFFF"/>
            </a:outerShdw>
          </a:effectLst>
        </p:spPr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69" y="281751"/>
            <a:ext cx="1921353" cy="676376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758263"/>
            <a:ext cx="10362769" cy="457128"/>
          </a:xfrm>
        </p:spPr>
        <p:txBody>
          <a:bodyPr>
            <a:noAutofit/>
          </a:bodyPr>
          <a:lstStyle>
            <a:lvl1pPr marL="0" indent="0" algn="r">
              <a:buNone/>
              <a:defRPr sz="20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CN" dirty="0" smtClean="0"/>
              <a:t>Click to add Speaker</a:t>
            </a:r>
            <a:endParaRPr lang="zh-CN" alt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227072"/>
            <a:ext cx="10362769" cy="370328"/>
          </a:xfrm>
        </p:spPr>
        <p:txBody>
          <a:bodyPr>
            <a:noAutofit/>
          </a:bodyPr>
          <a:lstStyle>
            <a:lvl1pPr marL="0" indent="0" algn="r">
              <a:buNone/>
              <a:defRPr sz="1800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CN" dirty="0" smtClean="0"/>
              <a:t>Click to add Title/Time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7305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229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005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6665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4" y="470648"/>
            <a:ext cx="10529455" cy="4706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31274" y="1143000"/>
            <a:ext cx="10529455" cy="33617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90264" bIns="16412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5"/>
            <p:custDataLst>
              <p:tags r:id="rId1"/>
            </p:custDataLst>
          </p:nvPr>
        </p:nvSpPr>
        <p:spPr>
          <a:xfrm>
            <a:off x="4864101" y="6399214"/>
            <a:ext cx="2493433" cy="357187"/>
          </a:xfrm>
          <a:prstGeom prst="rect">
            <a:avLst/>
          </a:prstGeom>
        </p:spPr>
        <p:txBody>
          <a:bodyPr vert="horz" wrap="square" lIns="82058" tIns="41029" rIns="82058" bIns="41029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7271AA-D16C-4867-AA58-D9B3FE3AF5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1282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884" y="115888"/>
            <a:ext cx="9855200" cy="56356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27617" y="1176338"/>
            <a:ext cx="10625667" cy="4794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42901" y="6583363"/>
            <a:ext cx="4373033" cy="2857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Proprietary and Confidential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000"/>
            </a:lvl1pPr>
            <a:lvl2pPr marL="685800" indent="-228600">
              <a:lnSpc>
                <a:spcPct val="150000"/>
              </a:lnSpc>
              <a:buClr>
                <a:srgbClr val="B60005"/>
              </a:buClr>
              <a:buFont typeface="Arial" panose="020B0604020202020204" pitchFamily="34" charset="0"/>
              <a:buChar char="►"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buClr>
                <a:srgbClr val="B60005"/>
              </a:buClr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buClr>
                <a:srgbClr val="B60005"/>
              </a:buClr>
              <a:buFont typeface="Calibri" panose="020F0502020204030204" pitchFamily="34" charset="0"/>
              <a:buChar char="‐"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buClr>
                <a:srgbClr val="B60005"/>
              </a:buClr>
              <a:buFont typeface="Arial" panose="020B0604020202020204" pitchFamily="34" charset="0"/>
              <a:buChar char="»"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2017/7/21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29201" cy="365125"/>
          </a:xfrm>
        </p:spPr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533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5"/>
          <p:cNvCxnSpPr/>
          <p:nvPr userDrawn="1"/>
        </p:nvCxnSpPr>
        <p:spPr bwMode="auto">
          <a:xfrm>
            <a:off x="838200" y="4589463"/>
            <a:ext cx="105156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12700" dist="12700" dir="5400000" algn="t" rotWithShape="0">
              <a:sysClr val="window" lastClr="FFFFFF"/>
            </a:outerShdw>
          </a:effectLst>
        </p:spPr>
      </p:cxnSp>
    </p:spTree>
    <p:extLst>
      <p:ext uri="{BB962C8B-B14F-4D97-AF65-F5344CB8AC3E}">
        <p14:creationId xmlns="" xmlns:p14="http://schemas.microsoft.com/office/powerpoint/2010/main" val="46376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07432"/>
            <a:ext cx="5181600" cy="500126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07432"/>
            <a:ext cx="5181600" cy="500126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915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2401"/>
            <a:ext cx="10515600" cy="76199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8108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9461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8108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9461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261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088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690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6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1" y="6267406"/>
            <a:ext cx="1282889" cy="4516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092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78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16989"/>
            <a:ext cx="10515600" cy="5039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2017/7/21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92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82137" y="0"/>
            <a:ext cx="232011" cy="928045"/>
          </a:xfrm>
          <a:prstGeom prst="rect">
            <a:avLst/>
          </a:prstGeom>
          <a:solidFill>
            <a:srgbClr val="B6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6000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1" y="6267406"/>
            <a:ext cx="1282889" cy="45161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4511" y="6429714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Proprietary and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256842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rgbClr val="B60005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B60005"/>
        </a:buClr>
        <a:buFont typeface="微软雅黑" panose="020B0503020204020204" pitchFamily="34" charset="-122"/>
        <a:buChar char="▲"/>
        <a:defRPr sz="2000" b="1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Arial" panose="020B0604020202020204" pitchFamily="34" charset="0"/>
        <a:buChar char="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Wingdings" panose="05000000000000000000" pitchFamily="2" charset="2"/>
        <a:buChar char="n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Calibri" panose="020F0502020204030204" pitchFamily="34" charset="0"/>
        <a:buChar char="‐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HEVC Power Consumption Estimation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6476" y="3607266"/>
            <a:ext cx="7312141" cy="2900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993183" y="895418"/>
            <a:ext cx="8939381" cy="336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spcBef>
                <a:spcPct val="20000"/>
              </a:spcBef>
              <a:buClr>
                <a:srgbClr val="C00000"/>
              </a:buClr>
              <a:buSzPct val="100000"/>
              <a:buFont typeface="Arial" charset="0"/>
              <a:buChar char="▲"/>
              <a:defRPr/>
            </a:pPr>
            <a:r>
              <a:rPr lang="en-US" altLang="zh-CN" dirty="0" smtClean="0"/>
              <a:t>Condition</a:t>
            </a:r>
          </a:p>
          <a:p>
            <a:pPr lvl="2" indent="-457200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►"/>
              <a:defRPr/>
            </a:pPr>
            <a:r>
              <a:rPr lang="en-US" altLang="zh-CN" dirty="0" smtClean="0"/>
              <a:t>based on SAIF File ( 357M </a:t>
            </a:r>
            <a:r>
              <a:rPr lang="en-US" altLang="zh-CN" dirty="0" smtClean="0"/>
              <a:t>)</a:t>
            </a:r>
          </a:p>
          <a:p>
            <a:pPr lvl="2" indent="-457200"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en-US" altLang="zh-CN" dirty="0" smtClean="0"/>
              <a:t>         Number </a:t>
            </a:r>
            <a:r>
              <a:rPr lang="en-US" altLang="zh-CN" dirty="0" smtClean="0"/>
              <a:t>of nets covered in </a:t>
            </a:r>
            <a:r>
              <a:rPr lang="en-US" altLang="zh-CN" dirty="0" err="1" smtClean="0"/>
              <a:t>saif</a:t>
            </a:r>
            <a:r>
              <a:rPr lang="en-US" altLang="zh-CN" dirty="0" smtClean="0"/>
              <a:t> file = 3087110(Total# = 4148819, 74.409368%).</a:t>
            </a:r>
            <a:endParaRPr lang="en-US" altLang="zh-CN" dirty="0" smtClean="0"/>
          </a:p>
          <a:p>
            <a:pPr lvl="2" indent="-457200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►"/>
              <a:defRPr/>
            </a:pPr>
            <a:r>
              <a:rPr lang="en-US" altLang="zh-CN" dirty="0" smtClean="0"/>
              <a:t>Data Base : intermediate version after post-route, pre hold fix   </a:t>
            </a:r>
          </a:p>
          <a:p>
            <a:pPr lvl="2" indent="-457200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►"/>
              <a:defRPr/>
            </a:pPr>
            <a:r>
              <a:rPr lang="en-US" altLang="zh-CN" dirty="0" smtClean="0"/>
              <a:t>Lib corner: TT_85</a:t>
            </a:r>
          </a:p>
          <a:p>
            <a:pPr lvl="2" indent="-457200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►"/>
              <a:defRPr/>
            </a:pPr>
            <a:r>
              <a:rPr lang="en-US" altLang="zh-CN" dirty="0" smtClean="0"/>
              <a:t>RC corner: Cworst_85  </a:t>
            </a:r>
          </a:p>
          <a:p>
            <a:pPr lvl="2" indent="-457200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►"/>
              <a:defRPr/>
            </a:pPr>
            <a:r>
              <a:rPr lang="en-US" altLang="zh-CN" dirty="0" smtClean="0"/>
              <a:t>Default Data Toggle rate : 0.1</a:t>
            </a:r>
          </a:p>
          <a:p>
            <a:pPr lvl="2" indent="-457200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►"/>
              <a:defRPr/>
            </a:pPr>
            <a:r>
              <a:rPr lang="en-US" altLang="zh-CN" dirty="0" smtClean="0"/>
              <a:t>Default Clock Toggle rate : 1.5  </a:t>
            </a:r>
          </a:p>
          <a:p>
            <a:pPr lvl="1" indent="-457200"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endParaRPr lang="en-US" b="1" kern="0" dirty="0" smtClean="0">
              <a:solidFill>
                <a:srgbClr val="080808"/>
              </a:solidFill>
            </a:endParaRPr>
          </a:p>
          <a:p>
            <a:pPr lvl="1" indent="-457200"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ME" val="SLIDENUMBER"/>
  <p:tag name="IGNOREFONTNONCOMPLIANCE" val="0"/>
  <p:tag name="FONTNAME" val="Times New Roman"/>
  <p:tag name="FONTSIZE" val="14"/>
  <p:tag name="FONTBOLD" val="0"/>
  <p:tag name="FONTITALIC" val="0"/>
  <p:tag name="FONTULINE" val="0"/>
  <p:tag name="FONTSHADOW" val="0"/>
  <p:tag name="FONTALIGNMENT" val="2"/>
  <p:tag name="IGNORECOLORLINESNONCOMPLIANCE" val="0"/>
  <p:tag name="FONTCOLOR" val="0"/>
  <p:tag name="FILLVISIBLE" val="0"/>
  <p:tag name="FONTCOLORING" val="Text"/>
  <p:tag name="FILLCOLOR" val="3951360"/>
  <p:tag name="LINEVISIBLE" val="0"/>
  <p:tag name="LINECOLOR" val="3951360"/>
  <p:tag name="FILLCOLORING" val="No Fill"/>
  <p:tag name="LINECOLORING" val="No Line"/>
  <p:tag name="FONT_COLOR_SCHEME_INDEX" val="7"/>
  <p:tag name="FONT_COLOR_TYPE" val="2"/>
  <p:tag name="FILL_COLOR_SCHEME_INDEX" val="5"/>
  <p:tag name="FILL_COLOR_TYPE" val="2"/>
  <p:tag name="LINE_COLOR_SCHEME_INDEX" val="2"/>
  <p:tag name="LINE_COLOR_TYPE" val="2"/>
  <p:tag name="IGNOREPOSITIONNONCOMPLIANCE" val="0"/>
  <p:tag name="POSITIONTOP" val="571.125"/>
  <p:tag name="POSITIONLEFT" val="316"/>
  <p:tag name="IGNORESIZENONCOMPLIANCE" val="0"/>
  <p:tag name="SIZEWIDTH" val="162"/>
  <p:tag name="SIZEHEIGHT" val="31.875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59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1_Office Theme</vt:lpstr>
      <vt:lpstr>HEVC Power Consumption Estimation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Cao, Teeny</dc:creator>
  <cp:lastModifiedBy>cn0233</cp:lastModifiedBy>
  <cp:revision>152</cp:revision>
  <dcterms:created xsi:type="dcterms:W3CDTF">2015-11-22T03:10:36Z</dcterms:created>
  <dcterms:modified xsi:type="dcterms:W3CDTF">2017-07-21T04:49:28Z</dcterms:modified>
</cp:coreProperties>
</file>