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EF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2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3818" y="2840039"/>
            <a:ext cx="7844367" cy="947737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zh-CN" altLang="zh-CN" noProof="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1"/>
            <a:ext cx="7857067" cy="6699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zh-CN" altLang="zh-CN" noProof="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840480" y="6395701"/>
            <a:ext cx="3860800" cy="31762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69275" y="6387465"/>
            <a:ext cx="2390140" cy="317500"/>
          </a:xfrm>
        </p:spPr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00" y="76880"/>
            <a:ext cx="1591310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519" y="6205309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grpSp>
        <p:nvGrpSpPr>
          <p:cNvPr id="4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54400" y="3087434"/>
            <a:ext cx="7045434" cy="856800"/>
          </a:xfrm>
        </p:spPr>
        <p:txBody>
          <a:bodyPr anchor="ctr" anchorCtr="0"/>
          <a:lstStyle>
            <a:lvl1pPr>
              <a:defRPr sz="2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4" descr="#wm#_54_13_*Z"/>
          <p:cNvGrpSpPr/>
          <p:nvPr/>
        </p:nvGrpSpPr>
        <p:grpSpPr bwMode="auto">
          <a:xfrm>
            <a:off x="1790700" y="3000375"/>
            <a:ext cx="1193800" cy="857250"/>
            <a:chOff x="0" y="0"/>
            <a:chExt cx="1880" cy="1352"/>
          </a:xfrm>
        </p:grpSpPr>
        <p:sp>
          <p:nvSpPr>
            <p:cNvPr id="11" name="AutoShape 5" descr="#wm#_54_13_*Z"/>
            <p:cNvSpPr>
              <a:spLocks noChangeArrowheads="1"/>
            </p:cNvSpPr>
            <p:nvPr/>
          </p:nvSpPr>
          <p:spPr bwMode="auto">
            <a:xfrm rot="900000">
              <a:off x="172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zh-CN"/>
            </a:p>
          </p:txBody>
        </p:sp>
        <p:sp>
          <p:nvSpPr>
            <p:cNvPr id="12" name="AutoShape 6" descr="#wm#_54_13_*Z"/>
            <p:cNvSpPr>
              <a:spLocks noChangeArrowheads="1"/>
            </p:cNvSpPr>
            <p:nvPr/>
          </p:nvSpPr>
          <p:spPr bwMode="auto">
            <a:xfrm rot="19800000">
              <a:off x="0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72997"/>
            <a:ext cx="4736512" cy="39168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1680" y="1372997"/>
            <a:ext cx="4490720" cy="39168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800" cy="110999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20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313600" y="3110400"/>
            <a:ext cx="7564800" cy="644400"/>
          </a:xfrm>
        </p:spPr>
        <p:txBody>
          <a:bodyPr/>
          <a:lstStyle>
            <a:lvl1pPr algn="ctr">
              <a:defRPr sz="3600">
                <a:latin typeface="+mj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8" descr="#wm#_54_35_*Z"/>
          <p:cNvGrpSpPr/>
          <p:nvPr>
            <p:custDataLst>
              <p:tags r:id="rId1"/>
            </p:custDataLst>
          </p:nvPr>
        </p:nvGrpSpPr>
        <p:grpSpPr bwMode="auto">
          <a:xfrm rot="10800000">
            <a:off x="10252577" y="2940050"/>
            <a:ext cx="739775" cy="977900"/>
            <a:chOff x="0" y="0"/>
            <a:chExt cx="1165" cy="1540"/>
          </a:xfrm>
        </p:grpSpPr>
        <p:sp>
          <p:nvSpPr>
            <p:cNvPr id="15" name="AutoShape 9" descr="#wm#_54_35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AutoShape 10" descr="#wm#_54_35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8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AutoShape 11" descr="#wm#_54_35_*Z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76" y="764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8" name="Group 4" descr="#wm#_54_35_*Z"/>
          <p:cNvGrpSpPr/>
          <p:nvPr>
            <p:custDataLst>
              <p:tags r:id="rId2"/>
            </p:custDataLst>
          </p:nvPr>
        </p:nvGrpSpPr>
        <p:grpSpPr bwMode="auto">
          <a:xfrm>
            <a:off x="1240115" y="2940050"/>
            <a:ext cx="727710" cy="958850"/>
            <a:chOff x="0" y="0"/>
            <a:chExt cx="1146" cy="1510"/>
          </a:xfrm>
        </p:grpSpPr>
        <p:sp>
          <p:nvSpPr>
            <p:cNvPr id="19" name="AutoShape 5" descr="#wm#_54_35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AutoShape 6" descr="#wm#_54_35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6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AutoShape 7" descr="#wm#_54_35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56" y="733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5200" y="5141976"/>
            <a:ext cx="11001600" cy="11952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9600" y="241301"/>
            <a:ext cx="10972800" cy="58737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6702" y="1198468"/>
            <a:ext cx="6818595" cy="34213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95114" y="241301"/>
            <a:ext cx="1687286" cy="58848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41301"/>
            <a:ext cx="9040586" cy="5884863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6280" y="241301"/>
            <a:ext cx="10866120" cy="84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5271"/>
            <a:ext cx="10972800" cy="477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95701"/>
            <a:ext cx="3860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ea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2pPr>
      <a:lvl3pPr marL="12001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3pPr>
      <a:lvl4pPr marL="16573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9701" y="1648497"/>
            <a:ext cx="10882647" cy="2139280"/>
          </a:xfrm>
        </p:spPr>
        <p:txBody>
          <a:bodyPr>
            <a:noAutofit/>
          </a:bodyPr>
          <a:lstStyle/>
          <a:p>
            <a:r>
              <a:rPr lang="en-US" altLang="zh-CN" sz="6000" dirty="0" smtClean="0">
                <a:latin typeface="Arial" pitchFamily="34" charset="0"/>
                <a:cs typeface="Arial" pitchFamily="34" charset="0"/>
              </a:rPr>
              <a:t>Sirius Bring up Report</a:t>
            </a:r>
            <a:endParaRPr lang="zh-CN" altLang="en-US"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Song Pan 2018-02-09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 up detail list - 6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199343"/>
              </p:ext>
            </p:extLst>
          </p:nvPr>
        </p:nvGraphicFramePr>
        <p:xfrm>
          <a:off x="708338" y="1236370"/>
          <a:ext cx="10947042" cy="50485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2525"/>
                <a:gridCol w="6548150"/>
                <a:gridCol w="522703"/>
                <a:gridCol w="2203664"/>
              </a:tblGrid>
              <a:tr h="59664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EMMC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89" marR="6389" marT="638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1. can read/write EMMC device but with a error flag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Pass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solidFill>
                            <a:srgbClr val="FF0000"/>
                          </a:solidFill>
                          <a:effectLst/>
                        </a:rPr>
                        <a:t>need further dig. Waive this error, no impact function.</a:t>
                      </a:r>
                      <a:endParaRPr lang="en-US" sz="130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389" marR="6389" marT="6389" marB="0" anchor="b"/>
                </a:tc>
              </a:tr>
              <a:tr h="5966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2. There is some problem with booting from EMMC.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Pass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boot OK when fix PCB power supply sequence.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389" marR="6389" marT="6389" marB="0" anchor="b"/>
                </a:tc>
              </a:tr>
              <a:tr h="3212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3. Access register case is OK;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Pass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89" marR="6389" marT="6389" marB="0" anchor="b"/>
                </a:tc>
              </a:tr>
              <a:tr h="3212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4. EMMC SDR50 is passed.</a:t>
                      </a:r>
                      <a:endParaRPr lang="en-US" sz="13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Pass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89" marR="6389" marT="6389" marB="0" anchor="b"/>
                </a:tc>
              </a:tr>
              <a:tr h="64253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M7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89" marR="6389" marT="638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1. M7 boot from qspi flash directly (print log via uart0 and release M7) OK.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Pass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89" marR="6389" marT="6389" marB="0" anchor="b"/>
                </a:tc>
              </a:tr>
              <a:tr h="3212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2. M7 boot from ITCM (print log via uart0)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Pass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89" marR="6389" marT="6389" marB="0" anchor="b"/>
                </a:tc>
              </a:tr>
              <a:tr h="3212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3. M7 frequency switch test pass; 300/400/500Mhz.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Pass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89" marR="6389" marT="6389" marB="0" anchor="b"/>
                </a:tc>
              </a:tr>
              <a:tr h="32126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USB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89" marR="6389" marT="638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1. controller/phy/local regs test ok on EK board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Pass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89" marR="6389" marT="6389" marB="0" anchor="b"/>
                </a:tc>
              </a:tr>
              <a:tr h="3212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2. link state can run into U0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Pass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89" marR="6389" marT="6389" marB="0" anchor="b"/>
                </a:tc>
              </a:tr>
              <a:tr h="6425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3. observe usb2.0 port chirp handshake to HighSpeed through the protocol analyzer.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Pass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89" marR="6389" marT="6389" marB="0" anchor="b"/>
                </a:tc>
              </a:tr>
              <a:tr h="6425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4. usb2.0(480Mbps) and usb3.0(5Gbps) massive storage device can be detected and control/bulk transfer pass.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Pass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89" marR="6389" marT="6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89" marR="6389" marT="6389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40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 up detail list - 7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275550"/>
              </p:ext>
            </p:extLst>
          </p:nvPr>
        </p:nvGraphicFramePr>
        <p:xfrm>
          <a:off x="1110824" y="1355724"/>
          <a:ext cx="9970351" cy="47704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9345"/>
                <a:gridCol w="7844953"/>
                <a:gridCol w="596053"/>
              </a:tblGrid>
              <a:tr h="28541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GMAC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5" marR="8155" marT="815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1. Access register case pass;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5" marR="8155" marT="81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Pass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5" marR="8155" marT="8155" marB="0" anchor="b"/>
                </a:tc>
              </a:tr>
              <a:tr h="2854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2. Check gmac mdio interface is OK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5" marR="8155" marT="81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Pass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5" marR="8155" marT="8155" marB="0" anchor="b"/>
                </a:tc>
              </a:tr>
              <a:tr h="2854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3. Link ok. Can transfer data package.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5" marR="8155" marT="81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Pass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5" marR="8155" marT="8155" marB="0" anchor="b"/>
                </a:tc>
              </a:tr>
              <a:tr h="28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SMMU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5" marR="8155" marT="815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1. Access register through Jlink is ok.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5" marR="8155" marT="81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Pass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5" marR="8155" marT="8155" marB="0" anchor="b"/>
                </a:tc>
              </a:tr>
              <a:tr h="285411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sec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5" marR="8155" marT="815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1. All registers read/write ok on EK board, 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5" marR="8155" marT="81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Pass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5" marR="8155" marT="8155" marB="0" anchor="b"/>
                </a:tc>
              </a:tr>
              <a:tr h="2854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2. release troot reset, and its register test ok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5" marR="8155" marT="81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Pass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5" marR="8155" marT="8155" marB="0" anchor="b"/>
                </a:tc>
              </a:tr>
              <a:tr h="2854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3. test secure timer/watch dog function ok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5" marR="8155" marT="81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Pass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5" marR="8155" marT="8155" marB="0" anchor="b"/>
                </a:tc>
              </a:tr>
              <a:tr h="5300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4. SPACC AES-256 in CBC mode encrypt&amp;decrypt pass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5" marR="8155" marT="81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Pass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5" marR="8155" marT="8155" marB="0" anchor="b"/>
                </a:tc>
              </a:tr>
              <a:tr h="2854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5. PKA RSA-2048 encrypt&amp;decrypt pass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5" marR="8155" marT="81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Pass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5" marR="8155" marT="8155" marB="0" anchor="b"/>
                </a:tc>
              </a:tr>
              <a:tr h="5300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6. TRNG random reseed and random number gen pass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5" marR="8155" marT="81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Pass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5" marR="8155" marT="8155" marB="0" anchor="b"/>
                </a:tc>
              </a:tr>
              <a:tr h="5708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7. tRoot firmware boot pass with all 0 keys(non programed otp)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5" marR="8155" marT="81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Pass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5" marR="8155" marT="8155" marB="0" anchor="b"/>
                </a:tc>
              </a:tr>
              <a:tr h="5708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8. tRoot firmware boot pass with specific key(programed otp)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5" marR="8155" marT="81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Pass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5" marR="8155" marT="8155" marB="0" anchor="b"/>
                </a:tc>
              </a:tr>
              <a:tr h="2854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9. RSA encrypt and decrypt is ok.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5" marR="8155" marT="81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Pass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5" marR="8155" marT="815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 up detail list - 8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86145"/>
              </p:ext>
            </p:extLst>
          </p:nvPr>
        </p:nvGraphicFramePr>
        <p:xfrm>
          <a:off x="779865" y="1265571"/>
          <a:ext cx="10411875" cy="4770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3938"/>
                <a:gridCol w="8315488"/>
                <a:gridCol w="622449"/>
              </a:tblGrid>
              <a:tr h="21882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I2S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52" marR="6252" marT="62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1. Access register case pass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Pass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52" marR="6252" marT="6252" marB="0" anchor="b"/>
                </a:tc>
              </a:tr>
              <a:tr h="4063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2. Pass the tx of i2s0, i2s1, i2s2, i2s3 1bit mode with oscilloscope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Pass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52" marR="6252" marT="6252" marB="0" anchor="b"/>
                </a:tc>
              </a:tr>
              <a:tr h="60646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TYPC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52" marR="6252" marT="62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1. TCPC registers test ok on EK board;Other registers need the internal FW loading and TCPC controller work normal.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Pass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52" marR="6252" marT="6252" marB="0" anchor="b"/>
                </a:tc>
              </a:tr>
              <a:tr h="6064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2. TypeC PHY cmn_ready assert, indicating common modules are powered up, calibrated and the PLL has locked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Pass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52" marR="6252" marT="6252" marB="0" anchor="b"/>
                </a:tc>
              </a:tr>
              <a:tr h="4376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3. DP PLL in RBR(1.62Gbps), HBR(2.7Gbps) and HBR2(5.4Gbps) with 1lane, 2lane and 4lane locked.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Pass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52" marR="6252" marT="6252" marB="0" anchor="b"/>
                </a:tc>
              </a:tr>
              <a:tr h="4063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4. </a:t>
                      </a:r>
                      <a:r>
                        <a:rPr lang="en-US" sz="1300" u="none" strike="noStrike" dirty="0" err="1">
                          <a:effectLst/>
                        </a:rPr>
                        <a:t>TypeC</a:t>
                      </a:r>
                      <a:r>
                        <a:rPr lang="en-US" sz="1300" u="none" strike="noStrike" dirty="0">
                          <a:effectLst/>
                        </a:rPr>
                        <a:t> USB3.0 Host enumeration and Bulk in/out transfer work normally.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Pass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52" marR="6252" marT="6252" marB="0" anchor="b"/>
                </a:tc>
              </a:tr>
              <a:tr h="4376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5.  DP PLL in RBR(1.62Gbps), HBR(2.7Gbps) and HBR2(5.4Gbps) with 1lane, 2lane and 4lane locked.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Pass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52" marR="6252" marT="6252" marB="0" anchor="b"/>
                </a:tc>
              </a:tr>
              <a:tr h="6064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PCIE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52" marR="6252" marT="62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1. set register device_type to rc mode, set app_ltssm_enable and seems pcie gen2 link up is ok according to link status register read value.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Pass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52" marR="6252" marT="6252" marB="0" anchor="b"/>
                </a:tc>
              </a:tr>
              <a:tr h="4376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2.  set iatu function for cfg tlp, cfg read for device vendor id and cfg write for bar0 is ok.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Pass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52" marR="6252" marT="6252" marB="0" anchor="b"/>
                </a:tc>
              </a:tr>
              <a:tr h="6064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3.  set device status_command_reg[2:0]=3'b111, bar3=32'hff8e0000 (according to driver doc), and now mem rd/wr tlp works.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Pass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52" marR="6252" marT="6252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4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 up detail list - 9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670359"/>
              </p:ext>
            </p:extLst>
          </p:nvPr>
        </p:nvGraphicFramePr>
        <p:xfrm>
          <a:off x="450761" y="1345002"/>
          <a:ext cx="10274330" cy="4770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4709"/>
                <a:gridCol w="7134896"/>
                <a:gridCol w="1194725"/>
              </a:tblGrid>
              <a:tr h="2650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DMAC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1. ddr transfer with top_dmac case pass;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72" marR="7572" marT="75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72" marR="7572" marT="7572" marB="0" anchor="b"/>
                </a:tc>
              </a:tr>
              <a:tr h="4921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2. test the ceva_dmac with sram, and the ceva_dmac transfer is OK;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72" marR="7572" marT="75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72" marR="7572" marT="7572" marB="0" anchor="b"/>
                </a:tc>
              </a:tr>
              <a:tr h="4921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UART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1.  Uart0 print log successfully. (including pin-share configure)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72" marR="7572" marT="75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72" marR="7572" marT="7572" marB="0" anchor="b"/>
                </a:tc>
              </a:tr>
              <a:tr h="2650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2.  UART-1 transfer data with DMA feature pass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72" marR="7572" marT="75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72" marR="7572" marT="7572" marB="0" anchor="b"/>
                </a:tc>
              </a:tr>
              <a:tr h="4921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SPI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1. SPI master 1/2/3 basic transmission function pass, at 25MHz.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72" marR="7572" marT="75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72" marR="7572" marT="7572" marB="0" anchor="b"/>
                </a:tc>
              </a:tr>
              <a:tr h="4921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2. DMA mode.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72" marR="7572" marT="75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C000"/>
                          </a:solidFill>
                          <a:effectLst/>
                        </a:rPr>
                        <a:t>not_done</a:t>
                      </a:r>
                      <a:endParaRPr lang="en-US" sz="1600" b="0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7572" marR="7572" marT="7572" marB="0" anchor="b"/>
                </a:tc>
              </a:tr>
              <a:tr h="4921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PWM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1. Access Timer0/1/2 registers via SPI debug port, successfully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72" marR="7572" marT="75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72" marR="7572" marT="7572" marB="0" anchor="b"/>
                </a:tc>
              </a:tr>
              <a:tr h="2650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2. PWM0~9 function pass.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72" marR="7572" marT="75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72" marR="7572" marT="7572" marB="0" anchor="b"/>
                </a:tc>
              </a:tr>
              <a:tr h="2650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I2C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1. I2C 2/4 basic function pass.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72" marR="7572" marT="75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72" marR="7572" marT="7572" marB="0" anchor="b"/>
                </a:tc>
              </a:tr>
              <a:tr h="4921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2. DMA mode.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72" marR="7572" marT="75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C000"/>
                          </a:solidFill>
                          <a:effectLst/>
                        </a:rPr>
                        <a:t>not_done</a:t>
                      </a:r>
                      <a:endParaRPr lang="en-US" sz="1600" b="0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7572" marR="7572" marT="7572" marB="0" anchor="b"/>
                </a:tc>
              </a:tr>
              <a:tr h="4921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WDT/Timer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1. Access WDT/TImer registers via SPI debug port, successfully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72" marR="7572" marT="75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72" marR="7572" marT="7572" marB="0" anchor="b"/>
                </a:tc>
              </a:tr>
              <a:tr h="2650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2.  WDT/Timer basic function pass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72" marR="7572" marT="75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Pass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72" marR="7572" marT="7572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87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 up detail list - 10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246496"/>
              </p:ext>
            </p:extLst>
          </p:nvPr>
        </p:nvGraphicFramePr>
        <p:xfrm>
          <a:off x="991674" y="1355727"/>
          <a:ext cx="10161430" cy="47704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5318"/>
                <a:gridCol w="6439436"/>
                <a:gridCol w="1416676"/>
              </a:tblGrid>
              <a:tr h="23616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AHB_DMA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1. run AHB_DMA case in M7 core;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</a:tr>
              <a:tr h="4385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2. transfer 256 byte datas from flash to sram, testcase passed.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</a:tr>
              <a:tr h="6545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3. AHB_DMA transfer big amount of data pass, from flash to sram, and from sram to sram. Verify the async H2H bridge indirectly.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Pass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</a:tr>
              <a:tr h="47232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1. Coresight can auto detect the topology of our SoC successfully; (remove the connection to BB)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</a:tr>
              <a:tr h="4385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2.  We can connect &amp; debug A7 using Jlink successfully (remove the JTAG port-2 Vcc)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</a:tr>
              <a:tr h="4385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3. Mictor 38 port debug function pass. Trace function is OK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</a:tr>
              <a:tr h="2361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4. CoreSight debug/trace A7/M7 basic function pass.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</a:tr>
              <a:tr h="23616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SD controller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1. Access register case pass;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</a:tr>
              <a:tr h="2361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2. Fifo mode passed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</a:tr>
              <a:tr h="2361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3. DMA mode is passed.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</a:tr>
              <a:tr h="4385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4. IO voltage change.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solidFill>
                            <a:srgbClr val="FFC000"/>
                          </a:solidFill>
                          <a:effectLst/>
                        </a:rPr>
                        <a:t>not_done</a:t>
                      </a:r>
                      <a:endParaRPr lang="en-US" sz="1400" b="0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</a:tr>
              <a:tr h="23616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SRAM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1. boot with sram_main case pass;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</a:tr>
              <a:tr h="2361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2. Access sram_bb pass;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</a:tr>
              <a:tr h="2361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3. sram transfer data with bb pass;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Pass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17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 up detail list - 11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171568"/>
              </p:ext>
            </p:extLst>
          </p:nvPr>
        </p:nvGraphicFramePr>
        <p:xfrm>
          <a:off x="1236373" y="1355727"/>
          <a:ext cx="9642056" cy="47704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3650"/>
                <a:gridCol w="6949498"/>
                <a:gridCol w="528908"/>
              </a:tblGrid>
              <a:tr h="23616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CGU&amp;RGU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1. CGU gate off all blocks will save 91mA (9V)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</a:tr>
              <a:tr h="2361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2. RGU reset all blocks will save 76mA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</a:tr>
              <a:tr h="2361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3. both CGU and RGU will save total 141mA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</a:tr>
              <a:tr h="4385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4. HEVC power on will increase 13mA, gate clock can save 12mA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</a:tr>
              <a:tr h="4385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5. ISP power on will increase 20mA, gate clock can save 19mA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</a:tr>
              <a:tr h="6545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6. memory LS/DS/SD for SRAM/BOOT_ROM/HEVC/H264/JPEG/DISP/SMMU save less than 1mA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</a:tr>
              <a:tr h="236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MIPI_TX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1. spi rd/wr register is ok.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</a:tr>
              <a:tr h="2361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JPEG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1. JPEG encode 1920x1080/yuv420/8bit picture passed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</a:tr>
              <a:tr h="2361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 JPEG decode 256x128, 3840x2160 picture passed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</a:tr>
              <a:tr h="23616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H264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1. Read/write register passed.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</a:tr>
              <a:tr h="4385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2. H264 encoder encode in ALL intra and IPPIPP mode passed.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</a:tr>
              <a:tr h="2361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3. H264 decoder decode passed.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</a:tr>
              <a:tr h="2361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OTP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1. read/write register ok.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</a:tr>
              <a:tr h="2361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2. program through CPU is OK.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</a:tr>
              <a:tr h="4385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1. Test the frequency of NOC. 300Mhz, 500Mhz, 600Mhz and 800Mhz is OK.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Pass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47" marR="6747" marT="674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87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Bring up detail list – 12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078922"/>
              </p:ext>
            </p:extLst>
          </p:nvPr>
        </p:nvGraphicFramePr>
        <p:xfrm>
          <a:off x="609600" y="2059583"/>
          <a:ext cx="10972800" cy="3336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3296"/>
                <a:gridCol w="7778839"/>
                <a:gridCol w="1240665"/>
              </a:tblGrid>
              <a:tr h="544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CCI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2" marR="8372" marT="8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2" marR="8372" marT="8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rgbClr val="FFC000"/>
                          </a:solidFill>
                          <a:effectLst/>
                        </a:rPr>
                        <a:t>not_done</a:t>
                      </a:r>
                      <a:endParaRPr lang="en-US" sz="1800" b="0" i="0" u="none" strike="noStrike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8372" marR="8372" marT="8372" marB="0" anchor="b"/>
                </a:tc>
              </a:tr>
              <a:tr h="544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TZC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2" marR="8372" marT="8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2" marR="8372" marT="8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solidFill>
                            <a:srgbClr val="FFC000"/>
                          </a:solidFill>
                          <a:effectLst/>
                        </a:rPr>
                        <a:t>not_done</a:t>
                      </a:r>
                      <a:endParaRPr lang="en-US" sz="1800" b="0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8372" marR="8372" marT="8372" marB="0" anchor="b"/>
                </a:tc>
              </a:tr>
              <a:tr h="293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2" marR="8372" marT="8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CAN0~3 tx/rx basic function pass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2" marR="8372" marT="8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Pass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2" marR="8372" marT="8372" marB="0" anchor="b"/>
                </a:tc>
              </a:tr>
              <a:tr h="29301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GPIO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2" marR="8372" marT="837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1. Access register is OK.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2" marR="8372" marT="8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Pass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2" marR="8372" marT="8372" marB="0" anchor="b"/>
                </a:tc>
              </a:tr>
              <a:tr h="10799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2. Till now all the path of digital PADs with share-function, DDR, TYPEC and MIPI2/4/6/7 channel are tested, that is to say, the substrate connection is no problem.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2" marR="8372" marT="8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Pass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2" marR="8372" marT="8372" marB="0" anchor="b"/>
                </a:tc>
              </a:tr>
              <a:tr h="582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Power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2" marR="8372" marT="8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1. test VDD_0v9 leakage power, </a:t>
                      </a:r>
                      <a:r>
                        <a:rPr lang="en-US" sz="1800" u="none" strike="noStrike" dirty="0" smtClean="0">
                          <a:effectLst/>
                        </a:rPr>
                        <a:t>CA7/CEVA/DDR controller </a:t>
                      </a:r>
                      <a:r>
                        <a:rPr lang="en-US" sz="1800" u="none" strike="noStrike" dirty="0">
                          <a:effectLst/>
                        </a:rPr>
                        <a:t>dynamic </a:t>
                      </a:r>
                      <a:r>
                        <a:rPr lang="en-US" sz="1800" u="none" strike="noStrike" dirty="0" smtClean="0">
                          <a:effectLst/>
                        </a:rPr>
                        <a:t>power,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2" marR="8372" marT="83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Pass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72" marR="8372" marT="8372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21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Go to Validation stage 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791937"/>
              </p:ext>
            </p:extLst>
          </p:nvPr>
        </p:nvGraphicFramePr>
        <p:xfrm>
          <a:off x="609600" y="1545465"/>
          <a:ext cx="10972800" cy="46106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4197"/>
                <a:gridCol w="10178603"/>
              </a:tblGrid>
              <a:tr h="419149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No.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95" marR="9195" marT="91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To do list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95" marR="9195" marT="9195" marB="0" anchor="b"/>
                </a:tc>
              </a:tr>
              <a:tr h="419149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95" marR="9195" marT="91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Debug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</a:rPr>
                        <a:t>problem </a:t>
                      </a:r>
                      <a:r>
                        <a:rPr lang="en-US" sz="2000" u="none" strike="noStrike" dirty="0">
                          <a:effectLst/>
                        </a:rPr>
                        <a:t>that CPU read/write EMMC device but with a error flag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95" marR="9195" marT="9195" marB="0" anchor="b"/>
                </a:tc>
              </a:tr>
              <a:tr h="419149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95" marR="9195" marT="91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SPI DMA mode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95" marR="9195" marT="9195" marB="0" anchor="b"/>
                </a:tc>
              </a:tr>
              <a:tr h="419149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95" marR="9195" marT="91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I2C DMA mode.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95" marR="9195" marT="9195" marB="0" anchor="b"/>
                </a:tc>
              </a:tr>
              <a:tr h="419149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95" marR="9195" marT="91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SD IO controller IO voltage change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95" marR="9195" marT="9195" marB="0" anchor="b"/>
                </a:tc>
              </a:tr>
              <a:tr h="419149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95" marR="9195" marT="91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CCI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95" marR="9195" marT="9195" marB="0" anchor="b"/>
                </a:tc>
              </a:tr>
              <a:tr h="419149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95" marR="9195" marT="91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TZC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95" marR="9195" marT="9195" marB="0" anchor="b"/>
                </a:tc>
              </a:tr>
              <a:tr h="419149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95" marR="9195" marT="91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MIPI_RX: 1.2G input </a:t>
                      </a:r>
                      <a:r>
                        <a:rPr lang="en-US" sz="2000" u="none" strike="noStrike" dirty="0" smtClean="0">
                          <a:effectLst/>
                        </a:rPr>
                        <a:t>test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95" marR="9195" marT="9195" marB="0" anchor="b"/>
                </a:tc>
              </a:tr>
              <a:tr h="419149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95" marR="9195" marT="91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eMMC HS200 mode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95" marR="9195" marT="9195" marB="0" anchor="b"/>
                </a:tc>
              </a:tr>
              <a:tr h="419149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95" marR="9195" marT="91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SD HS200 mode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95" marR="9195" marT="9195" marB="0" anchor="b"/>
                </a:tc>
              </a:tr>
              <a:tr h="419149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95" marR="9195" marT="91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I2S RX mode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95" marR="9195" marT="919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41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Bring up time &amp; resource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Total bring up time 12 days from 1/29/2018 to 2/9/2018.</a:t>
            </a:r>
          </a:p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Total bring up platforms 7x socket board and 2x solder board with 9x test PC.</a:t>
            </a:r>
          </a:p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Total bring up resource : SOC/Analog/BB/SE/ISP/Video/SW/SAE/IT team</a:t>
            </a:r>
          </a:p>
          <a:p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35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Bring up user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ROM boot from QSPI flash, U boot/SPL/ 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Kernel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success</a:t>
            </a:r>
          </a:p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ROM boot from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eMMC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flash</a:t>
            </a:r>
          </a:p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1x MIPI sensor input-&gt; ISP-&gt; DE-&gt;DVP-VGA </a:t>
            </a:r>
          </a:p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HDMI RX -&gt; DE-&gt;DVP-HDMI </a:t>
            </a:r>
            <a:r>
              <a:rPr lang="en-US" altLang="zh-CN" sz="4000" dirty="0" smtClean="0">
                <a:latin typeface="Arial" pitchFamily="34" charset="0"/>
                <a:cs typeface="Arial" pitchFamily="34" charset="0"/>
              </a:rPr>
              <a:t>TX 1080p@60</a:t>
            </a:r>
          </a:p>
          <a:p>
            <a:r>
              <a:rPr lang="en-US" altLang="zh-CN" sz="4000" dirty="0" smtClean="0">
                <a:latin typeface="Arial" pitchFamily="34" charset="0"/>
                <a:cs typeface="Arial" pitchFamily="34" charset="0"/>
              </a:rPr>
              <a:t>BB TX -&gt; RX in mode B</a:t>
            </a: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24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Bring up items 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076020"/>
              </p:ext>
            </p:extLst>
          </p:nvPr>
        </p:nvGraphicFramePr>
        <p:xfrm>
          <a:off x="914400" y="1803041"/>
          <a:ext cx="9039717" cy="3400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38671"/>
                <a:gridCol w="1358969"/>
                <a:gridCol w="2542077"/>
              </a:tblGrid>
              <a:tr h="85000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 dirty="0">
                          <a:effectLst/>
                        </a:rPr>
                        <a:t>Fail item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>
                          <a:effectLst/>
                        </a:rPr>
                        <a:t>0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>
                          <a:effectLst/>
                        </a:rPr>
                        <a:t>0.00%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5000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 dirty="0" smtClean="0">
                          <a:effectLst/>
                        </a:rPr>
                        <a:t>Not</a:t>
                      </a:r>
                      <a:r>
                        <a:rPr lang="en-US" sz="40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4000" u="none" strike="noStrike" dirty="0" smtClean="0">
                          <a:effectLst/>
                        </a:rPr>
                        <a:t>done </a:t>
                      </a:r>
                      <a:r>
                        <a:rPr lang="en-US" sz="4000" u="none" strike="noStrike" dirty="0">
                          <a:effectLst/>
                        </a:rPr>
                        <a:t>item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5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3.42%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5000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 dirty="0">
                          <a:effectLst/>
                        </a:rPr>
                        <a:t>Pass item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>
                          <a:effectLst/>
                        </a:rPr>
                        <a:t>141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96.58%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5000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>
                          <a:effectLst/>
                        </a:rPr>
                        <a:t>Total item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>
                          <a:effectLst/>
                        </a:rPr>
                        <a:t>146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u="none" strike="noStrike" dirty="0">
                          <a:effectLst/>
                        </a:rPr>
                        <a:t>100.00%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70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 up detail list  - 1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516836"/>
              </p:ext>
            </p:extLst>
          </p:nvPr>
        </p:nvGraphicFramePr>
        <p:xfrm>
          <a:off x="609600" y="1545469"/>
          <a:ext cx="10972800" cy="47780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5073"/>
                <a:gridCol w="5042565"/>
                <a:gridCol w="875238"/>
                <a:gridCol w="3689924"/>
              </a:tblGrid>
              <a:tr h="3735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IP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61" marR="7461" marT="74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bring up item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61" marR="7461" marT="74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Status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61" marR="7461" marT="74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61" marR="7461" marT="7461" marB="0" anchor="b"/>
                </a:tc>
              </a:tr>
              <a:tr h="747029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Analog block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61" marR="7461" marT="746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1. Finish all PLL frequency test, all PLL default frequency is OK.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61" marR="7461" marT="74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61" marR="7461" marT="74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61" marR="7461" marT="7461" marB="0" anchor="b"/>
                </a:tc>
              </a:tr>
              <a:tr h="3735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2. Finish all ABB DC test, all value meet SPEC.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61" marR="7461" marT="74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61" marR="7461" marT="74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61" marR="7461" marT="7461" marB="0" anchor="b"/>
                </a:tc>
              </a:tr>
              <a:tr h="3735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3. Successfully pass AD-DA loop test flow.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61" marR="7461" marT="74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61" marR="7461" marT="74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61" marR="7461" marT="7461" marB="0" anchor="b"/>
                </a:tc>
              </a:tr>
              <a:tr h="3735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4. Finish SAR ADC function test.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61" marR="7461" marT="74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61" marR="7461" marT="74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61" marR="7461" marT="7461" marB="0" anchor="b"/>
                </a:tc>
              </a:tr>
              <a:tr h="7082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5. Temp sensor pass 1 temprature point measure(42 degree).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61" marR="7461" marT="74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61" marR="7461" marT="74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61" marR="7461" marT="7461" marB="0" anchor="b"/>
                </a:tc>
              </a:tr>
              <a:tr h="3735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6. Finish PVT sensor function test.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61" marR="7461" marT="74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61" marR="7461" marT="74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61" marR="7461" marT="7461" marB="0" anchor="b"/>
                </a:tc>
              </a:tr>
              <a:tr h="3735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7. Finish DSPPLL 0/1/2 fine test and DC test.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61" marR="7461" marT="74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61" marR="7461" marT="74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61" marR="7461" marT="7461" marB="0" anchor="b"/>
                </a:tc>
              </a:tr>
              <a:tr h="3735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8. Finish AD/DA fine test and performance test.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61" marR="7461" marT="74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61" marR="7461" marT="74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61" marR="7461" marT="7461" marB="0" anchor="b"/>
                </a:tc>
              </a:tr>
              <a:tr h="7082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9. Audio PLL locked using by HDMI_RX.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61" marR="7461" marT="74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61" marR="7461" marT="74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HW mode is not correct, but workaround by SW mode. 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461" marR="7461" marT="7461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76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 up detail list - 2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507844"/>
              </p:ext>
            </p:extLst>
          </p:nvPr>
        </p:nvGraphicFramePr>
        <p:xfrm>
          <a:off x="953039" y="1355725"/>
          <a:ext cx="10367492" cy="47704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0465"/>
                <a:gridCol w="7122017"/>
                <a:gridCol w="1275010"/>
              </a:tblGrid>
              <a:tr h="44551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DDR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4" marR="6854" marT="685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1. 1200Mbps based on socket board. DDR R/W test pass.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4" marR="6854" marT="68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4" marR="6854" marT="6854" marB="0" anchor="b"/>
                </a:tc>
              </a:tr>
              <a:tr h="4455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2. 1600Mbps based on socket board. DDR R/W test pass.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4" marR="6854" marT="68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4" marR="6854" marT="6854" marB="0" anchor="b"/>
                </a:tc>
              </a:tr>
              <a:tr h="4455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3. 2400Mbps based on socket board. DDR R/W test pass.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4" marR="6854" marT="68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4" marR="6854" marT="6854" marB="0" anchor="b"/>
                </a:tc>
              </a:tr>
              <a:tr h="2398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4. Inline ECC pass.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4" marR="6854" marT="68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4" marR="6854" marT="6854" marB="0" anchor="b"/>
                </a:tc>
              </a:tr>
              <a:tr h="23989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QSPI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4" marR="6854" marT="685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1. A7 boot from ROM+QSPI flash successfully.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4" marR="6854" marT="68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4" marR="6854" marT="6854" marB="0" anchor="b"/>
                </a:tc>
              </a:tr>
              <a:tr h="2398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2. A7 boot from QSPI flash successfully.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4" marR="6854" marT="68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4" marR="6854" marT="6854" marB="0" anchor="b"/>
                </a:tc>
              </a:tr>
              <a:tr h="11035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3. Sirius image of nor flash is ready. Path: \\viewss\import\Software\Sirius\ImageRelease\BringUp\Day1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artosyn-veloce_build1-sirius-001-d-0.0.0.1.spi.nonsec.0129.img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4" marR="6854" marT="68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4" marR="6854" marT="6854" marB="0" anchor="b"/>
                </a:tc>
              </a:tr>
              <a:tr h="2398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4. QSPI flash quad read function pass.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4" marR="6854" marT="68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4" marR="6854" marT="6854" marB="0" anchor="b"/>
                </a:tc>
              </a:tr>
              <a:tr h="2398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5. QSPI program is passed.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4" marR="6854" marT="68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4" marR="6854" marT="6854" marB="0" anchor="b"/>
                </a:tc>
              </a:tr>
              <a:tr h="2398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6. 100MHZ work frequency is passed.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4" marR="6854" marT="68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4" marR="6854" marT="6854" marB="0" anchor="b"/>
                </a:tc>
              </a:tr>
              <a:tr h="44551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4" marR="6854" marT="685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1. BB register configuration PASS. Successfully sending out sine wave.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4" marR="6854" marT="68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4" marR="6854" marT="6854" marB="0" anchor="b"/>
                </a:tc>
              </a:tr>
              <a:tr h="4455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2. Passed functionality test of mode b (BR/SLOT TX/RX).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4" marR="6854" marT="68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Pass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4" marR="6854" marT="685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6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 up detail list - 3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334294"/>
              </p:ext>
            </p:extLst>
          </p:nvPr>
        </p:nvGraphicFramePr>
        <p:xfrm>
          <a:off x="734096" y="1355724"/>
          <a:ext cx="10805375" cy="4770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7138"/>
                <a:gridCol w="7556506"/>
                <a:gridCol w="711731"/>
              </a:tblGrid>
              <a:tr h="25069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HDMI_RX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1. SPI debug tool read/write register is OK.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63" marR="7163" marT="71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Pass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63" marR="7163" marT="7163" marB="0" anchor="b"/>
                </a:tc>
              </a:tr>
              <a:tr h="2506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2. HDMI video function is OK.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63" marR="7163" marT="71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Pass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63" marR="7163" marT="7163" marB="0" anchor="b"/>
                </a:tc>
              </a:tr>
              <a:tr h="4655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3. Audio PLL is not stable. Audio function is OK with SW program mode.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63" marR="7163" marT="71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Pass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63" marR="7163" marT="7163" marB="0" anchor="b"/>
                </a:tc>
              </a:tr>
              <a:tr h="25069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DVP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1. SPI debug tool read/write register is OK.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63" marR="7163" marT="71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Pass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63" marR="7163" marT="7163" marB="0" anchor="b"/>
                </a:tc>
              </a:tr>
              <a:tr h="694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2. Use HDMI as video source, and dvpo control function and display, mode select to BT601 16 bit SDR mode, the pixclk/hs/vs/de is normal.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63" marR="7163" marT="71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Pass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63" marR="7163" marT="7163" marB="0" anchor="b"/>
                </a:tc>
              </a:tr>
              <a:tr h="4655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3. RGB2VGA display is ok @1080p 60fps, dvp rgb888 mode is ok.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63" marR="7163" marT="71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Pass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63" marR="7163" marT="7163" marB="0" anchor="b"/>
                </a:tc>
              </a:tr>
              <a:tr h="25069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HEVC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1. Power on HEVC. The current adds 15mA.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63" marR="7163" marT="71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Pass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63" marR="7163" marT="7163" marB="0" anchor="b"/>
                </a:tc>
              </a:tr>
              <a:tr h="4655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2. SPI debug tool can read/write HEVC register normally.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63" marR="7163" marT="71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Pass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63" marR="7163" marT="7163" marB="0" anchor="b"/>
                </a:tc>
              </a:tr>
              <a:tr h="9240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3. 1080 case. HEVC encoder encode 10 frames(</a:t>
                      </a:r>
                      <a:r>
                        <a:rPr lang="en-US" sz="1500" u="none" strike="noStrike" dirty="0" err="1">
                          <a:effectLst/>
                        </a:rPr>
                        <a:t>Gop</a:t>
                      </a:r>
                      <a:r>
                        <a:rPr lang="en-US" sz="1500" u="none" strike="noStrike" dirty="0">
                          <a:effectLst/>
                        </a:rPr>
                        <a:t> type IPPPP). Upload code stream and use software tool to display picture normally.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63" marR="7163" marT="71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Pass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63" marR="7163" marT="7163" marB="0" anchor="b"/>
                </a:tc>
              </a:tr>
              <a:tr h="2506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4. 4K(3840X2160) case is passed.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63" marR="7163" marT="71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Pass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63" marR="7163" marT="7163" marB="0" anchor="b"/>
                </a:tc>
              </a:tr>
              <a:tr h="2506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5. HEVC decoder 1080P case is passed.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63" marR="7163" marT="71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Pass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63" marR="7163" marT="7163" marB="0" anchor="b"/>
                </a:tc>
              </a:tr>
              <a:tr h="2506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6. HEVC decoder 4K(3840X2160) case is passed.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63" marR="7163" marT="71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Pass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63" marR="7163" marT="716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53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 up detail list - 4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295379"/>
              </p:ext>
            </p:extLst>
          </p:nvPr>
        </p:nvGraphicFramePr>
        <p:xfrm>
          <a:off x="566671" y="1355727"/>
          <a:ext cx="10934162" cy="47704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6073"/>
                <a:gridCol w="8374417"/>
                <a:gridCol w="653672"/>
              </a:tblGrid>
              <a:tr h="18428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1. DE outputs pclk/vsync/hsync/de normally.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65" marR="5265" marT="52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65" marR="5265" marT="5265" marB="0" anchor="b"/>
                </a:tc>
              </a:tr>
              <a:tr h="1842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2. DE interrupt is OK.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65" marR="5265" marT="52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65" marR="5265" marT="5265" marB="0" anchor="b"/>
                </a:tc>
              </a:tr>
              <a:tr h="5528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3. DE can use DVP_RGB_TX to output colour_bar's picture. Test case: 1920X1080@60fps, core_clock 400Mhz, AXI_clock 500Mhz, pclk 148.5Mhz.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65" marR="5265" marT="52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65" marR="5265" marT="5265" marB="0" anchor="b"/>
                </a:tc>
              </a:tr>
              <a:tr h="1842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MIPI_RX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1. Register read/write is OK.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65" marR="5265" marT="52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65" marR="5265" marT="5265" marB="0" anchor="b"/>
                </a:tc>
              </a:tr>
              <a:tr h="1842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2. Register default value is OK.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65" marR="5265" marT="52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65" marR="5265" marT="5265" marB="0" anchor="b"/>
                </a:tc>
              </a:tr>
              <a:tr h="510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3. The case of config( 2lane_sensor, 640Mbps/lane, raw10 + MIPI_RX + VIFBP) is ok and the data in DDR is right proved by ISP team.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65" marR="5265" marT="52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65" marR="5265" marT="5265" marB="0" anchor="b"/>
                </a:tc>
              </a:tr>
              <a:tr h="342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4. PASS Case: 2lane_sensor , 640Mbps/lane ,raw10 + MIPIRX + ISPIF+ ISP;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65" marR="5265" marT="52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65" marR="5265" marT="5265" marB="0" anchor="b"/>
                </a:tc>
              </a:tr>
              <a:tr h="510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5. Test 8x MIPI relative PAD with the config of &lt;4lane_sensor , 640Mbps/lane ,raw10 + MIPIRX + VIFBP+ ISP&gt; and the firmware of LLLI is ok.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65" marR="5265" marT="52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65" marR="5265" marT="5265" marB="0" anchor="b"/>
                </a:tc>
              </a:tr>
              <a:tr h="342250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65" marR="5265" marT="52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1. ISP power off status switch to power on and function is passed at 500Mhz.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65" marR="5265" marT="52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65" marR="5265" marT="5265" marB="0" anchor="b"/>
                </a:tc>
              </a:tr>
              <a:tr h="1842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2. Read/write register is passed.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65" marR="5265" marT="52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65" marR="5265" marT="5265" marB="0" anchor="b"/>
                </a:tc>
              </a:tr>
              <a:tr h="342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3. ISP read raw10 data from DDR ping/pong frame buffer and output YUV420 to DDR is passed.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65" marR="5265" marT="52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65" marR="5265" marT="5265" marB="0" anchor="b"/>
                </a:tc>
              </a:tr>
              <a:tr h="1842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4. ISP interrupt is passed.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65" marR="5265" marT="52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65" marR="5265" marT="5265" marB="0" anchor="b"/>
                </a:tc>
              </a:tr>
              <a:tr h="510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5. Sensor -&gt; VIF -&gt; DDR -&gt; ISP -&gt; DDR data path is passed. ISP input video: 2112X1568@20fps, ISP output YUV420 1920X1024@20fps.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65" marR="5265" marT="52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65" marR="5265" marT="5265" marB="0" anchor="b"/>
                </a:tc>
              </a:tr>
              <a:tr h="1842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6. Sensor-&gt;VIF-&gt;ISP-&gt;Display pass.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65" marR="5265" marT="52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65" marR="5265" marT="5265" marB="0" anchor="b"/>
                </a:tc>
              </a:tr>
              <a:tr h="1842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7. ISP 200MHZ~666MHZ frequency point is passed.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65" marR="5265" marT="52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65" marR="5265" marT="5265" marB="0" anchor="b"/>
                </a:tc>
              </a:tr>
              <a:tr h="1842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8. ISP software reset and release is passed.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65" marR="5265" marT="52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Pass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265" marR="5265" marT="526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5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 up detail list - 5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946127"/>
              </p:ext>
            </p:extLst>
          </p:nvPr>
        </p:nvGraphicFramePr>
        <p:xfrm>
          <a:off x="798488" y="1355726"/>
          <a:ext cx="10612193" cy="4812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6684"/>
                <a:gridCol w="7711084"/>
                <a:gridCol w="634425"/>
              </a:tblGrid>
              <a:tr h="37498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CEVA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1. Power protection and power on 4 cores are OK. The current increases about 7mA when one core is power on.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66" marR="3866" marT="38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Pass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66" marR="3866" marT="3866" marB="0" anchor="b"/>
                </a:tc>
              </a:tr>
              <a:tr h="3749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2. SPI reading the APB registers in </a:t>
                      </a:r>
                      <a:r>
                        <a:rPr lang="en-US" sz="1000" u="none" strike="noStrike" dirty="0" err="1">
                          <a:effectLst/>
                        </a:rPr>
                        <a:t>ceva_harden_subsystem</a:t>
                      </a:r>
                      <a:r>
                        <a:rPr lang="en-US" sz="1000" u="none" strike="noStrike" dirty="0">
                          <a:effectLst/>
                        </a:rPr>
                        <a:t> and the CPM registers in </a:t>
                      </a:r>
                      <a:r>
                        <a:rPr lang="en-US" sz="1000" u="none" strike="noStrike" dirty="0" err="1">
                          <a:effectLst/>
                        </a:rPr>
                        <a:t>ceva</a:t>
                      </a:r>
                      <a:r>
                        <a:rPr lang="en-US" sz="1000" u="none" strike="noStrike" dirty="0">
                          <a:effectLst/>
                        </a:rPr>
                        <a:t> core0 is OK.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66" marR="3866" marT="38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Pass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66" marR="3866" marT="3866" marB="0" anchor="b"/>
                </a:tc>
              </a:tr>
              <a:tr h="7461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3.  Using JBOX with its firmware v114(with signal "RTCK") and v119(without signal "RTCK") to connect the </a:t>
                      </a:r>
                      <a:r>
                        <a:rPr lang="en-US" sz="1000" u="none" strike="noStrike" dirty="0" err="1">
                          <a:effectLst/>
                        </a:rPr>
                        <a:t>ceva</a:t>
                      </a:r>
                      <a:r>
                        <a:rPr lang="en-US" sz="1000" u="none" strike="noStrike" dirty="0">
                          <a:effectLst/>
                        </a:rPr>
                        <a:t> core0 in chip with toolbox to debug is OK. Simple </a:t>
                      </a:r>
                      <a:r>
                        <a:rPr lang="en-US" sz="1000" u="none" strike="noStrike" dirty="0" err="1">
                          <a:effectLst/>
                        </a:rPr>
                        <a:t>programme</a:t>
                      </a:r>
                      <a:r>
                        <a:rPr lang="en-US" sz="1000" u="none" strike="noStrike" dirty="0">
                          <a:effectLst/>
                        </a:rPr>
                        <a:t> has been tested. The results of the calculation are right. Also, using </a:t>
                      </a:r>
                      <a:r>
                        <a:rPr lang="en-US" sz="1000" u="none" strike="noStrike" dirty="0" err="1">
                          <a:effectLst/>
                        </a:rPr>
                        <a:t>ceva</a:t>
                      </a:r>
                      <a:r>
                        <a:rPr lang="en-US" sz="1000" u="none" strike="noStrike" dirty="0">
                          <a:effectLst/>
                        </a:rPr>
                        <a:t> core0 to configure the APB registers are OK.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66" marR="3866" marT="38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Pass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66" marR="3866" marT="3866" marB="0" anchor="b"/>
                </a:tc>
              </a:tr>
              <a:tr h="3749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4.  The UART in </a:t>
                      </a:r>
                      <a:r>
                        <a:rPr lang="en-US" sz="1000" u="none" strike="noStrike" dirty="0" err="1">
                          <a:effectLst/>
                        </a:rPr>
                        <a:t>ceva_harden_subsystem</a:t>
                      </a:r>
                      <a:r>
                        <a:rPr lang="en-US" sz="1000" u="none" strike="noStrike" dirty="0">
                          <a:effectLst/>
                        </a:rPr>
                        <a:t> can display normally. The </a:t>
                      </a:r>
                      <a:r>
                        <a:rPr lang="en-US" sz="1000" u="none" strike="noStrike" dirty="0" err="1">
                          <a:effectLst/>
                        </a:rPr>
                        <a:t>baut</a:t>
                      </a:r>
                      <a:r>
                        <a:rPr lang="en-US" sz="1000" u="none" strike="noStrike" dirty="0">
                          <a:effectLst/>
                        </a:rPr>
                        <a:t> rate calculation has been updated in the GIT.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66" marR="3866" marT="38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Pass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66" marR="3866" marT="3866" marB="0" anchor="b"/>
                </a:tc>
              </a:tr>
              <a:tr h="2706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5. When the non-overshoot frequency control in PLL is set, the maximum frequency can reach 1.16GHz.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66" marR="3866" marT="38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Pass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66" marR="3866" marT="3866" marB="0" anchor="b"/>
                </a:tc>
              </a:tr>
              <a:tr h="251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6. When it is not set, the </a:t>
                      </a:r>
                      <a:r>
                        <a:rPr lang="en-US" sz="1000" u="none" strike="noStrike" dirty="0" err="1">
                          <a:effectLst/>
                        </a:rPr>
                        <a:t>maximun</a:t>
                      </a:r>
                      <a:r>
                        <a:rPr lang="en-US" sz="1000" u="none" strike="noStrike" dirty="0">
                          <a:effectLst/>
                        </a:rPr>
                        <a:t> frequency can reach 1.12GHz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66" marR="3866" marT="38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Pass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66" marR="3866" marT="3866" marB="0" anchor="b"/>
                </a:tc>
              </a:tr>
              <a:tr h="270608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CA7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66" marR="3866" marT="386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1. CA7 can boot from ROM+QSPI and print information through secure </a:t>
                      </a:r>
                      <a:r>
                        <a:rPr lang="en-US" sz="1000" u="none" strike="noStrike" dirty="0" err="1">
                          <a:effectLst/>
                        </a:rPr>
                        <a:t>uart</a:t>
                      </a:r>
                      <a:r>
                        <a:rPr lang="en-US" sz="1000" u="none" strike="noStrike" dirty="0">
                          <a:effectLst/>
                        </a:rPr>
                        <a:t>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66" marR="3866" marT="38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Pass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66" marR="3866" marT="3866" marB="0" anchor="b"/>
                </a:tc>
              </a:tr>
              <a:tr h="2706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2. CA7 can boot from QSPI directly and print information through secure </a:t>
                      </a:r>
                      <a:r>
                        <a:rPr lang="en-US" sz="1000" u="none" strike="noStrike" dirty="0" err="1">
                          <a:effectLst/>
                        </a:rPr>
                        <a:t>uart</a:t>
                      </a:r>
                      <a:r>
                        <a:rPr lang="en-US" sz="1000" u="none" strike="noStrike" dirty="0">
                          <a:effectLst/>
                        </a:rPr>
                        <a:t>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66" marR="3866" marT="38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Pass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66" marR="3866" marT="3866" marB="0" anchor="b"/>
                </a:tc>
              </a:tr>
              <a:tr h="1353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3. CA7 can be </a:t>
                      </a:r>
                      <a:r>
                        <a:rPr lang="en-US" sz="1000" u="none" strike="noStrike" dirty="0" err="1">
                          <a:effectLst/>
                        </a:rPr>
                        <a:t>debuged</a:t>
                      </a:r>
                      <a:r>
                        <a:rPr lang="en-US" sz="1000" u="none" strike="noStrike" dirty="0">
                          <a:effectLst/>
                        </a:rPr>
                        <a:t> through JLINK.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66" marR="3866" marT="38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Pass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66" marR="3866" marT="3866" marB="0" anchor="b"/>
                </a:tc>
              </a:tr>
              <a:tr h="251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4. Ca7 can work to 1.2Ghz without opening non-overshoot.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66" marR="3866" marT="38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Pass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66" marR="3866" marT="3866" marB="0" anchor="b"/>
                </a:tc>
              </a:tr>
              <a:tr h="251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5. Ca7 can work to 1.43Ghz with opening non-overshoot.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66" marR="3866" marT="38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Pass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66" marR="3866" marT="3866" marB="0" anchor="b"/>
                </a:tc>
              </a:tr>
              <a:tr h="251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6. Ca7 can work to 1.43Ghz using ca7_pll glitch free mux.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66" marR="3866" marT="38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Pass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66" marR="3866" marT="3866" marB="0" anchor="b"/>
                </a:tc>
              </a:tr>
              <a:tr h="1353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7. Register can be accessed by SPI debug and JLINk.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66" marR="3866" marT="38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Pass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66" marR="3866" marT="3866" marB="0" anchor="b"/>
                </a:tc>
              </a:tr>
              <a:tr h="2706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8. Booting </a:t>
                      </a:r>
                      <a:r>
                        <a:rPr lang="en-US" sz="1000" u="none" strike="noStrike" dirty="0" err="1">
                          <a:effectLst/>
                        </a:rPr>
                        <a:t>linux</a:t>
                      </a:r>
                      <a:r>
                        <a:rPr lang="en-US" sz="1000" u="none" strike="noStrike" dirty="0">
                          <a:effectLst/>
                        </a:rPr>
                        <a:t> kernel from DDR with L1/L2 cache enabled is ok.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66" marR="3866" marT="38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Pass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66" marR="3866" marT="3866" marB="0" anchor="b"/>
                </a:tc>
              </a:tr>
              <a:tr h="2706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9. Power down one cortexa7core which is in WFI state in 1Ghz decreases about 1mA.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66" marR="3866" marT="38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Pass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66" marR="3866" marT="3866" marB="0" anchor="b"/>
                </a:tc>
              </a:tr>
              <a:tr h="2706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10. CPU running points: one core 1420 @ 500Mhz; one core 2842 @ 1Ghz; one core 3410 @ 1.2Ghz;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66" marR="3866" marT="38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Pass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66" marR="3866" marT="3866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2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9"/>
  <p:tag name="KSO_WM_UNIT_TEMPLATE_CATEGORY" val="custom"/>
  <p:tag name="KSO_WM_UNIT_TEMPLATE_INDEX" val="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2"/>
  <p:tag name="KSO_WM_UNIT_TEMPLATE_CATEGORY" val="custom"/>
  <p:tag name="KSO_WM_UNIT_TEMPLATE_INDEX" val="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6"/>
  <p:tag name="KSO_WM_UNIT_TEMPLATE_CATEGORY" val="custom"/>
  <p:tag name="KSO_WM_UNIT_TEMPLATE_INDEX" val="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7"/>
  <p:tag name="KSO_WM_UNIT_TEMPLATE_CATEGORY" val="custom"/>
  <p:tag name="KSO_WM_UNIT_TEMPLATE_INDEX" val="5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8"/>
  <p:tag name="KSO_WM_UNIT_TEMPLATE_CATEGORY" val="custom"/>
  <p:tag name="KSO_WM_UNIT_TEMPLATE_INDEX" val="5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3"/>
  <p:tag name="KSO_WM_UNIT_TEMPLATE_CATEGORY" val="custom"/>
  <p:tag name="KSO_WM_UNIT_TEMPLATE_INDEX" val="5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4"/>
  <p:tag name="KSO_WM_UNIT_TEMPLATE_CATEGORY" val="custom"/>
  <p:tag name="KSO_WM_UNIT_TEMPLATE_INDEX" val="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5"/>
  <p:tag name="KSO_WM_UNIT_TEMPLATE_CATEGORY" val="custom"/>
  <p:tag name="KSO_WM_UNIT_TEMPLATE_INDEX" val="5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heme/theme1.xml><?xml version="1.0" encoding="utf-8"?>
<a:theme xmlns:a="http://schemas.openxmlformats.org/drawingml/2006/main" name="Bring up summary report">
  <a:themeElements>
    <a:clrScheme name="自定义 30">
      <a:dk1>
        <a:srgbClr val="000000"/>
      </a:dk1>
      <a:lt1>
        <a:srgbClr val="FFFFFF"/>
      </a:lt1>
      <a:dk2>
        <a:srgbClr val="54BBDC"/>
      </a:dk2>
      <a:lt2>
        <a:srgbClr val="808080"/>
      </a:lt2>
      <a:accent1>
        <a:srgbClr val="BED52F"/>
      </a:accent1>
      <a:accent2>
        <a:srgbClr val="73C8BE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Bring up summary report</Template>
  <TotalTime>49</TotalTime>
  <Words>2260</Words>
  <Application>Microsoft Office PowerPoint</Application>
  <PresentationFormat>Custom</PresentationFormat>
  <Paragraphs>417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Bring up summary report</vt:lpstr>
      <vt:lpstr>Sirius Bring up Report</vt:lpstr>
      <vt:lpstr>Total Bring up time &amp; resource summary</vt:lpstr>
      <vt:lpstr>Total Bring up user cases</vt:lpstr>
      <vt:lpstr>Total Bring up items summary</vt:lpstr>
      <vt:lpstr>Bring up detail list  - 1</vt:lpstr>
      <vt:lpstr>Bring up detail list - 2</vt:lpstr>
      <vt:lpstr>Bring up detail list - 3</vt:lpstr>
      <vt:lpstr>Bring up detail list - 4</vt:lpstr>
      <vt:lpstr>Bring up detail list - 5</vt:lpstr>
      <vt:lpstr>Bring up detail list - 6</vt:lpstr>
      <vt:lpstr>Bring up detail list - 7</vt:lpstr>
      <vt:lpstr>Bring up detail list - 8</vt:lpstr>
      <vt:lpstr>Bring up detail list - 9</vt:lpstr>
      <vt:lpstr>Bring up detail list - 10</vt:lpstr>
      <vt:lpstr>Bring up detail list - 11</vt:lpstr>
      <vt:lpstr>Bring up detail list – 12</vt:lpstr>
      <vt:lpstr>Go to Validation stage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 Bring up Report</dc:title>
  <dc:creator>user</dc:creator>
  <cp:lastModifiedBy>user</cp:lastModifiedBy>
  <cp:revision>10</cp:revision>
  <dcterms:created xsi:type="dcterms:W3CDTF">2018-02-09T14:14:18Z</dcterms:created>
  <dcterms:modified xsi:type="dcterms:W3CDTF">2018-02-09T15:04:09Z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