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884" r:id="rId2"/>
  </p:sldMasterIdLst>
  <p:notesMasterIdLst>
    <p:notesMasterId r:id="rId16"/>
  </p:notesMasterIdLst>
  <p:sldIdLst>
    <p:sldId id="370" r:id="rId3"/>
    <p:sldId id="385" r:id="rId4"/>
    <p:sldId id="353" r:id="rId5"/>
    <p:sldId id="354" r:id="rId6"/>
    <p:sldId id="383" r:id="rId7"/>
    <p:sldId id="355" r:id="rId8"/>
    <p:sldId id="375" r:id="rId9"/>
    <p:sldId id="360" r:id="rId10"/>
    <p:sldId id="384" r:id="rId11"/>
    <p:sldId id="377" r:id="rId12"/>
    <p:sldId id="381" r:id="rId13"/>
    <p:sldId id="379" r:id="rId14"/>
    <p:sldId id="372" r:id="rId1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3103" autoAdjust="0"/>
  </p:normalViewPr>
  <p:slideViewPr>
    <p:cSldViewPr showGuides="1">
      <p:cViewPr varScale="1">
        <p:scale>
          <a:sx n="106" d="100"/>
          <a:sy n="106" d="100"/>
        </p:scale>
        <p:origin x="1758" y="78"/>
      </p:cViewPr>
      <p:guideLst>
        <p:guide orient="horz" pos="3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54865AA-1839-4C91-B8DB-22FF78CC37B2}" type="datetimeFigureOut">
              <a:rPr lang="zh-TW" altLang="en-US"/>
              <a:pPr>
                <a:defRPr/>
              </a:pPr>
              <a:t>2017/12/18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6DF1B8-67BD-4103-8200-157D270C38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007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interg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Himme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5550"/>
            <a:ext cx="9144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schatt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5550"/>
            <a:ext cx="91440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2" descr="KEYSTONE1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5984875"/>
            <a:ext cx="25812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0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27075" y="1260475"/>
            <a:ext cx="6757988" cy="1143000"/>
          </a:xfrm>
        </p:spPr>
        <p:txBody>
          <a:bodyPr lIns="91440" rIns="91440" anchor="b"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de-DE" altLang="zh-TW"/>
          </a:p>
        </p:txBody>
      </p:sp>
      <p:sp>
        <p:nvSpPr>
          <p:cNvPr id="10752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7075" y="2571750"/>
            <a:ext cx="6764338" cy="773113"/>
          </a:xfrm>
        </p:spPr>
        <p:txBody>
          <a:bodyPr lIns="91440" rIns="91440"/>
          <a:lstStyle>
            <a:lvl1pPr marL="0" indent="0">
              <a:buFont typeface="Wingdings" pitchFamily="2" charset="2"/>
              <a:buNone/>
              <a:defRPr sz="2200" b="1"/>
            </a:lvl1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6061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2829979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5600" y="230188"/>
            <a:ext cx="2100263" cy="56594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3225" y="230188"/>
            <a:ext cx="6149975" cy="56594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357377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09"/>
          <a:stretch>
            <a:fillRect/>
          </a:stretch>
        </p:blipFill>
        <p:spPr bwMode="auto">
          <a:xfrm>
            <a:off x="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3450"/>
            <a:ext cx="9144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群組 4"/>
          <p:cNvGrpSpPr>
            <a:grpSpLocks/>
          </p:cNvGrpSpPr>
          <p:nvPr userDrawn="1"/>
        </p:nvGrpSpPr>
        <p:grpSpPr bwMode="auto">
          <a:xfrm>
            <a:off x="1990875" y="5452217"/>
            <a:ext cx="1741090" cy="661044"/>
            <a:chOff x="4651220" y="2413722"/>
            <a:chExt cx="3363656" cy="1277862"/>
          </a:xfrm>
          <a:effectLst>
            <a:glow rad="190500">
              <a:schemeClr val="bg1">
                <a:alpha val="80000"/>
              </a:schemeClr>
            </a:glow>
          </a:effectLst>
        </p:grpSpPr>
        <p:sp>
          <p:nvSpPr>
            <p:cNvPr id="7" name="手繪多邊形 6"/>
            <p:cNvSpPr/>
            <p:nvPr/>
          </p:nvSpPr>
          <p:spPr>
            <a:xfrm>
              <a:off x="4651220" y="2413722"/>
              <a:ext cx="1634674" cy="825696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5220997" y="2515951"/>
              <a:ext cx="1842939" cy="92792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989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841859" y="2594589"/>
              <a:ext cx="2173017" cy="109699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B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文字方塊 8"/>
          <p:cNvSpPr txBox="1">
            <a:spLocks noChangeArrowheads="1"/>
          </p:cNvSpPr>
          <p:nvPr userDrawn="1"/>
        </p:nvSpPr>
        <p:spPr bwMode="auto">
          <a:xfrm>
            <a:off x="3979397" y="5190630"/>
            <a:ext cx="29960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600" i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254000">
                    <a:prstClr val="white">
                      <a:alpha val="80000"/>
                    </a:prstClr>
                  </a:glow>
                </a:effectLst>
                <a:latin typeface="Arial Black" panose="020B0A04020102020204" pitchFamily="34" charset="0"/>
              </a:rPr>
              <a:t>KEYSTONE</a:t>
            </a:r>
            <a:endParaRPr kumimoji="0" lang="zh-TW" altLang="en-US" sz="3600" i="1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254000">
                  <a:prstClr val="white">
                    <a:alpha val="80000"/>
                  </a:prst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文字方塊 9"/>
          <p:cNvSpPr txBox="1">
            <a:spLocks noChangeArrowheads="1"/>
          </p:cNvSpPr>
          <p:nvPr userDrawn="1"/>
        </p:nvSpPr>
        <p:spPr bwMode="auto">
          <a:xfrm>
            <a:off x="4522558" y="5836961"/>
            <a:ext cx="19096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b="1" i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254000">
                    <a:prstClr val="white">
                      <a:alpha val="80000"/>
                    </a:prstClr>
                  </a:glow>
                </a:effectLst>
                <a:latin typeface="Arial Black" panose="020B0A04020102020204" pitchFamily="34" charset="0"/>
              </a:rPr>
              <a:t>MICROTECH</a:t>
            </a:r>
            <a:endParaRPr kumimoji="0" lang="zh-TW" altLang="en-US" sz="2000" b="1" i="1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254000">
                  <a:prstClr val="white">
                    <a:alpha val="80000"/>
                  </a:prstClr>
                </a:glow>
              </a:effectLst>
              <a:latin typeface="Arial Black" panose="020B0A04020102020204" pitchFamily="34" charset="0"/>
              <a:ea typeface="Arial Unicode MS" panose="020B0604020202020204" pitchFamily="34" charset="-120"/>
              <a:cs typeface="Verdana" panose="020B060403050404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3175" y="4742651"/>
            <a:ext cx="9144000" cy="180979"/>
          </a:xfrm>
          <a:prstGeom prst="rect">
            <a:avLst/>
          </a:prstGeom>
          <a:gradFill>
            <a:gsLst>
              <a:gs pos="3000">
                <a:schemeClr val="tx1">
                  <a:lumMod val="75000"/>
                  <a:lumOff val="25000"/>
                </a:schemeClr>
              </a:gs>
              <a:gs pos="83000">
                <a:srgbClr val="4A82BA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21" name="內容版面配置區 20"/>
          <p:cNvSpPr>
            <a:spLocks noGrp="1"/>
          </p:cNvSpPr>
          <p:nvPr>
            <p:ph sz="quarter" idx="10"/>
          </p:nvPr>
        </p:nvSpPr>
        <p:spPr>
          <a:xfrm>
            <a:off x="1035050" y="1645441"/>
            <a:ext cx="7067550" cy="1111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="1" baseline="0"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22" name="內容版面配置區 20"/>
          <p:cNvSpPr>
            <a:spLocks noGrp="1"/>
          </p:cNvSpPr>
          <p:nvPr>
            <p:ph sz="quarter" idx="11"/>
          </p:nvPr>
        </p:nvSpPr>
        <p:spPr>
          <a:xfrm>
            <a:off x="2907904" y="3748602"/>
            <a:ext cx="3321843" cy="908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8967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9"/>
          <a:stretch>
            <a:fillRect/>
          </a:stretch>
        </p:blipFill>
        <p:spPr bwMode="auto">
          <a:xfrm>
            <a:off x="0" y="6194425"/>
            <a:ext cx="9144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6186488"/>
            <a:ext cx="9144000" cy="1444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8299104" y="6356161"/>
            <a:ext cx="530916" cy="43088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70A03186-276D-4690-B9A7-5FCED672BD39}" type="slidenum">
              <a:rPr kumimoji="0" lang="zh-TW" altLang="en-US" sz="2200" b="1" i="1">
                <a:solidFill>
                  <a:srgbClr val="3A4D7F"/>
                </a:solidFill>
                <a:effectLst>
                  <a:glow rad="228600">
                    <a:prstClr val="white"/>
                  </a:glo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2200" b="1" i="1" dirty="0">
              <a:solidFill>
                <a:srgbClr val="3A4D7F"/>
              </a:solidFill>
              <a:effectLst>
                <a:glow rad="228600">
                  <a:prstClr val="white"/>
                </a:glow>
              </a:effectLst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7" name="群組 4"/>
          <p:cNvGrpSpPr>
            <a:grpSpLocks noChangeAspect="1"/>
          </p:cNvGrpSpPr>
          <p:nvPr userDrawn="1"/>
        </p:nvGrpSpPr>
        <p:grpSpPr bwMode="auto">
          <a:xfrm>
            <a:off x="408970" y="6424133"/>
            <a:ext cx="927355" cy="352092"/>
            <a:chOff x="4651220" y="2413722"/>
            <a:chExt cx="3363656" cy="1277862"/>
          </a:xfrm>
          <a:effectLst>
            <a:glow rad="127000">
              <a:schemeClr val="bg1">
                <a:alpha val="90000"/>
              </a:schemeClr>
            </a:glow>
          </a:effectLst>
        </p:grpSpPr>
        <p:sp>
          <p:nvSpPr>
            <p:cNvPr id="8" name="手繪多邊形 7"/>
            <p:cNvSpPr/>
            <p:nvPr/>
          </p:nvSpPr>
          <p:spPr>
            <a:xfrm>
              <a:off x="4651220" y="2413722"/>
              <a:ext cx="1634674" cy="825696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20997" y="2515951"/>
              <a:ext cx="1842939" cy="92792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989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5841859" y="2594589"/>
              <a:ext cx="2173017" cy="109699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B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文字方塊 8"/>
          <p:cNvSpPr txBox="1">
            <a:spLocks noChangeArrowheads="1"/>
          </p:cNvSpPr>
          <p:nvPr userDrawn="1"/>
        </p:nvSpPr>
        <p:spPr bwMode="auto">
          <a:xfrm>
            <a:off x="1477963" y="6278563"/>
            <a:ext cx="1709737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950" b="1" i="1" dirty="0">
                <a:solidFill>
                  <a:prstClr val="white"/>
                </a:solidFill>
                <a:latin typeface="Arial Black" panose="020B0A04020102020204" pitchFamily="34" charset="0"/>
              </a:rPr>
              <a:t>KEYSTONE</a:t>
            </a:r>
            <a:endParaRPr kumimoji="0" lang="zh-TW" altLang="en-US" sz="1950" b="1" i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字方塊 9"/>
          <p:cNvSpPr txBox="1">
            <a:spLocks noChangeArrowheads="1"/>
          </p:cNvSpPr>
          <p:nvPr userDrawn="1"/>
        </p:nvSpPr>
        <p:spPr bwMode="auto">
          <a:xfrm>
            <a:off x="2376488" y="6570663"/>
            <a:ext cx="13938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i="1" dirty="0">
                <a:solidFill>
                  <a:prstClr val="white"/>
                </a:solidFill>
                <a:latin typeface="Arial Black" panose="020B0A04020102020204" pitchFamily="34" charset="0"/>
              </a:rPr>
              <a:t>MICROTECH</a:t>
            </a:r>
            <a:endParaRPr kumimoji="0" lang="zh-TW" altLang="en-US" sz="1400" b="1" i="1" dirty="0">
              <a:solidFill>
                <a:prstClr val="white"/>
              </a:solidFill>
              <a:latin typeface="Arial Black" panose="020B0A04020102020204" pitchFamily="34" charset="0"/>
              <a:ea typeface="Arial Unicode MS" panose="020B0604020202020204" pitchFamily="34" charset="-120"/>
              <a:cs typeface="Verdana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3384" y="98835"/>
            <a:ext cx="7990882" cy="82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3000" b="1" baseline="0">
                <a:solidFill>
                  <a:srgbClr val="003399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quarter" idx="10"/>
          </p:nvPr>
        </p:nvSpPr>
        <p:spPr>
          <a:xfrm>
            <a:off x="458788" y="991844"/>
            <a:ext cx="8220074" cy="1404000"/>
          </a:xfrm>
          <a:prstGeom prst="rect">
            <a:avLst/>
          </a:prstGeom>
        </p:spPr>
        <p:txBody>
          <a:bodyPr tIns="36000"/>
          <a:lstStyle>
            <a:lvl1pPr marL="2286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u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9085981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5430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 userDrawn="1"/>
        </p:nvSpPr>
        <p:spPr>
          <a:xfrm>
            <a:off x="8299104" y="6356161"/>
            <a:ext cx="530916" cy="43088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defRPr/>
            </a:pPr>
            <a:fld id="{4FFD4964-6A2F-43F0-B18B-392DAA881C15}" type="slidenum">
              <a:rPr kumimoji="0" lang="zh-TW" altLang="en-US" sz="2200" b="1" i="1" smtClean="0">
                <a:solidFill>
                  <a:srgbClr val="3A4D7F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zh-TW" altLang="en-US" sz="2200" b="1" i="1">
              <a:solidFill>
                <a:srgbClr val="3A4D7F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390650" y="0"/>
            <a:ext cx="139700" cy="692943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手繪多邊形 5"/>
          <p:cNvSpPr/>
          <p:nvPr userDrawn="1"/>
        </p:nvSpPr>
        <p:spPr>
          <a:xfrm rot="5400000">
            <a:off x="-1815306" y="2334419"/>
            <a:ext cx="5992813" cy="1304925"/>
          </a:xfrm>
          <a:custGeom>
            <a:avLst/>
            <a:gdLst>
              <a:gd name="connsiteX0" fmla="*/ 2655698 w 5992659"/>
              <a:gd name="connsiteY0" fmla="*/ 759314 h 1305244"/>
              <a:gd name="connsiteX1" fmla="*/ 2710485 w 5992659"/>
              <a:gd name="connsiteY1" fmla="*/ 778284 h 1305244"/>
              <a:gd name="connsiteX2" fmla="*/ 3050610 w 5992659"/>
              <a:gd name="connsiteY2" fmla="*/ 863454 h 1305244"/>
              <a:gd name="connsiteX3" fmla="*/ 3966950 w 5992659"/>
              <a:gd name="connsiteY3" fmla="*/ 745994 h 1305244"/>
              <a:gd name="connsiteX4" fmla="*/ 5207660 w 5992659"/>
              <a:gd name="connsiteY4" fmla="*/ 29485 h 1305244"/>
              <a:gd name="connsiteX5" fmla="*/ 5950867 w 5992659"/>
              <a:gd name="connsiteY5" fmla="*/ 249223 h 1305244"/>
              <a:gd name="connsiteX6" fmla="*/ 3958146 w 5992659"/>
              <a:gd name="connsiteY6" fmla="*/ 1260674 h 1305244"/>
              <a:gd name="connsiteX7" fmla="*/ 2800528 w 5992659"/>
              <a:gd name="connsiteY7" fmla="*/ 843136 h 1305244"/>
              <a:gd name="connsiteX8" fmla="*/ 0 w 5992659"/>
              <a:gd name="connsiteY8" fmla="*/ 1248309 h 1305244"/>
              <a:gd name="connsiteX9" fmla="*/ 0 w 5992659"/>
              <a:gd name="connsiteY9" fmla="*/ 215256 h 1305244"/>
              <a:gd name="connsiteX10" fmla="*/ 33165 w 5992659"/>
              <a:gd name="connsiteY10" fmla="*/ 196055 h 1305244"/>
              <a:gd name="connsiteX11" fmla="*/ 1063855 w 5992659"/>
              <a:gd name="connsiteY11" fmla="*/ 29485 h 1305244"/>
              <a:gd name="connsiteX12" fmla="*/ 2442420 w 5992659"/>
              <a:gd name="connsiteY12" fmla="*/ 652026 h 1305244"/>
              <a:gd name="connsiteX13" fmla="*/ 2622062 w 5992659"/>
              <a:gd name="connsiteY13" fmla="*/ 739846 h 1305244"/>
              <a:gd name="connsiteX14" fmla="*/ 2655698 w 5992659"/>
              <a:gd name="connsiteY14" fmla="*/ 759314 h 1305244"/>
              <a:gd name="connsiteX15" fmla="*/ 2518307 w 5992659"/>
              <a:gd name="connsiteY15" fmla="*/ 711743 h 1305244"/>
              <a:gd name="connsiteX16" fmla="*/ 1578920 w 5992659"/>
              <a:gd name="connsiteY16" fmla="*/ 440597 h 1305244"/>
              <a:gd name="connsiteX17" fmla="*/ 587239 w 5992659"/>
              <a:gd name="connsiteY17" fmla="*/ 762159 h 1305244"/>
              <a:gd name="connsiteX18" fmla="*/ 50204 w 5992659"/>
              <a:gd name="connsiteY18" fmla="*/ 1298059 h 1305244"/>
              <a:gd name="connsiteX19" fmla="*/ 25091 w 5992659"/>
              <a:gd name="connsiteY19" fmla="*/ 1278075 h 130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992659" h="1305244">
                <a:moveTo>
                  <a:pt x="2655698" y="759314"/>
                </a:moveTo>
                <a:lnTo>
                  <a:pt x="2710485" y="778284"/>
                </a:lnTo>
                <a:cubicBezTo>
                  <a:pt x="2835038" y="818993"/>
                  <a:pt x="2951109" y="850729"/>
                  <a:pt x="3050610" y="863454"/>
                </a:cubicBezTo>
                <a:cubicBezTo>
                  <a:pt x="3448615" y="914354"/>
                  <a:pt x="3607442" y="884988"/>
                  <a:pt x="3966950" y="745994"/>
                </a:cubicBezTo>
                <a:cubicBezTo>
                  <a:pt x="4326459" y="606999"/>
                  <a:pt x="4877006" y="112280"/>
                  <a:pt x="5207660" y="29485"/>
                </a:cubicBezTo>
                <a:cubicBezTo>
                  <a:pt x="5538313" y="-53309"/>
                  <a:pt x="6159119" y="44025"/>
                  <a:pt x="5950867" y="249223"/>
                </a:cubicBezTo>
                <a:cubicBezTo>
                  <a:pt x="5742615" y="454421"/>
                  <a:pt x="4542888" y="1193540"/>
                  <a:pt x="3958146" y="1260674"/>
                </a:cubicBezTo>
                <a:cubicBezTo>
                  <a:pt x="3519590" y="1311024"/>
                  <a:pt x="3157612" y="1058908"/>
                  <a:pt x="2800528" y="843136"/>
                </a:cubicBezTo>
                <a:close/>
                <a:moveTo>
                  <a:pt x="0" y="1248309"/>
                </a:moveTo>
                <a:lnTo>
                  <a:pt x="0" y="215256"/>
                </a:lnTo>
                <a:lnTo>
                  <a:pt x="33165" y="196055"/>
                </a:lnTo>
                <a:cubicBezTo>
                  <a:pt x="301804" y="66500"/>
                  <a:pt x="737350" y="-9362"/>
                  <a:pt x="1063855" y="29485"/>
                </a:cubicBezTo>
                <a:cubicBezTo>
                  <a:pt x="1499195" y="81281"/>
                  <a:pt x="1960038" y="446828"/>
                  <a:pt x="2442420" y="652026"/>
                </a:cubicBezTo>
                <a:cubicBezTo>
                  <a:pt x="2502718" y="677675"/>
                  <a:pt x="2562488" y="707472"/>
                  <a:pt x="2622062" y="739846"/>
                </a:cubicBezTo>
                <a:lnTo>
                  <a:pt x="2655698" y="759314"/>
                </a:lnTo>
                <a:lnTo>
                  <a:pt x="2518307" y="711743"/>
                </a:lnTo>
                <a:cubicBezTo>
                  <a:pt x="2190779" y="593807"/>
                  <a:pt x="1835521" y="451149"/>
                  <a:pt x="1578920" y="440597"/>
                </a:cubicBezTo>
                <a:cubicBezTo>
                  <a:pt x="1168358" y="423715"/>
                  <a:pt x="854843" y="619248"/>
                  <a:pt x="587239" y="762159"/>
                </a:cubicBezTo>
                <a:cubicBezTo>
                  <a:pt x="319636" y="905069"/>
                  <a:pt x="176346" y="1368211"/>
                  <a:pt x="50204" y="1298059"/>
                </a:cubicBezTo>
                <a:cubicBezTo>
                  <a:pt x="42320" y="1293674"/>
                  <a:pt x="33903" y="1286926"/>
                  <a:pt x="25091" y="127807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6200000" flipH="1">
            <a:off x="-2295965" y="2157721"/>
            <a:ext cx="5712275" cy="1154634"/>
          </a:xfrm>
          <a:custGeom>
            <a:avLst/>
            <a:gdLst>
              <a:gd name="connsiteX0" fmla="*/ 0 w 5891394"/>
              <a:gd name="connsiteY0" fmla="*/ 682554 h 1154634"/>
              <a:gd name="connsiteX1" fmla="*/ 1142577 w 5891394"/>
              <a:gd name="connsiteY1" fmla="*/ 1048709 h 1154634"/>
              <a:gd name="connsiteX2" fmla="*/ 3055594 w 5891394"/>
              <a:gd name="connsiteY2" fmla="*/ 517996 h 1154634"/>
              <a:gd name="connsiteX3" fmla="*/ 4663924 w 5891394"/>
              <a:gd name="connsiteY3" fmla="*/ 602688 h 1154634"/>
              <a:gd name="connsiteX4" fmla="*/ 5797197 w 5891394"/>
              <a:gd name="connsiteY4" fmla="*/ 1154634 h 1154634"/>
              <a:gd name="connsiteX5" fmla="*/ 5891394 w 5891394"/>
              <a:gd name="connsiteY5" fmla="*/ 368639 h 1154634"/>
              <a:gd name="connsiteX6" fmla="*/ 5024010 w 5891394"/>
              <a:gd name="connsiteY6" fmla="*/ 7345 h 1154634"/>
              <a:gd name="connsiteX7" fmla="*/ 4992857 w 5891394"/>
              <a:gd name="connsiteY7" fmla="*/ 0 h 1154634"/>
              <a:gd name="connsiteX8" fmla="*/ 3092118 w 5891394"/>
              <a:gd name="connsiteY8" fmla="*/ 0 h 1154634"/>
              <a:gd name="connsiteX9" fmla="*/ 2889873 w 5891394"/>
              <a:gd name="connsiteY9" fmla="*/ 83650 h 1154634"/>
              <a:gd name="connsiteX10" fmla="*/ 1628681 w 5891394"/>
              <a:gd name="connsiteY10" fmla="*/ 440181 h 1154634"/>
              <a:gd name="connsiteX11" fmla="*/ 364877 w 5891394"/>
              <a:gd name="connsiteY11" fmla="*/ 24132 h 1154634"/>
              <a:gd name="connsiteX12" fmla="*/ 332692 w 5891394"/>
              <a:gd name="connsiteY12" fmla="*/ 0 h 1154634"/>
              <a:gd name="connsiteX13" fmla="*/ 70965 w 5891394"/>
              <a:gd name="connsiteY13" fmla="*/ 0 h 1154634"/>
              <a:gd name="connsiteX14" fmla="*/ 43028 w 5891394"/>
              <a:gd name="connsiteY14" fmla="*/ 225571 h 1154634"/>
              <a:gd name="connsiteX15" fmla="*/ 0 w 5891394"/>
              <a:gd name="connsiteY15" fmla="*/ 682554 h 115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91394" h="1154634">
                <a:moveTo>
                  <a:pt x="0" y="682554"/>
                </a:moveTo>
                <a:cubicBezTo>
                  <a:pt x="0" y="765678"/>
                  <a:pt x="555298" y="1040143"/>
                  <a:pt x="1142577" y="1048709"/>
                </a:cubicBezTo>
                <a:cubicBezTo>
                  <a:pt x="1865337" y="1031698"/>
                  <a:pt x="2468897" y="592313"/>
                  <a:pt x="3055594" y="517996"/>
                </a:cubicBezTo>
                <a:cubicBezTo>
                  <a:pt x="3642291" y="443680"/>
                  <a:pt x="4206893" y="496522"/>
                  <a:pt x="4663924" y="602688"/>
                </a:cubicBezTo>
                <a:cubicBezTo>
                  <a:pt x="5120954" y="708855"/>
                  <a:pt x="5797197" y="1071269"/>
                  <a:pt x="5797197" y="1154634"/>
                </a:cubicBezTo>
                <a:cubicBezTo>
                  <a:pt x="5803012" y="952435"/>
                  <a:pt x="5885580" y="570838"/>
                  <a:pt x="5891394" y="368639"/>
                </a:cubicBezTo>
                <a:cubicBezTo>
                  <a:pt x="5891394" y="295800"/>
                  <a:pt x="5409706" y="107963"/>
                  <a:pt x="5024010" y="7345"/>
                </a:cubicBezTo>
                <a:lnTo>
                  <a:pt x="4992857" y="0"/>
                </a:lnTo>
                <a:lnTo>
                  <a:pt x="3092118" y="0"/>
                </a:lnTo>
                <a:lnTo>
                  <a:pt x="2889873" y="83650"/>
                </a:lnTo>
                <a:cubicBezTo>
                  <a:pt x="2526543" y="239582"/>
                  <a:pt x="2124743" y="424874"/>
                  <a:pt x="1628681" y="440181"/>
                </a:cubicBezTo>
                <a:cubicBezTo>
                  <a:pt x="1132620" y="455488"/>
                  <a:pt x="654047" y="221825"/>
                  <a:pt x="364877" y="24132"/>
                </a:cubicBezTo>
                <a:lnTo>
                  <a:pt x="332692" y="0"/>
                </a:lnTo>
                <a:lnTo>
                  <a:pt x="70965" y="0"/>
                </a:lnTo>
                <a:lnTo>
                  <a:pt x="43028" y="225571"/>
                </a:lnTo>
                <a:cubicBezTo>
                  <a:pt x="21514" y="387128"/>
                  <a:pt x="0" y="548700"/>
                  <a:pt x="0" y="682554"/>
                </a:cubicBezTo>
                <a:close/>
              </a:path>
            </a:pathLst>
          </a:custGeom>
          <a:gradFill flip="none" rotWithShape="1">
            <a:gsLst>
              <a:gs pos="36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grpSp>
        <p:nvGrpSpPr>
          <p:cNvPr id="8" name="群組 4"/>
          <p:cNvGrpSpPr>
            <a:grpSpLocks/>
          </p:cNvGrpSpPr>
          <p:nvPr userDrawn="1"/>
        </p:nvGrpSpPr>
        <p:grpSpPr bwMode="auto">
          <a:xfrm>
            <a:off x="239853" y="5670992"/>
            <a:ext cx="1053818" cy="400105"/>
            <a:chOff x="4651220" y="2413722"/>
            <a:chExt cx="3363656" cy="1277862"/>
          </a:xfrm>
          <a:effectLst>
            <a:glow rad="152400">
              <a:schemeClr val="bg1">
                <a:alpha val="90000"/>
              </a:schemeClr>
            </a:glow>
          </a:effectLst>
        </p:grpSpPr>
        <p:sp>
          <p:nvSpPr>
            <p:cNvPr id="9" name="手繪多邊形 8"/>
            <p:cNvSpPr/>
            <p:nvPr/>
          </p:nvSpPr>
          <p:spPr>
            <a:xfrm>
              <a:off x="4651220" y="2413722"/>
              <a:ext cx="1634674" cy="825696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5220997" y="2515951"/>
              <a:ext cx="1842939" cy="92792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989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5841859" y="2594589"/>
              <a:ext cx="2173017" cy="109699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B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文字方塊 8"/>
          <p:cNvSpPr txBox="1">
            <a:spLocks noChangeArrowheads="1"/>
          </p:cNvSpPr>
          <p:nvPr userDrawn="1"/>
        </p:nvSpPr>
        <p:spPr bwMode="auto">
          <a:xfrm>
            <a:off x="-55563" y="6167438"/>
            <a:ext cx="14716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50" b="1" i="1" dirty="0">
                <a:solidFill>
                  <a:prstClr val="white"/>
                </a:solidFill>
                <a:latin typeface="Arial Black" panose="020B0A04020102020204" pitchFamily="34" charset="0"/>
              </a:rPr>
              <a:t>KEYSTONE</a:t>
            </a:r>
            <a:endParaRPr kumimoji="0" lang="zh-TW" altLang="en-US" sz="1650" b="1" i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字方塊 9"/>
          <p:cNvSpPr txBox="1">
            <a:spLocks noChangeArrowheads="1"/>
          </p:cNvSpPr>
          <p:nvPr userDrawn="1"/>
        </p:nvSpPr>
        <p:spPr bwMode="auto">
          <a:xfrm>
            <a:off x="68263" y="6454775"/>
            <a:ext cx="12223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i="1" dirty="0">
                <a:solidFill>
                  <a:prstClr val="white"/>
                </a:solidFill>
                <a:latin typeface="Arial Black" panose="020B0A04020102020204" pitchFamily="34" charset="0"/>
              </a:rPr>
              <a:t>MICROTECH</a:t>
            </a:r>
            <a:endParaRPr kumimoji="0" lang="zh-TW" altLang="en-US" sz="1200" b="1" i="1" dirty="0">
              <a:solidFill>
                <a:prstClr val="white"/>
              </a:solidFill>
              <a:latin typeface="Arial Black" panose="020B0A04020102020204" pitchFamily="34" charset="0"/>
              <a:ea typeface="Arial Unicode MS" panose="020B0604020202020204" pitchFamily="34" charset="-120"/>
              <a:cs typeface="Verdana" panose="020B0604030504040204" pitchFamily="34" charset="0"/>
            </a:endParaRPr>
          </a:p>
        </p:txBody>
      </p:sp>
      <p:sp>
        <p:nvSpPr>
          <p:cNvPr id="16" name="內容版面配置區 3"/>
          <p:cNvSpPr>
            <a:spLocks noGrp="1"/>
          </p:cNvSpPr>
          <p:nvPr>
            <p:ph sz="quarter" idx="10"/>
          </p:nvPr>
        </p:nvSpPr>
        <p:spPr>
          <a:xfrm>
            <a:off x="2297647" y="984546"/>
            <a:ext cx="5688249" cy="321330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54503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850"/>
            <a:ext cx="9144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群組 4"/>
          <p:cNvGrpSpPr>
            <a:grpSpLocks/>
          </p:cNvGrpSpPr>
          <p:nvPr userDrawn="1"/>
        </p:nvGrpSpPr>
        <p:grpSpPr bwMode="auto">
          <a:xfrm>
            <a:off x="1990875" y="2556218"/>
            <a:ext cx="1741090" cy="661044"/>
            <a:chOff x="4651220" y="2413722"/>
            <a:chExt cx="3363656" cy="1277862"/>
          </a:xfrm>
          <a:effectLst>
            <a:glow rad="190500">
              <a:schemeClr val="bg1">
                <a:alpha val="80000"/>
              </a:schemeClr>
            </a:glow>
          </a:effectLst>
        </p:grpSpPr>
        <p:sp>
          <p:nvSpPr>
            <p:cNvPr id="5" name="手繪多邊形 4"/>
            <p:cNvSpPr/>
            <p:nvPr/>
          </p:nvSpPr>
          <p:spPr>
            <a:xfrm>
              <a:off x="4651220" y="2413722"/>
              <a:ext cx="1634674" cy="825696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5220997" y="2515951"/>
              <a:ext cx="1842939" cy="92792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989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5841859" y="2594589"/>
              <a:ext cx="2173017" cy="109699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B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文字方塊 8"/>
          <p:cNvSpPr txBox="1">
            <a:spLocks noChangeArrowheads="1"/>
          </p:cNvSpPr>
          <p:nvPr userDrawn="1"/>
        </p:nvSpPr>
        <p:spPr bwMode="auto">
          <a:xfrm>
            <a:off x="3979397" y="2294631"/>
            <a:ext cx="29960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600" i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254000">
                    <a:prstClr val="white">
                      <a:alpha val="80000"/>
                    </a:prstClr>
                  </a:glow>
                </a:effectLst>
                <a:latin typeface="Arial Black" panose="020B0A04020102020204" pitchFamily="34" charset="0"/>
              </a:rPr>
              <a:t>KEYSTONE</a:t>
            </a:r>
            <a:endParaRPr kumimoji="0" lang="zh-TW" altLang="en-US" sz="3600" i="1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254000">
                  <a:prstClr val="white">
                    <a:alpha val="80000"/>
                  </a:prst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文字方塊 9"/>
          <p:cNvSpPr txBox="1">
            <a:spLocks noChangeArrowheads="1"/>
          </p:cNvSpPr>
          <p:nvPr userDrawn="1"/>
        </p:nvSpPr>
        <p:spPr bwMode="auto">
          <a:xfrm>
            <a:off x="4522558" y="2940962"/>
            <a:ext cx="19096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b="1" i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254000">
                    <a:prstClr val="white">
                      <a:alpha val="80000"/>
                    </a:prstClr>
                  </a:glow>
                </a:effectLst>
                <a:latin typeface="Arial Black" panose="020B0A04020102020204" pitchFamily="34" charset="0"/>
              </a:rPr>
              <a:t>MICROTECH</a:t>
            </a:r>
            <a:endParaRPr kumimoji="0" lang="zh-TW" altLang="en-US" sz="2000" b="1" i="1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254000">
                  <a:prstClr val="white">
                    <a:alpha val="80000"/>
                  </a:prstClr>
                </a:glow>
              </a:effectLst>
              <a:latin typeface="Arial Black" panose="020B0A04020102020204" pitchFamily="34" charset="0"/>
              <a:ea typeface="Arial Unicode MS" panose="020B0604020202020204" pitchFamily="34" charset="-120"/>
              <a:cs typeface="Verdana" panose="020B060403050404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3175" y="3962001"/>
            <a:ext cx="9144000" cy="180979"/>
          </a:xfrm>
          <a:prstGeom prst="rect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11" name="文字方塊 17"/>
          <p:cNvSpPr txBox="1">
            <a:spLocks noChangeArrowheads="1"/>
          </p:cNvSpPr>
          <p:nvPr userDrawn="1"/>
        </p:nvSpPr>
        <p:spPr bwMode="auto">
          <a:xfrm>
            <a:off x="2714625" y="6410325"/>
            <a:ext cx="3714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>
              <a:defRPr/>
            </a:pPr>
            <a:r>
              <a:rPr kumimoji="0" lang="en-US" altLang="zh-TW" sz="1200">
                <a:solidFill>
                  <a:srgbClr val="767171"/>
                </a:solidFill>
                <a:latin typeface="Calibri" panose="020F0502020204030204" pitchFamily="34" charset="0"/>
              </a:rPr>
              <a:t>Copyright © Keystone Microtech Inc. all rights reserved.</a:t>
            </a:r>
            <a:endParaRPr kumimoji="0" lang="zh-TW" altLang="en-US" sz="1200">
              <a:solidFill>
                <a:srgbClr val="76717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>
            <a:off x="2647950" y="5084763"/>
            <a:ext cx="3568700" cy="323850"/>
          </a:xfrm>
          <a:custGeom>
            <a:avLst/>
            <a:gdLst>
              <a:gd name="connsiteX0" fmla="*/ 0 w 3751603"/>
              <a:gd name="connsiteY0" fmla="*/ 350377 h 350377"/>
              <a:gd name="connsiteX1" fmla="*/ 1726250 w 3751603"/>
              <a:gd name="connsiteY1" fmla="*/ 68366 h 350377"/>
              <a:gd name="connsiteX2" fmla="*/ 3751603 w 3751603"/>
              <a:gd name="connsiteY2" fmla="*/ 0 h 350377"/>
              <a:gd name="connsiteX0" fmla="*/ 0 w 3779645"/>
              <a:gd name="connsiteY0" fmla="*/ 317243 h 317243"/>
              <a:gd name="connsiteX1" fmla="*/ 1726250 w 3779645"/>
              <a:gd name="connsiteY1" fmla="*/ 35232 h 317243"/>
              <a:gd name="connsiteX2" fmla="*/ 3779645 w 3779645"/>
              <a:gd name="connsiteY2" fmla="*/ 1049 h 317243"/>
              <a:gd name="connsiteX0" fmla="*/ 0 w 3779645"/>
              <a:gd name="connsiteY0" fmla="*/ 332123 h 332123"/>
              <a:gd name="connsiteX1" fmla="*/ 1726250 w 3779645"/>
              <a:gd name="connsiteY1" fmla="*/ 50112 h 332123"/>
              <a:gd name="connsiteX2" fmla="*/ 3779645 w 3779645"/>
              <a:gd name="connsiteY2" fmla="*/ 15929 h 332123"/>
              <a:gd name="connsiteX0" fmla="*/ 0 w 3779645"/>
              <a:gd name="connsiteY0" fmla="*/ 324597 h 324597"/>
              <a:gd name="connsiteX1" fmla="*/ 1726250 w 3779645"/>
              <a:gd name="connsiteY1" fmla="*/ 42586 h 324597"/>
              <a:gd name="connsiteX2" fmla="*/ 3779645 w 3779645"/>
              <a:gd name="connsiteY2" fmla="*/ 8403 h 32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9645" h="324597">
                <a:moveTo>
                  <a:pt x="0" y="324597"/>
                </a:moveTo>
                <a:cubicBezTo>
                  <a:pt x="550491" y="212789"/>
                  <a:pt x="1096309" y="95285"/>
                  <a:pt x="1726250" y="42586"/>
                </a:cubicBezTo>
                <a:cubicBezTo>
                  <a:pt x="2356191" y="-10113"/>
                  <a:pt x="3201121" y="-3703"/>
                  <a:pt x="3779645" y="8403"/>
                </a:cubicBezTo>
              </a:path>
            </a:pathLst>
          </a:custGeom>
          <a:noFill/>
          <a:ln w="2222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13" name="手繪多邊形 12"/>
          <p:cNvSpPr/>
          <p:nvPr userDrawn="1"/>
        </p:nvSpPr>
        <p:spPr>
          <a:xfrm>
            <a:off x="2941638" y="5092700"/>
            <a:ext cx="3490912" cy="188913"/>
          </a:xfrm>
          <a:custGeom>
            <a:avLst/>
            <a:gdLst>
              <a:gd name="connsiteX0" fmla="*/ 0 w 3717420"/>
              <a:gd name="connsiteY0" fmla="*/ 120002 h 154185"/>
              <a:gd name="connsiteX1" fmla="*/ 1786071 w 3717420"/>
              <a:gd name="connsiteY1" fmla="*/ 361 h 154185"/>
              <a:gd name="connsiteX2" fmla="*/ 3717420 w 3717420"/>
              <a:gd name="connsiteY2" fmla="*/ 154185 h 154185"/>
              <a:gd name="connsiteX0" fmla="*/ 0 w 3698725"/>
              <a:gd name="connsiteY0" fmla="*/ 120894 h 189260"/>
              <a:gd name="connsiteX1" fmla="*/ 1786071 w 3698725"/>
              <a:gd name="connsiteY1" fmla="*/ 1253 h 189260"/>
              <a:gd name="connsiteX2" fmla="*/ 3698725 w 3698725"/>
              <a:gd name="connsiteY2" fmla="*/ 189260 h 189260"/>
              <a:gd name="connsiteX0" fmla="*/ 0 w 3698725"/>
              <a:gd name="connsiteY0" fmla="*/ 120894 h 189260"/>
              <a:gd name="connsiteX1" fmla="*/ 1786071 w 3698725"/>
              <a:gd name="connsiteY1" fmla="*/ 1253 h 189260"/>
              <a:gd name="connsiteX2" fmla="*/ 3698725 w 3698725"/>
              <a:gd name="connsiteY2" fmla="*/ 189260 h 189260"/>
              <a:gd name="connsiteX0" fmla="*/ 0 w 3698725"/>
              <a:gd name="connsiteY0" fmla="*/ 121040 h 189406"/>
              <a:gd name="connsiteX1" fmla="*/ 1786071 w 3698725"/>
              <a:gd name="connsiteY1" fmla="*/ 1399 h 189406"/>
              <a:gd name="connsiteX2" fmla="*/ 3698725 w 3698725"/>
              <a:gd name="connsiteY2" fmla="*/ 189406 h 18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8725" h="189406">
                <a:moveTo>
                  <a:pt x="0" y="121040"/>
                </a:moveTo>
                <a:cubicBezTo>
                  <a:pt x="414994" y="49825"/>
                  <a:pt x="1169617" y="-9995"/>
                  <a:pt x="1786071" y="1399"/>
                </a:cubicBezTo>
                <a:cubicBezTo>
                  <a:pt x="2402525" y="12793"/>
                  <a:pt x="3304567" y="123887"/>
                  <a:pt x="3698725" y="189406"/>
                </a:cubicBezTo>
              </a:path>
            </a:pathLst>
          </a:custGeom>
          <a:noFill/>
          <a:ln w="2222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pic>
        <p:nvPicPr>
          <p:cNvPr id="14" name="圖片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4486275"/>
            <a:ext cx="381952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-3175" y="1845468"/>
            <a:ext cx="9144000" cy="180979"/>
          </a:xfrm>
          <a:prstGeom prst="rect">
            <a:avLst/>
          </a:prstGeom>
          <a:gradFill>
            <a:gsLst>
              <a:gs pos="3000">
                <a:schemeClr val="tx1">
                  <a:lumMod val="75000"/>
                  <a:lumOff val="25000"/>
                </a:schemeClr>
              </a:gs>
              <a:gs pos="83000">
                <a:srgbClr val="4A82BA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4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 altLang="zh-TW"/>
              <a:t>Page </a:t>
            </a:r>
            <a:fld id="{EEE5301A-6180-48C5-8C51-76DB659162BA}" type="slidenum">
              <a:rPr lang="de-DE" altLang="zh-TW" sz="1400" b="1"/>
              <a:pPr>
                <a:defRPr/>
              </a:pPr>
              <a:t>‹#›</a:t>
            </a:fld>
            <a:endParaRPr lang="de-DE" altLang="zh-TW" sz="1400" b="1"/>
          </a:p>
        </p:txBody>
      </p:sp>
    </p:spTree>
    <p:extLst>
      <p:ext uri="{BB962C8B-B14F-4D97-AF65-F5344CB8AC3E}">
        <p14:creationId xmlns:p14="http://schemas.microsoft.com/office/powerpoint/2010/main" val="4132076769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 altLang="zh-TW"/>
              <a:t>Page </a:t>
            </a:r>
            <a:fld id="{A0CD520B-6648-47DA-BB54-AB9E89D8EEE1}" type="slidenum">
              <a:rPr lang="de-DE" altLang="zh-TW" sz="1400" b="1"/>
              <a:pPr>
                <a:defRPr/>
              </a:pPr>
              <a:t>‹#›</a:t>
            </a:fld>
            <a:endParaRPr lang="de-DE" altLang="zh-TW" sz="1400" b="1"/>
          </a:p>
        </p:txBody>
      </p:sp>
    </p:spTree>
    <p:extLst>
      <p:ext uri="{BB962C8B-B14F-4D97-AF65-F5344CB8AC3E}">
        <p14:creationId xmlns:p14="http://schemas.microsoft.com/office/powerpoint/2010/main" val="229560802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168295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3444407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7988" y="1090613"/>
            <a:ext cx="4122737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90613"/>
            <a:ext cx="4122738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152106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66221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483204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6519881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0323186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0985167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1003300"/>
            <a:ext cx="9144000" cy="5346700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>
              <a:ea typeface="新細明體" pitchFamily="18" charset="-120"/>
            </a:endParaRPr>
          </a:p>
        </p:txBody>
      </p:sp>
      <p:pic>
        <p:nvPicPr>
          <p:cNvPr id="1027" name="Picture 5" descr="Hintergrun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230188"/>
            <a:ext cx="59451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de-DE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90613"/>
            <a:ext cx="8397875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74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45450" y="6464300"/>
            <a:ext cx="1066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1031" name="Picture 6" descr="schatten"/>
          <p:cNvPicPr>
            <a:picLocks noChangeAspect="1" noChangeArrowheads="1"/>
          </p:cNvPicPr>
          <p:nvPr/>
        </p:nvPicPr>
        <p:blipFill>
          <a:blip r:embed="rId14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3638"/>
            <a:ext cx="91440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圖片 10" descr="KEYSTONE1.bm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6380163"/>
            <a:ext cx="17033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med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800"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400">
          <a:solidFill>
            <a:schemeClr val="tx1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000">
          <a:solidFill>
            <a:schemeClr val="tx1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419225" indent="-2079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CE9AF-07B5-49FC-AF48-856327793EC8}" type="datetimeFigureOut">
              <a:rPr kumimoji="0" lang="zh-TW" altLang="en-US"/>
              <a:pPr>
                <a:defRPr/>
              </a:pPr>
              <a:t>2017/12/18</a:t>
            </a:fld>
            <a:endParaRPr kumimoji="0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3EEABC-D10A-462E-8B69-5FA9E3BDC668}" type="slidenum">
              <a:rPr kumimoji="0" lang="zh-TW" altLang="en-US">
                <a:latin typeface="Arial" panose="020B0604020202020204" pitchFamily="34" charset="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kumimoji="0" lang="zh-TW" altLang="en-US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32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1"/>
          <p:cNvSpPr>
            <a:spLocks noGrp="1"/>
          </p:cNvSpPr>
          <p:nvPr>
            <p:ph sz="quarter" idx="10"/>
          </p:nvPr>
        </p:nvSpPr>
        <p:spPr>
          <a:xfrm>
            <a:off x="1035050" y="1644650"/>
            <a:ext cx="7067550" cy="11112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SIRUS </a:t>
            </a:r>
            <a:r>
              <a:rPr lang="en-US" altLang="zh-TW" sz="3200" dirty="0" err="1">
                <a:ea typeface="新細明體" charset="-120"/>
              </a:rPr>
              <a:t>TypeC</a:t>
            </a:r>
            <a:r>
              <a:rPr lang="en-US" altLang="zh-TW" sz="3200" dirty="0">
                <a:ea typeface="新細明體" charset="-120"/>
              </a:rPr>
              <a:t> 5.0Gbps Simulation Report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sz="quarter" idx="11"/>
          </p:nvPr>
        </p:nvSpPr>
        <p:spPr>
          <a:xfrm>
            <a:off x="2908300" y="3748088"/>
            <a:ext cx="3321050" cy="9080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Red </a:t>
            </a:r>
            <a:r>
              <a:rPr lang="en-US" altLang="zh-TW" dirty="0" err="1">
                <a:ea typeface="新細明體" panose="02020500000000000000" pitchFamily="18" charset="-120"/>
              </a:rPr>
              <a:t>Kuo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2017.12.18</a:t>
            </a:r>
          </a:p>
        </p:txBody>
      </p:sp>
    </p:spTree>
    <p:extLst>
      <p:ext uri="{BB962C8B-B14F-4D97-AF65-F5344CB8AC3E}">
        <p14:creationId xmlns:p14="http://schemas.microsoft.com/office/powerpoint/2010/main" val="178508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Golden IC TX to DUT RX S-parameter</a:t>
            </a:r>
          </a:p>
        </p:txBody>
      </p:sp>
      <p:sp>
        <p:nvSpPr>
          <p:cNvPr id="8195" name="文字方塊 1"/>
          <p:cNvSpPr txBox="1">
            <a:spLocks noChangeArrowheads="1"/>
          </p:cNvSpPr>
          <p:nvPr/>
        </p:nvSpPr>
        <p:spPr bwMode="auto">
          <a:xfrm>
            <a:off x="3081338" y="914400"/>
            <a:ext cx="31074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/>
              <a:t>Sdd21 : -2.56dB @ 2.5GHz</a:t>
            </a:r>
          </a:p>
          <a:p>
            <a:pPr eaLnBrk="1" hangingPunct="1"/>
            <a:r>
              <a:rPr lang="en-US" altLang="zh-TW" dirty="0"/>
              <a:t>Sdd11 : -13.73dB @ 2.5GHz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742400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381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362075"/>
            <a:ext cx="7534275" cy="413385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a typeface="新細明體" charset="-120"/>
              </a:rPr>
              <a:t>Golden IC TX to DUT RX Impedance</a:t>
            </a:r>
            <a:endParaRPr lang="zh-TW" altLang="en-US" sz="2800" dirty="0"/>
          </a:p>
        </p:txBody>
      </p:sp>
      <p:sp>
        <p:nvSpPr>
          <p:cNvPr id="12" name="文字方塊 12"/>
          <p:cNvSpPr txBox="1">
            <a:spLocks noChangeArrowheads="1"/>
          </p:cNvSpPr>
          <p:nvPr/>
        </p:nvSpPr>
        <p:spPr bwMode="auto">
          <a:xfrm>
            <a:off x="3643208" y="3610224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dirty="0">
                <a:ea typeface="新細明體" pitchFamily="18" charset="-120"/>
              </a:rPr>
              <a:t>Relay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707904" y="2276872"/>
            <a:ext cx="994564" cy="129614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491880" y="39304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SGRF303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819646" y="2056321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DUT TX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951896" y="2468335"/>
            <a:ext cx="745393" cy="1021019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308356" y="3581394"/>
            <a:ext cx="145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DUT TXRX1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251136" y="2458697"/>
            <a:ext cx="745393" cy="1021019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12"/>
          <p:cNvSpPr txBox="1">
            <a:spLocks noChangeArrowheads="1"/>
          </p:cNvSpPr>
          <p:nvPr/>
        </p:nvSpPr>
        <p:spPr bwMode="auto">
          <a:xfrm>
            <a:off x="5145170" y="3610224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dirty="0">
                <a:ea typeface="新細明體" pitchFamily="18" charset="-120"/>
              </a:rPr>
              <a:t>Relay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5209866" y="2276872"/>
            <a:ext cx="994564" cy="129614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993842" y="39304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SGRF303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3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Golden IC TX to DUT RX Eye Diagram 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403648" y="1077913"/>
            <a:ext cx="6336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/>
              <a:t>Jitter: 12.4ps, Eye Height: 189.2mV Eye Width569.4ps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700808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163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03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Summary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err="1"/>
              <a:t>TypeC</a:t>
            </a:r>
            <a:r>
              <a:rPr lang="en-US" altLang="zh-TW" dirty="0"/>
              <a:t> 5Gbps, TX-&gt;TXRX1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78959"/>
              </p:ext>
            </p:extLst>
          </p:nvPr>
        </p:nvGraphicFramePr>
        <p:xfrm>
          <a:off x="1430650" y="1479308"/>
          <a:ext cx="509493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44707944"/>
                    </a:ext>
                  </a:extLst>
                </a:gridCol>
                <a:gridCol w="158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543">
                  <a:extLst>
                    <a:ext uri="{9D8B030D-6E8A-4147-A177-3AD203B41FA5}">
                      <a16:colId xmlns:a16="http://schemas.microsoft.com/office/drawing/2014/main" val="2571982783"/>
                    </a:ext>
                  </a:extLst>
                </a:gridCol>
              </a:tblGrid>
              <a:tr h="255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Net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L/B only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Pass Criteria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11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Site1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SDD21@2.5GHz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-1.74dB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SDD11@2.5GHz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-10.78dB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Eye height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654.6mV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Jitter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6.8ps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Eye 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194.4ps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441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4035"/>
              </p:ext>
            </p:extLst>
          </p:nvPr>
        </p:nvGraphicFramePr>
        <p:xfrm>
          <a:off x="1434847" y="4149080"/>
          <a:ext cx="509493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44707944"/>
                    </a:ext>
                  </a:extLst>
                </a:gridCol>
                <a:gridCol w="158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543">
                  <a:extLst>
                    <a:ext uri="{9D8B030D-6E8A-4147-A177-3AD203B41FA5}">
                      <a16:colId xmlns:a16="http://schemas.microsoft.com/office/drawing/2014/main" val="2571982783"/>
                    </a:ext>
                  </a:extLst>
                </a:gridCol>
              </a:tblGrid>
              <a:tr h="255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Net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L/B only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Pass Criteria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11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Site1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SDD21@2.5GHz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-2.56dB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SDD11@2.5GHz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-13.73dB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Eye height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596.4mV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Jitter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12.4ps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Eye 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189.2ps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57930"/>
                  </a:ext>
                </a:extLst>
              </a:tr>
            </a:tbl>
          </a:graphicData>
        </a:graphic>
      </p:graphicFrame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458788" y="3541616"/>
            <a:ext cx="8220074" cy="46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u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TypeC</a:t>
            </a:r>
            <a:r>
              <a:rPr lang="en-US" altLang="zh-TW" dirty="0"/>
              <a:t> 5Gbps, TXRX1-&gt;TXRX2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09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2800" dirty="0" err="1">
                <a:ea typeface="新細明體" charset="-120"/>
              </a:rPr>
              <a:t>TypeC</a:t>
            </a:r>
            <a:r>
              <a:rPr lang="en-US" altLang="zh-TW" sz="2800" dirty="0">
                <a:ea typeface="新細明體" charset="-120"/>
              </a:rPr>
              <a:t> Schematic</a:t>
            </a:r>
            <a:endParaRPr lang="zh-TW" altLang="en-US" sz="2800" dirty="0">
              <a:ea typeface="新細明體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196752"/>
            <a:ext cx="5305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672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2800" dirty="0" err="1">
                <a:ea typeface="新細明體" charset="-120"/>
              </a:rPr>
              <a:t>TypeC</a:t>
            </a:r>
            <a:r>
              <a:rPr lang="en-US" altLang="zh-TW" sz="2800" dirty="0">
                <a:ea typeface="新細明體" charset="-120"/>
              </a:rPr>
              <a:t> Layout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69" y="1124744"/>
            <a:ext cx="4700512" cy="45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850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58788" y="2636912"/>
            <a:ext cx="8220074" cy="1404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dirty="0"/>
              <a:t>TX-&gt;TXRX1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TX-&gt;TXRX1</a:t>
            </a: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ea typeface="新細明體" charset="-120"/>
              </a:rPr>
              <a:t>S-parameter</a:t>
            </a:r>
          </a:p>
        </p:txBody>
      </p:sp>
      <p:sp>
        <p:nvSpPr>
          <p:cNvPr id="8195" name="文字方塊 1"/>
          <p:cNvSpPr txBox="1">
            <a:spLocks noChangeArrowheads="1"/>
          </p:cNvSpPr>
          <p:nvPr/>
        </p:nvSpPr>
        <p:spPr bwMode="auto">
          <a:xfrm>
            <a:off x="3081338" y="914400"/>
            <a:ext cx="31074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/>
              <a:t>Sdd21 : -1.74dB @ 2.5GHz</a:t>
            </a:r>
          </a:p>
          <a:p>
            <a:pPr eaLnBrk="1" hangingPunct="1"/>
            <a:r>
              <a:rPr lang="en-US" altLang="zh-TW" dirty="0"/>
              <a:t>Sdd11 : -10.78dB @ 2.5GHz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742400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7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362075"/>
            <a:ext cx="7534275" cy="413385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TX-&gt;TXRX1 </a:t>
            </a:r>
            <a:r>
              <a:rPr lang="en-US" altLang="zh-TW" sz="2800" dirty="0">
                <a:ea typeface="新細明體" charset="-120"/>
              </a:rPr>
              <a:t>Impedance</a:t>
            </a:r>
            <a:endParaRPr lang="zh-TW" altLang="en-US" sz="2800" dirty="0"/>
          </a:p>
        </p:txBody>
      </p:sp>
      <p:sp>
        <p:nvSpPr>
          <p:cNvPr id="6" name="文字方塊 12"/>
          <p:cNvSpPr txBox="1">
            <a:spLocks noChangeArrowheads="1"/>
          </p:cNvSpPr>
          <p:nvPr/>
        </p:nvSpPr>
        <p:spPr bwMode="auto">
          <a:xfrm>
            <a:off x="3907157" y="3610224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dirty="0">
                <a:ea typeface="新細明體" pitchFamily="18" charset="-120"/>
              </a:rPr>
              <a:t>Relay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971853" y="2276872"/>
            <a:ext cx="994564" cy="129614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55829" y="39304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SGRF303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19646" y="2056321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DUT TX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951896" y="2468335"/>
            <a:ext cx="745393" cy="1021019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987267" y="2046683"/>
            <a:ext cx="145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DUT TXRX1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119517" y="2458697"/>
            <a:ext cx="745393" cy="1021019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93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TX-&gt;TXRX1 </a:t>
            </a:r>
            <a:r>
              <a:rPr lang="en-US" altLang="zh-TW" sz="2800" dirty="0">
                <a:ea typeface="新細明體" charset="-120"/>
              </a:rPr>
              <a:t>Eye Diagram 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691680" y="1077913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/>
              <a:t>Jitter: 6.80ps, Eye Height: 654.6mV Eye Width194.4ps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598323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829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58788" y="2636912"/>
            <a:ext cx="8220074" cy="1404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dirty="0"/>
              <a:t>TXRX1-&gt;TXRX2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0921"/>
      </p:ext>
    </p:extLst>
  </p:cSld>
  <p:clrMapOvr>
    <a:masterClrMapping/>
  </p:clrMapOvr>
</p:sld>
</file>

<file path=ppt/theme/theme1.xml><?xml version="1.0" encoding="utf-8"?>
<a:theme xmlns:a="http://schemas.openxmlformats.org/drawingml/2006/main" name="ksmt">
  <a:themeElements>
    <a:clrScheme name="1_Standarddesign 1">
      <a:dk1>
        <a:srgbClr val="000000"/>
      </a:dk1>
      <a:lt1>
        <a:srgbClr val="FFFFFF"/>
      </a:lt1>
      <a:dk2>
        <a:srgbClr val="494949"/>
      </a:dk2>
      <a:lt2>
        <a:srgbClr val="3E7EA6"/>
      </a:lt2>
      <a:accent1>
        <a:srgbClr val="6E6E6E"/>
      </a:accent1>
      <a:accent2>
        <a:srgbClr val="9B9B9B"/>
      </a:accent2>
      <a:accent3>
        <a:srgbClr val="FFFFFF"/>
      </a:accent3>
      <a:accent4>
        <a:srgbClr val="000000"/>
      </a:accent4>
      <a:accent5>
        <a:srgbClr val="BABABA"/>
      </a:accent5>
      <a:accent6>
        <a:srgbClr val="8C8C8C"/>
      </a:accent6>
      <a:hlink>
        <a:srgbClr val="C1C1C1"/>
      </a:hlink>
      <a:folHlink>
        <a:srgbClr val="E6E6E6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494949"/>
        </a:dk2>
        <a:lt2>
          <a:srgbClr val="3E7EA6"/>
        </a:lt2>
        <a:accent1>
          <a:srgbClr val="6E6E6E"/>
        </a:accent1>
        <a:accent2>
          <a:srgbClr val="9B9B9B"/>
        </a:accent2>
        <a:accent3>
          <a:srgbClr val="FFFFFF"/>
        </a:accent3>
        <a:accent4>
          <a:srgbClr val="000000"/>
        </a:accent4>
        <a:accent5>
          <a:srgbClr val="BABABA"/>
        </a:accent5>
        <a:accent6>
          <a:srgbClr val="8C8C8C"/>
        </a:accent6>
        <a:hlink>
          <a:srgbClr val="C1C1C1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smt" id="{A5C3417F-9B37-4199-9301-CEC25C63641E}" vid="{43E427AE-825C-406B-BEEE-C3F4296361B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ksmt</Template>
  <TotalTime>10900</TotalTime>
  <Words>174</Words>
  <Application>Microsoft Office PowerPoint</Application>
  <PresentationFormat>如螢幕大小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Arial Unicode MS</vt:lpstr>
      <vt:lpstr>微軟正黑體</vt:lpstr>
      <vt:lpstr>新細明體</vt:lpstr>
      <vt:lpstr>Arial</vt:lpstr>
      <vt:lpstr>Arial Black</vt:lpstr>
      <vt:lpstr>Calibri</vt:lpstr>
      <vt:lpstr>Verdana</vt:lpstr>
      <vt:lpstr>Wingdings</vt:lpstr>
      <vt:lpstr>ksmt</vt:lpstr>
      <vt:lpstr>Office 佈景主題</vt:lpstr>
      <vt:lpstr>PowerPoint 簡報</vt:lpstr>
      <vt:lpstr>Summary</vt:lpstr>
      <vt:lpstr>TypeC Schematic</vt:lpstr>
      <vt:lpstr>TypeC Layout</vt:lpstr>
      <vt:lpstr>PowerPoint 簡報</vt:lpstr>
      <vt:lpstr>TX-&gt;TXRX1 S-parameter</vt:lpstr>
      <vt:lpstr>TX-&gt;TXRX1 Impedance</vt:lpstr>
      <vt:lpstr>TX-&gt;TXRX1 Eye Diagram </vt:lpstr>
      <vt:lpstr>PowerPoint 簡報</vt:lpstr>
      <vt:lpstr>Golden IC TX to DUT RX S-parameter</vt:lpstr>
      <vt:lpstr>Golden IC TX to DUT RX Impedance</vt:lpstr>
      <vt:lpstr>Golden IC TX to DUT RX Eye Diagram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jameslu</dc:creator>
  <cp:lastModifiedBy>sim</cp:lastModifiedBy>
  <cp:revision>371</cp:revision>
  <cp:lastPrinted>1601-01-01T00:00:00Z</cp:lastPrinted>
  <dcterms:created xsi:type="dcterms:W3CDTF">1601-01-01T00:00:00Z</dcterms:created>
  <dcterms:modified xsi:type="dcterms:W3CDTF">2017-12-18T04:11:36Z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