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70" r:id="rId8"/>
    <p:sldId id="271" r:id="rId9"/>
    <p:sldId id="268" r:id="rId10"/>
    <p:sldId id="267" r:id="rId11"/>
    <p:sldId id="269" r:id="rId12"/>
    <p:sldId id="262" r:id="rId13"/>
    <p:sldId id="264" r:id="rId14"/>
    <p:sldId id="263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Status of M7 subsystem and </a:t>
            </a:r>
            <a:r>
              <a:rPr lang="en-US" altLang="zh-CN" sz="3600" dirty="0" err="1" smtClean="0"/>
              <a:t>CoreSight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for Sirius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Zhang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Hao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2016-11-22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Synthesis report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96172"/>
              </p:ext>
            </p:extLst>
          </p:nvPr>
        </p:nvGraphicFramePr>
        <p:xfrm>
          <a:off x="1115616" y="2248160"/>
          <a:ext cx="7128792" cy="414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472274"/>
              </a:tblGrid>
              <a:tr h="875468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Constrain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Clk_m7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= 2.22ns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= 450MHz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uncertainty = 0.6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754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Clk_multi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= 4.0ns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= 250MHz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uncertainty = 1.0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754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Clk_flash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= 5.0ns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= 200MHz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uncertainty = 1.2</a:t>
                      </a:r>
                      <a:endParaRPr lang="zh-CN" altLang="en-US" sz="1600" dirty="0"/>
                    </a:p>
                  </a:txBody>
                  <a:tcPr/>
                </a:tc>
              </a:tr>
              <a:tr h="350187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= 1310789.36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01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= 932842.17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14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 slack =0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94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negative slack = 0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 to do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75932"/>
              </p:ext>
            </p:extLst>
          </p:nvPr>
        </p:nvGraphicFramePr>
        <p:xfrm>
          <a:off x="1476375" y="1695450"/>
          <a:ext cx="561657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6955878" imgH="5981288" progId="Visio.Drawing.11">
                  <p:embed/>
                </p:oleObj>
              </mc:Choice>
              <mc:Fallback>
                <p:oleObj name="Visio" r:id="rId3" imgW="6955878" imgH="5981288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95450"/>
                        <a:ext cx="5616575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18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CoreSight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SoC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Diagram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705568"/>
              </p:ext>
            </p:extLst>
          </p:nvPr>
        </p:nvGraphicFramePr>
        <p:xfrm>
          <a:off x="957639" y="2276872"/>
          <a:ext cx="6782713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3856680" imgH="1924560" progId="Visio.Drawing.11">
                  <p:embed/>
                </p:oleObj>
              </mc:Choice>
              <mc:Fallback>
                <p:oleObj name="Visio" r:id="rId3" imgW="3856680" imgH="1924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639" y="2276872"/>
                        <a:ext cx="6782713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CoreSight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SoC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Diagram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31" y="1393293"/>
            <a:ext cx="6071401" cy="520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CoreSight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SoC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ROM table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45050"/>
              </p:ext>
            </p:extLst>
          </p:nvPr>
        </p:nvGraphicFramePr>
        <p:xfrm>
          <a:off x="899592" y="2204864"/>
          <a:ext cx="756084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  <a:gridCol w="1512168"/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Componnent</a:t>
                      </a:r>
                      <a:r>
                        <a:rPr lang="en-US" altLang="zh-CN" baseline="0" dirty="0" smtClean="0"/>
                        <a:t>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End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APB</a:t>
                      </a:r>
                      <a:r>
                        <a:rPr lang="en-US" altLang="zh-CN" baseline="0" dirty="0" smtClean="0"/>
                        <a:t> IC ROM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0x6040_0000</a:t>
                      </a:r>
                      <a:endParaRPr lang="zh-CN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0x6040_0FFF</a:t>
                      </a:r>
                      <a:endParaRPr lang="zh-CN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r>
                        <a:rPr lang="en-US" altLang="zh-CN" sz="1600" dirty="0" smtClean="0"/>
                        <a:t>Access</a:t>
                      </a:r>
                      <a:r>
                        <a:rPr lang="en-US" altLang="zh-CN" sz="1600" baseline="0" dirty="0" smtClean="0"/>
                        <a:t> via APB-AP by external debugger, MSB=1 and [1:0]=0x3, that is 0xE0400003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CTI0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0x6040_1000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0x6040_1FFF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Funnel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0x6040_2000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0x6040_2FFF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Replicator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0x6040_3000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0x6040_3FFF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ETB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0x6040_4000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0x6040_4FFF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TPIU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0x6040_5000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0x6040_5FFF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0x6040_6000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0x6040_6FFF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0x6040_7000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0x6040_FFFF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32KB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Coretex-A7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0x6041_0000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0x6041_FFFF</a:t>
                      </a:r>
                      <a:endParaRPr lang="zh-CN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128KB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CoreSight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SoC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Synthesis report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96458"/>
              </p:ext>
            </p:extLst>
          </p:nvPr>
        </p:nvGraphicFramePr>
        <p:xfrm>
          <a:off x="1115616" y="2248160"/>
          <a:ext cx="7128792" cy="414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472274"/>
              </a:tblGrid>
              <a:tr h="875468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Constrain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Clk_m7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= 2.0ns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= 500MHz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uncertainty = 0.4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54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Clk_a7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= 0.833ns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= 1200MHz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uncertainty = 0.16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754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Clk_jtag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 = 6.67ns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= 150MHz</a:t>
                      </a:r>
                      <a:endParaRPr lang="zh-CN" altLang="zh-CN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uncertainty = 1.3</a:t>
                      </a:r>
                      <a:endParaRPr lang="zh-CN" altLang="en-US" sz="1600" dirty="0"/>
                    </a:p>
                  </a:txBody>
                  <a:tcPr/>
                </a:tc>
              </a:tr>
              <a:tr h="350187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= 56006.49697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01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= 36742.44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14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 slack =0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94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negative slack = 0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Contents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M7 Subsystem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Configuration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QSPI flash controller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Pad list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Synthesis report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Need to do</a:t>
            </a:r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60032" y="1628800"/>
            <a:ext cx="3960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zh-CN" dirty="0" err="1"/>
              <a:t>CoreSight</a:t>
            </a:r>
            <a:r>
              <a:rPr lang="en-US" altLang="zh-CN" dirty="0"/>
              <a:t> </a:t>
            </a:r>
            <a:r>
              <a:rPr lang="en-US" altLang="zh-CN" dirty="0" err="1"/>
              <a:t>SoC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ROM table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Synthesis </a:t>
            </a:r>
            <a:r>
              <a:rPr lang="en-US" altLang="zh-CN" sz="2400" dirty="0" smtClean="0"/>
              <a:t>report</a:t>
            </a:r>
          </a:p>
          <a:p>
            <a:pPr marL="457200" lvl="1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113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012027"/>
              </p:ext>
            </p:extLst>
          </p:nvPr>
        </p:nvGraphicFramePr>
        <p:xfrm>
          <a:off x="1475656" y="1695763"/>
          <a:ext cx="5616624" cy="482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6955878" imgH="5981288" progId="Visio.Drawing.11">
                  <p:embed/>
                </p:oleObj>
              </mc:Choice>
              <mc:Fallback>
                <p:oleObj name="Visio" r:id="rId3" imgW="6955878" imgH="598128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95763"/>
                        <a:ext cx="5616624" cy="4829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2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86430"/>
              </p:ext>
            </p:extLst>
          </p:nvPr>
        </p:nvGraphicFramePr>
        <p:xfrm>
          <a:off x="1115616" y="2348880"/>
          <a:ext cx="6912768" cy="392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  <a:gridCol w="2304256"/>
              </a:tblGrid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itcm</a:t>
                      </a:r>
                      <a:r>
                        <a:rPr lang="en-US" altLang="zh-CN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128KB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dtcm</a:t>
                      </a:r>
                      <a:r>
                        <a:rPr lang="en-US" altLang="zh-CN" baseline="0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icache</a:t>
                      </a:r>
                      <a:r>
                        <a:rPr lang="en-US" altLang="zh-CN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dcache</a:t>
                      </a:r>
                      <a:r>
                        <a:rPr lang="en-US" altLang="zh-CN" baseline="0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r>
                        <a:rPr lang="en-US" altLang="zh-CN" baseline="0" dirty="0" smtClean="0"/>
                        <a:t> and double precision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IRQNUM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IRQs</a:t>
                      </a:r>
                      <a:endParaRPr lang="zh-CN" alt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Instruction</a:t>
                      </a:r>
                      <a:r>
                        <a:rPr lang="en-US" altLang="zh-CN" baseline="0" dirty="0" smtClean="0"/>
                        <a:t> and data trace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42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QSPI flash controller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00475"/>
              </p:ext>
            </p:extLst>
          </p:nvPr>
        </p:nvGraphicFramePr>
        <p:xfrm>
          <a:off x="1475656" y="2136479"/>
          <a:ext cx="6552728" cy="424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3" imgW="3454597" imgH="2230549" progId="Visio.Drawing.11">
                  <p:embed/>
                </p:oleObj>
              </mc:Choice>
              <mc:Fallback>
                <p:oleObj name="Visio" r:id="rId3" imgW="3454597" imgH="22305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36479"/>
                        <a:ext cx="6552728" cy="4244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QSPI flash controller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Support 4-byte 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 mode</a:t>
            </a:r>
          </a:p>
          <a:p>
            <a:pPr lvl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Support speed up to 100MHz</a:t>
            </a:r>
          </a:p>
          <a:p>
            <a:pPr lvl="1">
              <a:buFont typeface="Wingdings" pitchFamily="2" charset="2"/>
              <a:buChar char="Ø"/>
            </a:pP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Support quad output/IO mode</a:t>
            </a:r>
          </a:p>
          <a:p>
            <a:pPr lvl="1">
              <a:buFont typeface="Wingdings" pitchFamily="2" charset="2"/>
              <a:buChar char="Ø"/>
            </a:pP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Support QPI mode</a:t>
            </a:r>
          </a:p>
        </p:txBody>
      </p:sp>
    </p:spTree>
    <p:extLst>
      <p:ext uri="{BB962C8B-B14F-4D97-AF65-F5344CB8AC3E}">
        <p14:creationId xmlns:p14="http://schemas.microsoft.com/office/powerpoint/2010/main" val="139588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QSPI flash controller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882225"/>
              </p:ext>
            </p:extLst>
          </p:nvPr>
        </p:nvGraphicFramePr>
        <p:xfrm>
          <a:off x="971600" y="2060848"/>
          <a:ext cx="7200800" cy="353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6322680" imgH="3100680" progId="Visio.Drawing.11">
                  <p:embed/>
                </p:oleObj>
              </mc:Choice>
              <mc:Fallback>
                <p:oleObj name="Visio" r:id="rId3" imgW="6322680" imgH="3100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7200800" cy="3530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QSPI flash controller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23835"/>
              </p:ext>
            </p:extLst>
          </p:nvPr>
        </p:nvGraphicFramePr>
        <p:xfrm>
          <a:off x="683568" y="1916831"/>
          <a:ext cx="7416824" cy="475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6628822" imgH="4246747" progId="Visio.Drawing.11">
                  <p:embed/>
                </p:oleObj>
              </mc:Choice>
              <mc:Fallback>
                <p:oleObj name="Visio" r:id="rId3" imgW="6628822" imgH="42467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916831"/>
                        <a:ext cx="7416824" cy="4750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M7 Subsystem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Pad list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44710"/>
              </p:ext>
            </p:extLst>
          </p:nvPr>
        </p:nvGraphicFramePr>
        <p:xfrm>
          <a:off x="1691680" y="2182904"/>
          <a:ext cx="6096000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r>
                        <a:rPr lang="en-US" altLang="zh-CN" baseline="0" dirty="0" smtClean="0"/>
                        <a:t>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Pad 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SPI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SPI_RXD</a:t>
                      </a:r>
                    </a:p>
                    <a:p>
                      <a:r>
                        <a:rPr lang="en-US" altLang="zh-CN" sz="1000" dirty="0" smtClean="0"/>
                        <a:t>SPI_TXD</a:t>
                      </a:r>
                    </a:p>
                    <a:p>
                      <a:r>
                        <a:rPr lang="en-US" altLang="zh-CN" sz="1000" dirty="0" smtClean="0"/>
                        <a:t>SPI_SCLK_OUT</a:t>
                      </a:r>
                    </a:p>
                    <a:p>
                      <a:r>
                        <a:rPr lang="en-US" altLang="zh-CN" sz="1000" dirty="0" smtClean="0"/>
                        <a:t>SPI_SS_0_N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I2C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I2C_SDA</a:t>
                      </a:r>
                    </a:p>
                    <a:p>
                      <a:r>
                        <a:rPr lang="en-US" altLang="zh-CN" sz="1000" dirty="0" smtClean="0"/>
                        <a:t>I2C_SCLK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CAN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CAN_RXD</a:t>
                      </a:r>
                    </a:p>
                    <a:p>
                      <a:r>
                        <a:rPr lang="en-US" altLang="zh-CN" sz="1000" dirty="0" smtClean="0"/>
                        <a:t>CAN_TXD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UART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UART_SIN</a:t>
                      </a:r>
                    </a:p>
                    <a:p>
                      <a:r>
                        <a:rPr lang="en-US" altLang="zh-CN" sz="1000" dirty="0" smtClean="0"/>
                        <a:t>UART_SOUT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TIMER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PWM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QSPI Flash</a:t>
                      </a:r>
                      <a:r>
                        <a:rPr lang="en-US" altLang="zh-CN" sz="1000" b="1" baseline="0" dirty="0" smtClean="0"/>
                        <a:t> controller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QSPI_SCK</a:t>
                      </a:r>
                    </a:p>
                    <a:p>
                      <a:r>
                        <a:rPr lang="en-US" altLang="zh-CN" sz="1000" dirty="0" smtClean="0"/>
                        <a:t>QSPI_CS_N</a:t>
                      </a:r>
                    </a:p>
                    <a:p>
                      <a:r>
                        <a:rPr lang="en-US" altLang="zh-CN" sz="1000" dirty="0" smtClean="0"/>
                        <a:t>QSPI_DATA[0]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QSPI_DATA[1]</a:t>
                      </a:r>
                      <a:endParaRPr lang="zh-CN" alt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QSPI_DATA[2]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QSPI_DATA[3]</a:t>
                      </a:r>
                      <a:endParaRPr lang="zh-CN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I2S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I2S_SCK</a:t>
                      </a:r>
                    </a:p>
                    <a:p>
                      <a:r>
                        <a:rPr lang="en-US" altLang="zh-CN" sz="1000" dirty="0" smtClean="0"/>
                        <a:t>I2S_WS</a:t>
                      </a:r>
                    </a:p>
                    <a:p>
                      <a:r>
                        <a:rPr lang="en-US" altLang="zh-CN" sz="1000" dirty="0" smtClean="0"/>
                        <a:t>I2S_SD0</a:t>
                      </a:r>
                    </a:p>
                    <a:p>
                      <a:r>
                        <a:rPr lang="en-US" altLang="zh-CN" sz="1000" dirty="0" smtClean="0"/>
                        <a:t>I2S_SD1</a:t>
                      </a:r>
                    </a:p>
                    <a:p>
                      <a:r>
                        <a:rPr lang="en-US" altLang="zh-CN" sz="1000" dirty="0" smtClean="0"/>
                        <a:t>I2S_SD2</a:t>
                      </a:r>
                    </a:p>
                    <a:p>
                      <a:r>
                        <a:rPr lang="en-US" altLang="zh-CN" sz="1000" dirty="0" smtClean="0"/>
                        <a:t>I2S_SD3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7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343</Words>
  <Application>Microsoft Office PowerPoint</Application>
  <PresentationFormat>全屏显示(4:3)</PresentationFormat>
  <Paragraphs>182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Visio</vt:lpstr>
      <vt:lpstr>Status of M7 subsystem and CoreSight for Sirius</vt:lpstr>
      <vt:lpstr>Contents</vt:lpstr>
      <vt:lpstr>M7 Subsystem</vt:lpstr>
      <vt:lpstr>M7 Subsystem</vt:lpstr>
      <vt:lpstr>M7 Subsystem</vt:lpstr>
      <vt:lpstr>M7 Subsystem</vt:lpstr>
      <vt:lpstr>M7 Subsystem</vt:lpstr>
      <vt:lpstr>M7 Subsystem</vt:lpstr>
      <vt:lpstr>M7 Subsystem</vt:lpstr>
      <vt:lpstr>M7 Subsystem</vt:lpstr>
      <vt:lpstr>M7 Subsystem</vt:lpstr>
      <vt:lpstr>CoreSight SoC</vt:lpstr>
      <vt:lpstr>CoreSight SoC</vt:lpstr>
      <vt:lpstr>CoreSight SoC</vt:lpstr>
      <vt:lpstr>CoreSight SoC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M7 subsystem and CoreSight for Sirius</dc:title>
  <dc:creator>hzhang</dc:creator>
  <cp:lastModifiedBy>user</cp:lastModifiedBy>
  <cp:revision>26</cp:revision>
  <dcterms:created xsi:type="dcterms:W3CDTF">2016-11-22T00:57:16Z</dcterms:created>
  <dcterms:modified xsi:type="dcterms:W3CDTF">2016-12-01T09:50:41Z</dcterms:modified>
</cp:coreProperties>
</file>