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5" r:id="rId4"/>
    <p:sldId id="257" r:id="rId5"/>
    <p:sldId id="258" r:id="rId6"/>
    <p:sldId id="259" r:id="rId7"/>
    <p:sldId id="270" r:id="rId8"/>
    <p:sldId id="271" r:id="rId9"/>
    <p:sldId id="260" r:id="rId10"/>
    <p:sldId id="274" r:id="rId11"/>
    <p:sldId id="263" r:id="rId12"/>
    <p:sldId id="264" r:id="rId13"/>
    <p:sldId id="272" r:id="rId14"/>
    <p:sldId id="273" r:id="rId15"/>
    <p:sldId id="262" r:id="rId16"/>
    <p:sldId id="268" r:id="rId17"/>
    <p:sldId id="266" r:id="rId18"/>
    <p:sldId id="267" r:id="rId19"/>
    <p:sldId id="269" r:id="rId20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9" d="100"/>
          <a:sy n="139" d="100"/>
        </p:scale>
        <p:origin x="-198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6426F-F818-486B-8DFA-87EEFC19FB4B}" type="datetimeFigureOut">
              <a:rPr lang="zh-CN" altLang="en-US" smtClean="0"/>
              <a:t>2018/1/14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DFC2A-5C23-409B-9192-95641114EE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8695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6426F-F818-486B-8DFA-87EEFC19FB4B}" type="datetimeFigureOut">
              <a:rPr lang="zh-CN" altLang="en-US" smtClean="0"/>
              <a:t>2018/1/14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DFC2A-5C23-409B-9192-95641114EE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9512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6426F-F818-486B-8DFA-87EEFC19FB4B}" type="datetimeFigureOut">
              <a:rPr lang="zh-CN" altLang="en-US" smtClean="0"/>
              <a:t>2018/1/14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DFC2A-5C23-409B-9192-95641114EE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2142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6426F-F818-486B-8DFA-87EEFC19FB4B}" type="datetimeFigureOut">
              <a:rPr lang="zh-CN" altLang="en-US" smtClean="0"/>
              <a:t>2018/1/14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DFC2A-5C23-409B-9192-95641114EE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6029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6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6426F-F818-486B-8DFA-87EEFC19FB4B}" type="datetimeFigureOut">
              <a:rPr lang="zh-CN" altLang="en-US" smtClean="0"/>
              <a:t>2018/1/14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DFC2A-5C23-409B-9192-95641114EE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4550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6426F-F818-486B-8DFA-87EEFC19FB4B}" type="datetimeFigureOut">
              <a:rPr lang="zh-CN" altLang="en-US" smtClean="0"/>
              <a:t>2018/1/14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DFC2A-5C23-409B-9192-95641114EE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2615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1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1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6426F-F818-486B-8DFA-87EEFC19FB4B}" type="datetimeFigureOut">
              <a:rPr lang="zh-CN" altLang="en-US" smtClean="0"/>
              <a:t>2018/1/14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DFC2A-5C23-409B-9192-95641114EE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5649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6426F-F818-486B-8DFA-87EEFC19FB4B}" type="datetimeFigureOut">
              <a:rPr lang="zh-CN" altLang="en-US" smtClean="0"/>
              <a:t>2018/1/14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DFC2A-5C23-409B-9192-95641114EE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3591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6426F-F818-486B-8DFA-87EEFC19FB4B}" type="datetimeFigureOut">
              <a:rPr lang="zh-CN" altLang="en-US" smtClean="0"/>
              <a:t>2018/1/14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DFC2A-5C23-409B-9192-95641114EE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7477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1" y="204789"/>
            <a:ext cx="5111751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6426F-F818-486B-8DFA-87EEFC19FB4B}" type="datetimeFigureOut">
              <a:rPr lang="zh-CN" altLang="en-US" smtClean="0"/>
              <a:t>2018/1/14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DFC2A-5C23-409B-9192-95641114EE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9070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6426F-F818-486B-8DFA-87EEFC19FB4B}" type="datetimeFigureOut">
              <a:rPr lang="zh-CN" altLang="en-US" smtClean="0"/>
              <a:t>2018/1/14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DFC2A-5C23-409B-9192-95641114EE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7728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6426F-F818-486B-8DFA-87EEFC19FB4B}" type="datetimeFigureOut">
              <a:rPr lang="zh-CN" altLang="en-US" smtClean="0"/>
              <a:t>2018/1/14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8DFC2A-5C23-409B-9192-95641114EE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9727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Low Delay Implementation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19593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HEVC Based Low-delay</a:t>
            </a:r>
            <a:endParaRPr lang="zh-CN" altLang="en-US" dirty="0"/>
          </a:p>
        </p:txBody>
      </p:sp>
      <p:pic>
        <p:nvPicPr>
          <p:cNvPr id="1026" name="Picture 2" descr="image0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32" y="1176535"/>
            <a:ext cx="8568952" cy="346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9823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Decoder End Program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419622"/>
            <a:ext cx="7096125" cy="270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7007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Potential Issue And Methods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码流错误</a:t>
            </a:r>
            <a:r>
              <a:rPr lang="en-US" altLang="zh-CN" dirty="0" smtClean="0">
                <a:sym typeface="Wingdings" panose="05000000000000000000" pitchFamily="2" charset="2"/>
              </a:rPr>
              <a:t>: </a:t>
            </a:r>
            <a:r>
              <a:rPr lang="zh-CN" altLang="en-US" dirty="0" smtClean="0">
                <a:sym typeface="Wingdings" panose="05000000000000000000" pitchFamily="2" charset="2"/>
              </a:rPr>
              <a:t>（产品中必须考虑到这些问题）</a:t>
            </a:r>
            <a:endParaRPr lang="en-US" altLang="zh-CN" dirty="0" smtClean="0"/>
          </a:p>
          <a:p>
            <a:pPr lvl="1"/>
            <a:r>
              <a:rPr lang="zh-CN" altLang="en-US" dirty="0"/>
              <a:t>虽然码流错误</a:t>
            </a:r>
            <a:r>
              <a:rPr lang="zh-CN" altLang="en-US" dirty="0" smtClean="0"/>
              <a:t>，但是</a:t>
            </a:r>
            <a:r>
              <a:rPr lang="zh-CN" altLang="en-US" dirty="0"/>
              <a:t>源</a:t>
            </a:r>
            <a:r>
              <a:rPr lang="en-US" altLang="zh-CN" dirty="0" err="1" smtClean="0"/>
              <a:t>vsync</a:t>
            </a:r>
            <a:r>
              <a:rPr lang="zh-CN" altLang="en-US" dirty="0" smtClean="0"/>
              <a:t>与</a:t>
            </a:r>
            <a:r>
              <a:rPr lang="en-US" altLang="zh-CN" dirty="0" smtClean="0"/>
              <a:t>Display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Vsync</a:t>
            </a:r>
            <a:r>
              <a:rPr lang="zh-CN" altLang="en-US" dirty="0" smtClean="0"/>
              <a:t>的相位差保持不变，应该还好；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顶多刷屏；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我们采用的</a:t>
            </a:r>
            <a:r>
              <a:rPr lang="en-US" altLang="zh-CN" dirty="0" smtClean="0"/>
              <a:t>slice</a:t>
            </a:r>
            <a:r>
              <a:rPr lang="zh-CN" altLang="en-US" dirty="0" smtClean="0"/>
              <a:t>的方式也起到了一定的作用；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近距离的时候发生码流错误的概率较少；</a:t>
            </a:r>
            <a:endParaRPr lang="en-US" altLang="zh-CN" dirty="0" smtClean="0"/>
          </a:p>
          <a:p>
            <a:r>
              <a:rPr lang="zh-CN" altLang="en-US" dirty="0" smtClean="0"/>
              <a:t>重传导致的延时</a:t>
            </a:r>
            <a:endParaRPr lang="en-US" altLang="zh-CN" dirty="0" smtClean="0"/>
          </a:p>
          <a:p>
            <a:pPr lvl="1"/>
            <a:r>
              <a:rPr lang="zh-CN" altLang="en-US" dirty="0"/>
              <a:t>丢帧</a:t>
            </a:r>
            <a:r>
              <a:rPr lang="zh-CN" altLang="en-US" dirty="0" smtClean="0"/>
              <a:t>机制（也就是卡顿）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51463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Review HEVC Decoding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 smtClean="0"/>
              <a:t>Configure Registers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BS_PARAM and BS_OPTION</a:t>
            </a:r>
          </a:p>
          <a:p>
            <a:r>
              <a:rPr lang="en-US" altLang="zh-CN" dirty="0" smtClean="0"/>
              <a:t>BS_OPTION: </a:t>
            </a:r>
            <a:r>
              <a:rPr lang="en-US" altLang="zh-CN" dirty="0" err="1" smtClean="0"/>
              <a:t>explicit_end</a:t>
            </a:r>
            <a:r>
              <a:rPr lang="en-US" altLang="zh-CN" dirty="0" smtClean="0"/>
              <a:t> flag</a:t>
            </a:r>
          </a:p>
          <a:p>
            <a:pPr lvl="1"/>
            <a:r>
              <a:rPr lang="en-US" altLang="zh-CN" dirty="0" smtClean="0"/>
              <a:t>Interrupt Mode: </a:t>
            </a:r>
            <a:r>
              <a:rPr lang="en-US" altLang="zh-CN" dirty="0" err="1" smtClean="0"/>
              <a:t>explicit_end</a:t>
            </a:r>
            <a:r>
              <a:rPr lang="en-US" altLang="zh-CN" dirty="0" smtClean="0"/>
              <a:t> flag = 0</a:t>
            </a:r>
          </a:p>
          <a:p>
            <a:pPr lvl="1"/>
            <a:r>
              <a:rPr lang="en-US" altLang="zh-CN" dirty="0" err="1" smtClean="0"/>
              <a:t>PicEnd</a:t>
            </a:r>
            <a:r>
              <a:rPr lang="en-US" altLang="zh-CN" dirty="0" smtClean="0"/>
              <a:t> Mode: </a:t>
            </a:r>
            <a:r>
              <a:rPr lang="en-US" altLang="zh-CN" dirty="0" err="1" smtClean="0"/>
              <a:t>explicit_end</a:t>
            </a:r>
            <a:r>
              <a:rPr lang="en-US" altLang="zh-CN" dirty="0" smtClean="0"/>
              <a:t> flag = 1</a:t>
            </a:r>
          </a:p>
          <a:p>
            <a:pPr lvl="2"/>
            <a:r>
              <a:rPr lang="en-US" altLang="zh-CN" dirty="0" smtClean="0"/>
              <a:t>Interrupt Mode can change to PICEND mode any time.</a:t>
            </a:r>
          </a:p>
          <a:p>
            <a:pPr lvl="2"/>
            <a:r>
              <a:rPr lang="en-US" altLang="zh-CN" dirty="0" smtClean="0"/>
              <a:t>But PICEND mode change to  Interrupt mode, only if idle state.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6626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36039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Extended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Low Delay Audio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8732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Screen Tearing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2050" name="Picture 2" descr="https://upload.wikimedia.org/wikipedia/commons/thumb/0/03/Tearing_%28simulated%29.jpg/1280px-Tearing_%28simulated%29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203598"/>
            <a:ext cx="4536504" cy="3413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82212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V-Sync/G-Sync/Free-Sync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V-Sync: </a:t>
            </a:r>
            <a:r>
              <a:rPr lang="zh-CN" altLang="en-US" dirty="0" smtClean="0"/>
              <a:t>固定帧率，为了防止</a:t>
            </a:r>
            <a:r>
              <a:rPr lang="en-US" altLang="zh-CN" dirty="0" smtClean="0"/>
              <a:t>Tearing, </a:t>
            </a:r>
            <a:r>
              <a:rPr lang="zh-CN" altLang="en-US" dirty="0"/>
              <a:t>只</a:t>
            </a:r>
            <a:r>
              <a:rPr lang="zh-CN" altLang="en-US" dirty="0" smtClean="0"/>
              <a:t>显示已经</a:t>
            </a:r>
            <a:r>
              <a:rPr lang="en-US" altLang="zh-CN" dirty="0" smtClean="0"/>
              <a:t>render</a:t>
            </a:r>
            <a:r>
              <a:rPr lang="zh-CN" altLang="en-US" dirty="0" smtClean="0"/>
              <a:t>好的帧；</a:t>
            </a:r>
            <a:endParaRPr lang="en-US" altLang="zh-CN" dirty="0" smtClean="0"/>
          </a:p>
          <a:p>
            <a:r>
              <a:rPr lang="en-US" altLang="zh-CN" dirty="0" smtClean="0"/>
              <a:t>G-Sync/Free-Sync</a:t>
            </a:r>
            <a:r>
              <a:rPr lang="zh-CN" altLang="en-US" dirty="0" smtClean="0"/>
              <a:t>：</a:t>
            </a:r>
            <a:r>
              <a:rPr lang="en-US" altLang="zh-CN" dirty="0" smtClean="0"/>
              <a:t>adaptive </a:t>
            </a:r>
            <a:r>
              <a:rPr lang="zh-CN" altLang="en-US" dirty="0"/>
              <a:t>帧</a:t>
            </a:r>
            <a:r>
              <a:rPr lang="zh-CN" altLang="en-US" dirty="0" smtClean="0"/>
              <a:t>率和刷新率；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0650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2" descr="https://pic2.zhimg.com/50/v2-84bf1947d32a395f586d1dfd15b06f91_h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31590"/>
            <a:ext cx="6858000" cy="3800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05071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AutoShape 2" descr="https://hothardware.com/newsimages/Item29780/small_gsync-4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4100" name="Picture 4" descr="https://hothardware.com/newsimages/Item29780/small_gsync-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1131589"/>
            <a:ext cx="5572125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1866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Specification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zh-CN" dirty="0" smtClean="0"/>
              <a:t>Current Specification</a:t>
            </a:r>
          </a:p>
          <a:p>
            <a:pPr lvl="1"/>
            <a:r>
              <a:rPr lang="en-US" altLang="zh-CN" dirty="0" smtClean="0"/>
              <a:t>Input: HDMI -&gt;VIF</a:t>
            </a:r>
          </a:p>
          <a:p>
            <a:pPr lvl="1"/>
            <a:r>
              <a:rPr lang="en-US" altLang="zh-CN" dirty="0" smtClean="0"/>
              <a:t>1080P@60fps</a:t>
            </a:r>
          </a:p>
          <a:p>
            <a:pPr lvl="1"/>
            <a:r>
              <a:rPr lang="en-US" altLang="zh-CN" dirty="0" smtClean="0"/>
              <a:t>5Mbps~10Mbps</a:t>
            </a:r>
          </a:p>
          <a:p>
            <a:pPr lvl="1"/>
            <a:r>
              <a:rPr lang="zh-CN" altLang="en-US" dirty="0" smtClean="0"/>
              <a:t>最多一次重传（</a:t>
            </a:r>
            <a:r>
              <a:rPr lang="en-US" altLang="zh-CN" dirty="0" smtClean="0"/>
              <a:t>+9ms</a:t>
            </a:r>
            <a:r>
              <a:rPr lang="zh-CN" altLang="en-US" dirty="0" smtClean="0"/>
              <a:t>波动）</a:t>
            </a:r>
            <a:endParaRPr lang="en-US" altLang="zh-CN" dirty="0" smtClean="0"/>
          </a:p>
          <a:p>
            <a:r>
              <a:rPr lang="en-US" altLang="zh-CN" dirty="0" smtClean="0"/>
              <a:t>Potential Issue</a:t>
            </a:r>
          </a:p>
          <a:p>
            <a:pPr lvl="1"/>
            <a:r>
              <a:rPr lang="zh-CN" altLang="en-US" dirty="0" smtClean="0"/>
              <a:t>码流错误出现花屏；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弥补方案：</a:t>
            </a:r>
            <a:r>
              <a:rPr lang="en-US" altLang="zh-CN" dirty="0" smtClean="0"/>
              <a:t>Slice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Intra Refresh</a:t>
            </a:r>
            <a:r>
              <a:rPr lang="zh-CN" altLang="en-US" dirty="0" smtClean="0"/>
              <a:t>以及</a:t>
            </a:r>
            <a:r>
              <a:rPr lang="en-US" altLang="zh-CN" dirty="0" smtClean="0"/>
              <a:t>decoder</a:t>
            </a:r>
            <a:r>
              <a:rPr lang="zh-CN" altLang="en-US" dirty="0" smtClean="0"/>
              <a:t>自身的</a:t>
            </a:r>
            <a:r>
              <a:rPr lang="en-US" altLang="zh-CN" dirty="0" smtClean="0"/>
              <a:t>Error </a:t>
            </a:r>
            <a:r>
              <a:rPr lang="en-US" altLang="zh-CN" dirty="0" err="1" smtClean="0"/>
              <a:t>concellment</a:t>
            </a:r>
            <a:r>
              <a:rPr lang="zh-CN" altLang="en-US" dirty="0" smtClean="0"/>
              <a:t>做一些弥补；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重传导致的刷屏和丢帧；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弥补方案：丢帧让</a:t>
            </a:r>
            <a:r>
              <a:rPr lang="en-US" altLang="zh-CN" dirty="0" smtClean="0"/>
              <a:t>display</a:t>
            </a:r>
            <a:r>
              <a:rPr lang="zh-CN" altLang="en-US" dirty="0" smtClean="0"/>
              <a:t>和</a:t>
            </a:r>
            <a:r>
              <a:rPr lang="en-US" altLang="zh-CN" dirty="0" smtClean="0"/>
              <a:t>decoder</a:t>
            </a:r>
            <a:r>
              <a:rPr lang="zh-CN" altLang="en-US" dirty="0" smtClean="0"/>
              <a:t>回到平衡，将延时拉回；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BigPicture</a:t>
            </a:r>
            <a:r>
              <a:rPr lang="zh-CN" altLang="en-US" dirty="0" smtClean="0"/>
              <a:t>导致的刷屏和丢帧；</a:t>
            </a:r>
            <a:endParaRPr lang="en-US" altLang="zh-CN" dirty="0"/>
          </a:p>
          <a:p>
            <a:pPr lvl="2"/>
            <a:r>
              <a:rPr lang="zh-CN" altLang="en-US" dirty="0" smtClean="0"/>
              <a:t>弥补方案：预检测出来，提高</a:t>
            </a:r>
            <a:r>
              <a:rPr lang="en-US" altLang="zh-CN" dirty="0" smtClean="0"/>
              <a:t>QP</a:t>
            </a:r>
            <a:r>
              <a:rPr lang="zh-CN" altLang="en-US" dirty="0" smtClean="0"/>
              <a:t>，压缩码率，导致质量会有所损失；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3894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 smtClean="0"/>
              <a:t>Scheme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Slice Level Display</a:t>
            </a:r>
          </a:p>
          <a:p>
            <a:pPr lvl="1"/>
            <a:r>
              <a:rPr lang="en-US" altLang="zh-CN" dirty="0" smtClean="0"/>
              <a:t>2ms/ slice</a:t>
            </a:r>
          </a:p>
          <a:p>
            <a:pPr lvl="1"/>
            <a:r>
              <a:rPr lang="en-US" altLang="zh-CN" dirty="0" smtClean="0"/>
              <a:t>8ms(4 slice to display)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123478"/>
            <a:ext cx="5048786" cy="1567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6710363"/>
              </p:ext>
            </p:extLst>
          </p:nvPr>
        </p:nvGraphicFramePr>
        <p:xfrm>
          <a:off x="827584" y="2931790"/>
          <a:ext cx="7848871" cy="11521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50767"/>
                <a:gridCol w="729499"/>
                <a:gridCol w="729499"/>
                <a:gridCol w="729499"/>
                <a:gridCol w="1269869"/>
                <a:gridCol w="729499"/>
                <a:gridCol w="729499"/>
                <a:gridCol w="1080740"/>
              </a:tblGrid>
              <a:tr h="288032"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u="none" strike="noStrike">
                          <a:effectLst/>
                        </a:rPr>
                        <a:t>`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>
                          <a:effectLst/>
                        </a:rPr>
                        <a:t>实测</a:t>
                      </a:r>
                      <a:r>
                        <a:rPr lang="en-US" altLang="zh-CN" sz="1400" u="none" strike="noStrike">
                          <a:effectLst/>
                        </a:rPr>
                        <a:t>8.5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one slice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>
                          <a:effectLst/>
                        </a:rPr>
                        <a:t>解码端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288032"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T0 (</a:t>
                      </a:r>
                      <a:r>
                        <a:rPr lang="en-US" sz="1400" u="none" strike="noStrike" dirty="0" err="1">
                          <a:effectLst/>
                        </a:rPr>
                        <a:t>ms</a:t>
                      </a:r>
                      <a:r>
                        <a:rPr lang="en-US" sz="1400" u="none" strike="noStrike" dirty="0">
                          <a:effectLst/>
                        </a:rPr>
                        <a:t>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T1 (</a:t>
                      </a:r>
                      <a:r>
                        <a:rPr lang="en-US" sz="1400" u="none" strike="noStrike" dirty="0" err="1">
                          <a:effectLst/>
                        </a:rPr>
                        <a:t>ms</a:t>
                      </a:r>
                      <a:r>
                        <a:rPr lang="en-US" sz="1400" u="none" strike="noStrike" dirty="0">
                          <a:effectLst/>
                        </a:rPr>
                        <a:t>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T2 (</a:t>
                      </a:r>
                      <a:r>
                        <a:rPr lang="en-US" sz="1400" u="none" strike="noStrike" dirty="0" err="1">
                          <a:effectLst/>
                        </a:rPr>
                        <a:t>ms</a:t>
                      </a:r>
                      <a:r>
                        <a:rPr lang="en-US" sz="1400" u="none" strike="noStrike" dirty="0">
                          <a:effectLst/>
                        </a:rPr>
                        <a:t>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T3 (</a:t>
                      </a:r>
                      <a:r>
                        <a:rPr lang="en-US" sz="1400" u="none" strike="noStrike" dirty="0" err="1">
                          <a:effectLst/>
                        </a:rPr>
                        <a:t>ms</a:t>
                      </a:r>
                      <a:r>
                        <a:rPr lang="en-US" sz="1400" u="none" strike="noStrike" dirty="0">
                          <a:effectLst/>
                        </a:rPr>
                        <a:t>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T4 (</a:t>
                      </a:r>
                      <a:r>
                        <a:rPr lang="en-US" sz="1400" u="none" strike="noStrike" dirty="0" err="1">
                          <a:effectLst/>
                        </a:rPr>
                        <a:t>ms</a:t>
                      </a:r>
                      <a:r>
                        <a:rPr lang="en-US" sz="1400" u="none" strike="noStrike" dirty="0">
                          <a:effectLst/>
                        </a:rPr>
                        <a:t>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T5 (ms)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Total (</a:t>
                      </a:r>
                      <a:r>
                        <a:rPr lang="en-US" sz="1400" u="none" strike="noStrike" dirty="0" err="1">
                          <a:effectLst/>
                        </a:rPr>
                        <a:t>ms</a:t>
                      </a:r>
                      <a:r>
                        <a:rPr lang="en-US" sz="1400" u="none" strike="noStrike" dirty="0">
                          <a:effectLst/>
                        </a:rPr>
                        <a:t>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28803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>
                          <a:effectLst/>
                        </a:rPr>
                        <a:t>一次性正确，无需重传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 dirty="0">
                          <a:effectLst/>
                        </a:rPr>
                        <a:t>0.02 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 dirty="0">
                          <a:effectLst/>
                        </a:rPr>
                        <a:t>0.99 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 dirty="0">
                          <a:effectLst/>
                        </a:rPr>
                        <a:t>0.50 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 dirty="0">
                          <a:effectLst/>
                        </a:rPr>
                        <a:t>8.50 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 dirty="0">
                          <a:effectLst/>
                        </a:rPr>
                        <a:t>2.00 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 dirty="0">
                          <a:effectLst/>
                        </a:rPr>
                        <a:t>8.00 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 dirty="0">
                          <a:effectLst/>
                        </a:rPr>
                        <a:t>20.00 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28803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>
                          <a:effectLst/>
                        </a:rPr>
                        <a:t>重传一次“正确”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>
                          <a:effectLst/>
                        </a:rPr>
                        <a:t>0.02 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 dirty="0">
                          <a:effectLst/>
                        </a:rPr>
                        <a:t>0.99 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 dirty="0">
                          <a:effectLst/>
                        </a:rPr>
                        <a:t>0.50 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 dirty="0" smtClean="0">
                          <a:effectLst/>
                        </a:rPr>
                        <a:t>8.5</a:t>
                      </a:r>
                      <a:r>
                        <a:rPr lang="en-US" altLang="zh-CN" sz="1400" u="none" strike="noStrike" baseline="0" dirty="0" smtClean="0">
                          <a:effectLst/>
                        </a:rPr>
                        <a:t> + 9</a:t>
                      </a:r>
                      <a:r>
                        <a:rPr lang="en-US" altLang="zh-CN" sz="1400" u="none" strike="noStrike" dirty="0" smtClean="0">
                          <a:effectLst/>
                        </a:rPr>
                        <a:t> 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 dirty="0">
                          <a:effectLst/>
                        </a:rPr>
                        <a:t>2.00 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 dirty="0">
                          <a:effectLst/>
                        </a:rPr>
                        <a:t>8.00 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 dirty="0">
                          <a:effectLst/>
                        </a:rPr>
                        <a:t>29.00 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827584" y="4155926"/>
            <a:ext cx="76328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重传所导致的问题：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重传</a:t>
            </a:r>
            <a:r>
              <a:rPr lang="zh-CN" altLang="en-US" dirty="0"/>
              <a:t>导致的刷屏和丢帧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弥补</a:t>
            </a:r>
            <a:r>
              <a:rPr lang="zh-CN" altLang="en-US" dirty="0"/>
              <a:t>方案：丢帧让</a:t>
            </a:r>
            <a:r>
              <a:rPr lang="en-US" altLang="zh-CN" dirty="0"/>
              <a:t>display</a:t>
            </a:r>
            <a:r>
              <a:rPr lang="zh-CN" altLang="en-US" dirty="0"/>
              <a:t>和</a:t>
            </a:r>
            <a:r>
              <a:rPr lang="en-US" altLang="zh-CN" dirty="0"/>
              <a:t>decoder</a:t>
            </a:r>
            <a:r>
              <a:rPr lang="zh-CN" altLang="en-US" dirty="0"/>
              <a:t>回到平衡，将延时拉回；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27798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err="1" smtClean="0"/>
              <a:t>Veloce</a:t>
            </a:r>
            <a:r>
              <a:rPr lang="en-US" altLang="zh-CN" dirty="0" smtClean="0"/>
              <a:t> DB Requirements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Stage1</a:t>
            </a:r>
          </a:p>
          <a:p>
            <a:pPr lvl="1"/>
            <a:r>
              <a:rPr lang="en-US" altLang="zh-CN" dirty="0" smtClean="0"/>
              <a:t>SPI transmission is used to substitute BB transmission, only for video evaluation.</a:t>
            </a:r>
          </a:p>
          <a:p>
            <a:pPr lvl="1"/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715766"/>
            <a:ext cx="7560840" cy="2144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252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err="1" smtClean="0"/>
              <a:t>Veloce</a:t>
            </a:r>
            <a:r>
              <a:rPr lang="en-US" altLang="zh-CN" dirty="0" smtClean="0"/>
              <a:t> DB Requirements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Stage2</a:t>
            </a:r>
          </a:p>
          <a:p>
            <a:pPr lvl="1"/>
            <a:r>
              <a:rPr lang="en-US" altLang="zh-CN" dirty="0" smtClean="0"/>
              <a:t>Delay Monitor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4787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Key points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603847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sz="2000" dirty="0" smtClean="0"/>
              <a:t>1. Low delay encoding:	confirmed</a:t>
            </a:r>
          </a:p>
          <a:p>
            <a:r>
              <a:rPr lang="en-US" altLang="zh-CN" sz="2000" dirty="0" smtClean="0"/>
              <a:t>2. Send </a:t>
            </a:r>
            <a:r>
              <a:rPr lang="en-US" altLang="zh-CN" sz="2000" dirty="0" err="1" smtClean="0"/>
              <a:t>cmd</a:t>
            </a:r>
            <a:r>
              <a:rPr lang="en-US" altLang="zh-CN" sz="2000" dirty="0" smtClean="0"/>
              <a:t> to BB( 1CMD/0.5ms): confirmed</a:t>
            </a:r>
          </a:p>
          <a:p>
            <a:r>
              <a:rPr lang="en-US" altLang="zh-CN" sz="2000" dirty="0" smtClean="0"/>
              <a:t>3. Send </a:t>
            </a:r>
            <a:r>
              <a:rPr lang="en-US" altLang="zh-CN" sz="2000" dirty="0" err="1" smtClean="0"/>
              <a:t>cmd</a:t>
            </a:r>
            <a:r>
              <a:rPr lang="en-US" altLang="zh-CN" sz="2000" dirty="0" smtClean="0"/>
              <a:t> to Dec: 	need try</a:t>
            </a:r>
          </a:p>
          <a:p>
            <a:pPr lvl="1"/>
            <a:r>
              <a:rPr lang="en-US" altLang="zh-CN" sz="1800" dirty="0" smtClean="0"/>
              <a:t>Need confirmed: </a:t>
            </a:r>
          </a:p>
          <a:p>
            <a:pPr lvl="2"/>
            <a:r>
              <a:rPr lang="en-US" altLang="zh-CN" sz="1400" dirty="0" err="1" smtClean="0"/>
              <a:t>dec</a:t>
            </a:r>
            <a:r>
              <a:rPr lang="en-US" altLang="zh-CN" sz="1400" dirty="0" smtClean="0"/>
              <a:t> </a:t>
            </a:r>
            <a:r>
              <a:rPr lang="en-US" altLang="zh-CN" sz="1400" dirty="0" err="1" smtClean="0"/>
              <a:t>wrptr</a:t>
            </a:r>
            <a:r>
              <a:rPr lang="en-US" altLang="zh-CN" sz="1400" dirty="0" smtClean="0"/>
              <a:t> can be updated any time? Or interrupt to update it.</a:t>
            </a:r>
          </a:p>
          <a:p>
            <a:pPr lvl="2"/>
            <a:r>
              <a:rPr lang="en-US" altLang="zh-CN" sz="1400" dirty="0" err="1" smtClean="0"/>
              <a:t>Sps</a:t>
            </a:r>
            <a:r>
              <a:rPr lang="en-US" altLang="zh-CN" sz="1400" dirty="0" smtClean="0"/>
              <a:t>/</a:t>
            </a:r>
            <a:r>
              <a:rPr lang="en-US" altLang="zh-CN" sz="1400" dirty="0" err="1" smtClean="0"/>
              <a:t>pps</a:t>
            </a:r>
            <a:r>
              <a:rPr lang="en-US" altLang="zh-CN" sz="1400" dirty="0" smtClean="0"/>
              <a:t> need 1024 bytes? If need 1024, </a:t>
            </a:r>
            <a:r>
              <a:rPr lang="en-US" altLang="zh-CN" sz="1400" dirty="0" err="1" smtClean="0"/>
              <a:t>sps</a:t>
            </a:r>
            <a:r>
              <a:rPr lang="en-US" altLang="zh-CN" sz="1400" dirty="0" smtClean="0"/>
              <a:t>/</a:t>
            </a:r>
            <a:r>
              <a:rPr lang="en-US" altLang="zh-CN" sz="1400" dirty="0" err="1" smtClean="0"/>
              <a:t>pps</a:t>
            </a:r>
            <a:r>
              <a:rPr lang="en-US" altLang="zh-CN" sz="1400" dirty="0" smtClean="0"/>
              <a:t> + padding zero can work?</a:t>
            </a:r>
          </a:p>
          <a:p>
            <a:pPr lvl="2"/>
            <a:r>
              <a:rPr lang="en-US" altLang="zh-CN" sz="1400" dirty="0" smtClean="0"/>
              <a:t>How to flush decoder finish one frame if the rest bytes is not enough(such 3 bytes)?</a:t>
            </a:r>
          </a:p>
          <a:p>
            <a:pPr lvl="2"/>
            <a:r>
              <a:rPr lang="en-US" altLang="zh-CN" sz="1400" dirty="0" smtClean="0"/>
              <a:t>Does slice affects the intra refresh?</a:t>
            </a:r>
          </a:p>
          <a:p>
            <a:pPr lvl="1"/>
            <a:r>
              <a:rPr lang="en-US" altLang="zh-CN" sz="1800" dirty="0" smtClean="0"/>
              <a:t>Scheme: </a:t>
            </a:r>
          </a:p>
          <a:p>
            <a:pPr lvl="2"/>
            <a:r>
              <a:rPr lang="en-US" altLang="zh-CN" sz="1400" dirty="0" smtClean="0"/>
              <a:t>BB sync the </a:t>
            </a:r>
            <a:r>
              <a:rPr lang="en-US" altLang="zh-CN" sz="1400" dirty="0" err="1" smtClean="0"/>
              <a:t>cmd</a:t>
            </a:r>
            <a:r>
              <a:rPr lang="en-US" altLang="zh-CN" sz="1400" dirty="0"/>
              <a:t> </a:t>
            </a:r>
            <a:r>
              <a:rPr lang="en-US" altLang="zh-CN" sz="1400" dirty="0" smtClean="0">
                <a:sym typeface="Wingdings" panose="05000000000000000000" pitchFamily="2" charset="2"/>
              </a:rPr>
              <a:t> </a:t>
            </a:r>
            <a:r>
              <a:rPr lang="en-US" altLang="zh-CN" sz="1400" dirty="0" smtClean="0"/>
              <a:t>CPU parser the block and move the data into </a:t>
            </a:r>
            <a:r>
              <a:rPr lang="en-US" altLang="zh-CN" sz="1400" dirty="0" err="1" smtClean="0"/>
              <a:t>sram</a:t>
            </a:r>
            <a:r>
              <a:rPr lang="en-US" altLang="zh-CN" sz="1400" dirty="0" smtClean="0"/>
              <a:t> </a:t>
            </a:r>
            <a:r>
              <a:rPr lang="en-US" altLang="zh-CN" sz="1400" dirty="0" smtClean="0">
                <a:sym typeface="Wingdings" panose="05000000000000000000" pitchFamily="2" charset="2"/>
              </a:rPr>
              <a:t> </a:t>
            </a:r>
            <a:r>
              <a:rPr lang="en-US" altLang="zh-CN" sz="1400" dirty="0" smtClean="0"/>
              <a:t>inform to decoder</a:t>
            </a:r>
          </a:p>
          <a:p>
            <a:r>
              <a:rPr lang="en-US" altLang="zh-CN" sz="2000" dirty="0" smtClean="0"/>
              <a:t>4. The start point of starting display:  need try</a:t>
            </a:r>
          </a:p>
          <a:p>
            <a:pPr lvl="1"/>
            <a:r>
              <a:rPr lang="en-US" altLang="zh-CN" sz="1600" dirty="0" smtClean="0"/>
              <a:t>Scheme: </a:t>
            </a:r>
          </a:p>
          <a:p>
            <a:pPr lvl="2"/>
            <a:r>
              <a:rPr lang="en-US" altLang="zh-CN" sz="1200" dirty="0" smtClean="0"/>
              <a:t>Start </a:t>
            </a:r>
            <a:r>
              <a:rPr lang="en-US" altLang="zh-CN" sz="1200" dirty="0" err="1" smtClean="0"/>
              <a:t>timmer</a:t>
            </a:r>
            <a:r>
              <a:rPr lang="en-US" altLang="zh-CN" sz="1200" dirty="0" smtClean="0"/>
              <a:t> after launch decoding the FIRST frame</a:t>
            </a:r>
            <a:r>
              <a:rPr lang="en-US" altLang="zh-CN" sz="1200" dirty="0" smtClean="0">
                <a:sym typeface="Wingdings" panose="05000000000000000000" pitchFamily="2" charset="2"/>
              </a:rPr>
              <a:t> 4 </a:t>
            </a:r>
            <a:r>
              <a:rPr lang="en-US" altLang="zh-CN" sz="1200" dirty="0" err="1" smtClean="0">
                <a:sym typeface="Wingdings" panose="05000000000000000000" pitchFamily="2" charset="2"/>
              </a:rPr>
              <a:t>ms</a:t>
            </a:r>
            <a:r>
              <a:rPr lang="en-US" altLang="zh-CN" sz="1200" dirty="0" smtClean="0">
                <a:sym typeface="Wingdings" panose="05000000000000000000" pitchFamily="2" charset="2"/>
              </a:rPr>
              <a:t>  launch display</a:t>
            </a:r>
          </a:p>
          <a:p>
            <a:r>
              <a:rPr lang="en-US" altLang="zh-CN" sz="2000" dirty="0" smtClean="0">
                <a:sym typeface="Wingdings" panose="05000000000000000000" pitchFamily="2" charset="2"/>
              </a:rPr>
              <a:t>5. Correct the phase error </a:t>
            </a:r>
            <a:r>
              <a:rPr lang="en-US" altLang="zh-CN" sz="2000" dirty="0" err="1" smtClean="0">
                <a:sym typeface="Wingdings" panose="05000000000000000000" pitchFamily="2" charset="2"/>
              </a:rPr>
              <a:t>betweeen</a:t>
            </a:r>
            <a:r>
              <a:rPr lang="en-US" altLang="zh-CN" sz="2000" dirty="0" smtClean="0">
                <a:sym typeface="Wingdings" panose="05000000000000000000" pitchFamily="2" charset="2"/>
              </a:rPr>
              <a:t> decoder and display</a:t>
            </a:r>
          </a:p>
          <a:p>
            <a:pPr lvl="1"/>
            <a:r>
              <a:rPr lang="en-US" altLang="zh-CN" sz="1600" dirty="0" smtClean="0">
                <a:sym typeface="Wingdings" panose="05000000000000000000" pitchFamily="2" charset="2"/>
              </a:rPr>
              <a:t>Need confirmed</a:t>
            </a:r>
          </a:p>
          <a:p>
            <a:pPr lvl="2"/>
            <a:r>
              <a:rPr lang="en-US" altLang="zh-CN" sz="1200" dirty="0" smtClean="0">
                <a:sym typeface="Wingdings" panose="05000000000000000000" pitchFamily="2" charset="2"/>
              </a:rPr>
              <a:t>Display can update the blank time to adjust the display </a:t>
            </a:r>
            <a:r>
              <a:rPr lang="en-US" altLang="zh-CN" sz="1200" dirty="0" err="1" smtClean="0">
                <a:sym typeface="Wingdings" panose="05000000000000000000" pitchFamily="2" charset="2"/>
              </a:rPr>
              <a:t>vsync</a:t>
            </a:r>
            <a:r>
              <a:rPr lang="en-US" altLang="zh-CN" sz="1200" dirty="0" smtClean="0">
                <a:sym typeface="Wingdings" panose="05000000000000000000" pitchFamily="2" charset="2"/>
              </a:rPr>
              <a:t> point</a:t>
            </a:r>
          </a:p>
          <a:p>
            <a:pPr lvl="1"/>
            <a:r>
              <a:rPr lang="en-US" altLang="zh-CN" sz="1600" dirty="0" smtClean="0">
                <a:sym typeface="Wingdings" panose="05000000000000000000" pitchFamily="2" charset="2"/>
              </a:rPr>
              <a:t>Scheme:</a:t>
            </a:r>
          </a:p>
          <a:p>
            <a:pPr lvl="2"/>
            <a:r>
              <a:rPr lang="en-US" altLang="zh-CN" sz="1200" dirty="0" smtClean="0">
                <a:sym typeface="Wingdings" panose="05000000000000000000" pitchFamily="2" charset="2"/>
              </a:rPr>
              <a:t>If the phase error &gt; 2ms, then update blank time to adjust </a:t>
            </a:r>
            <a:r>
              <a:rPr lang="en-US" altLang="zh-CN" sz="1200" dirty="0" err="1" smtClean="0">
                <a:sym typeface="Wingdings" panose="05000000000000000000" pitchFamily="2" charset="2"/>
              </a:rPr>
              <a:t>vsync</a:t>
            </a:r>
            <a:r>
              <a:rPr lang="en-US" altLang="zh-CN" sz="1200" dirty="0" smtClean="0">
                <a:sym typeface="Wingdings" panose="05000000000000000000" pitchFamily="2" charset="2"/>
              </a:rPr>
              <a:t> point. </a:t>
            </a:r>
            <a:endParaRPr lang="en-US" altLang="zh-CN" sz="1200" dirty="0" smtClean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20329"/>
            <a:ext cx="4870450" cy="151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7898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Dec Key Points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在随机接入的时候，直到</a:t>
            </a:r>
            <a:r>
              <a:rPr lang="en-US" altLang="zh-CN" dirty="0" smtClean="0"/>
              <a:t>Decoder</a:t>
            </a:r>
            <a:r>
              <a:rPr lang="zh-CN" altLang="en-US" dirty="0" smtClean="0"/>
              <a:t>找到正确的</a:t>
            </a:r>
            <a:r>
              <a:rPr lang="en-US" altLang="zh-CN" dirty="0" err="1" smtClean="0"/>
              <a:t>sps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pps</a:t>
            </a:r>
            <a:r>
              <a:rPr lang="zh-CN" altLang="en-US" dirty="0" smtClean="0"/>
              <a:t>为止；</a:t>
            </a:r>
            <a:endParaRPr lang="en-US" altLang="zh-CN" dirty="0" smtClean="0"/>
          </a:p>
          <a:p>
            <a:r>
              <a:rPr lang="zh-CN" altLang="en-US" dirty="0" smtClean="0"/>
              <a:t>找到</a:t>
            </a:r>
            <a:r>
              <a:rPr lang="en-US" altLang="zh-CN" dirty="0" err="1" smtClean="0"/>
              <a:t>sps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pps</a:t>
            </a:r>
            <a:r>
              <a:rPr lang="zh-CN" altLang="en-US" dirty="0" smtClean="0"/>
              <a:t>后，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6965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Potential Issue &amp; Solution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zh-CN" dirty="0" smtClean="0"/>
              <a:t>SPS/PPS</a:t>
            </a:r>
            <a:r>
              <a:rPr lang="zh-CN" altLang="en-US" dirty="0" smtClean="0"/>
              <a:t>要定期的发送，为了随机接入；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SPS/PPS</a:t>
            </a:r>
            <a:r>
              <a:rPr lang="zh-CN" altLang="en-US" dirty="0" smtClean="0"/>
              <a:t>后面的帧</a:t>
            </a:r>
            <a:r>
              <a:rPr lang="zh-CN" altLang="en-US" dirty="0" smtClean="0">
                <a:solidFill>
                  <a:srgbClr val="FF0000"/>
                </a:solidFill>
              </a:rPr>
              <a:t>如果插入</a:t>
            </a:r>
            <a:r>
              <a:rPr lang="en-US" altLang="zh-CN" dirty="0" smtClean="0">
                <a:solidFill>
                  <a:srgbClr val="FF0000"/>
                </a:solidFill>
              </a:rPr>
              <a:t>I</a:t>
            </a:r>
            <a:r>
              <a:rPr lang="zh-CN" altLang="en-US" dirty="0" smtClean="0">
                <a:solidFill>
                  <a:srgbClr val="FF0000"/>
                </a:solidFill>
              </a:rPr>
              <a:t>帧</a:t>
            </a:r>
            <a:r>
              <a:rPr lang="zh-CN" altLang="en-US" dirty="0" smtClean="0"/>
              <a:t>，那么质量可能会受到影响；（实现后要查看效果）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SPS/PPS</a:t>
            </a:r>
            <a:r>
              <a:rPr lang="zh-CN" altLang="en-US" dirty="0" smtClean="0"/>
              <a:t>后面的帧</a:t>
            </a:r>
            <a:r>
              <a:rPr lang="zh-CN" altLang="en-US" dirty="0" smtClean="0">
                <a:solidFill>
                  <a:srgbClr val="FF0000"/>
                </a:solidFill>
              </a:rPr>
              <a:t>如果不插入</a:t>
            </a:r>
            <a:r>
              <a:rPr lang="en-US" altLang="zh-CN" dirty="0" smtClean="0">
                <a:solidFill>
                  <a:srgbClr val="FF0000"/>
                </a:solidFill>
              </a:rPr>
              <a:t>I</a:t>
            </a:r>
            <a:r>
              <a:rPr lang="zh-CN" altLang="en-US" dirty="0" smtClean="0">
                <a:solidFill>
                  <a:srgbClr val="FF0000"/>
                </a:solidFill>
              </a:rPr>
              <a:t>帧</a:t>
            </a:r>
            <a:r>
              <a:rPr lang="zh-CN" altLang="en-US" dirty="0" smtClean="0"/>
              <a:t>，那么至少要经历</a:t>
            </a:r>
            <a:r>
              <a:rPr lang="en-US" altLang="zh-CN" dirty="0" smtClean="0"/>
              <a:t>16</a:t>
            </a:r>
            <a:r>
              <a:rPr lang="zh-CN" altLang="en-US" dirty="0" smtClean="0"/>
              <a:t>帧（</a:t>
            </a:r>
            <a:r>
              <a:rPr lang="en-US" altLang="zh-CN" dirty="0" smtClean="0"/>
              <a:t>0.25s)</a:t>
            </a:r>
            <a:r>
              <a:rPr lang="zh-CN" altLang="en-US" dirty="0" smtClean="0"/>
              <a:t> 后，才能恢复正常；</a:t>
            </a:r>
            <a:endParaRPr lang="en-US" altLang="zh-CN" dirty="0" smtClean="0"/>
          </a:p>
          <a:p>
            <a:r>
              <a:rPr lang="zh-CN" altLang="en-US" dirty="0" smtClean="0"/>
              <a:t>解码过程中，如果收到错误的</a:t>
            </a:r>
            <a:r>
              <a:rPr lang="en-US" altLang="zh-CN" dirty="0" smtClean="0"/>
              <a:t>SPS/PPS</a:t>
            </a:r>
            <a:r>
              <a:rPr lang="zh-CN" altLang="en-US" dirty="0" smtClean="0"/>
              <a:t>，被识别的话可以丢掉不受影响，不被识别的话，可能会使图像花屏；（需要造这个</a:t>
            </a:r>
            <a:r>
              <a:rPr lang="en-US" altLang="zh-CN" dirty="0" smtClean="0"/>
              <a:t>case</a:t>
            </a:r>
            <a:r>
              <a:rPr lang="zh-CN" altLang="en-US" dirty="0" smtClean="0"/>
              <a:t>测试一下）</a:t>
            </a:r>
            <a:endParaRPr lang="en-US" altLang="zh-CN" dirty="0" smtClean="0"/>
          </a:p>
          <a:p>
            <a:r>
              <a:rPr lang="zh-CN" altLang="en-US" dirty="0" smtClean="0"/>
              <a:t>解码过程中，如果收到错误的帧码流，那么必然会出现图像花屏（大约需要</a:t>
            </a:r>
            <a:r>
              <a:rPr lang="en-US" altLang="zh-CN" dirty="0" smtClean="0"/>
              <a:t>16</a:t>
            </a:r>
            <a:r>
              <a:rPr lang="zh-CN" altLang="en-US" dirty="0" smtClean="0"/>
              <a:t>帧（</a:t>
            </a:r>
            <a:r>
              <a:rPr lang="en-US" altLang="zh-CN" dirty="0" err="1" smtClean="0"/>
              <a:t>IntraRefresh</a:t>
            </a:r>
            <a:r>
              <a:rPr lang="en-US" altLang="zh-CN" dirty="0" smtClean="0"/>
              <a:t>)</a:t>
            </a:r>
            <a:r>
              <a:rPr lang="zh-CN" altLang="en-US" dirty="0" smtClean="0"/>
              <a:t>后才能恢复）；</a:t>
            </a:r>
            <a:endParaRPr lang="en-US" altLang="zh-CN" dirty="0" smtClean="0"/>
          </a:p>
          <a:p>
            <a:r>
              <a:rPr lang="zh-CN" altLang="en-US" dirty="0" smtClean="0"/>
              <a:t>需要专门测试一下场景切换帧（</a:t>
            </a:r>
            <a:r>
              <a:rPr lang="en-US" altLang="zh-CN" dirty="0" smtClean="0"/>
              <a:t>Big Picture</a:t>
            </a:r>
            <a:r>
              <a:rPr lang="zh-CN" altLang="en-US" dirty="0" smtClean="0"/>
              <a:t>）可能对延时抖动带来的影响</a:t>
            </a:r>
            <a:r>
              <a:rPr lang="en-US" altLang="zh-CN" dirty="0" smtClean="0"/>
              <a:t>;</a:t>
            </a:r>
            <a:r>
              <a:rPr lang="zh-CN" altLang="en-US" dirty="0" smtClean="0"/>
              <a:t>（我们测试的几个场景中，</a:t>
            </a:r>
            <a:r>
              <a:rPr lang="en-US" altLang="zh-CN" dirty="0" smtClean="0"/>
              <a:t>HEVC</a:t>
            </a:r>
            <a:r>
              <a:rPr lang="zh-CN" altLang="en-US" dirty="0" smtClean="0"/>
              <a:t>对场景切换帧还是表现比较好的，但是还是要更多的场景检验）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858154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67494"/>
            <a:ext cx="8110537" cy="405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521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45378</TotalTime>
  <Words>600</Words>
  <Application>Microsoft Office PowerPoint</Application>
  <PresentationFormat>全屏显示(16:9)</PresentationFormat>
  <Paragraphs>112</Paragraphs>
  <Slides>19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Office 主题​​</vt:lpstr>
      <vt:lpstr>Low Delay Implementation</vt:lpstr>
      <vt:lpstr>Specification</vt:lpstr>
      <vt:lpstr>Scheme</vt:lpstr>
      <vt:lpstr>Veloce DB Requirements</vt:lpstr>
      <vt:lpstr>Veloce DB Requirements</vt:lpstr>
      <vt:lpstr>Key points</vt:lpstr>
      <vt:lpstr>Dec Key Points</vt:lpstr>
      <vt:lpstr>Potential Issue &amp; Solution</vt:lpstr>
      <vt:lpstr>PowerPoint 演示文稿</vt:lpstr>
      <vt:lpstr>HEVC Based Low-delay</vt:lpstr>
      <vt:lpstr>Decoder End Program</vt:lpstr>
      <vt:lpstr>Potential Issue And Methods</vt:lpstr>
      <vt:lpstr>Review HEVC Decoding</vt:lpstr>
      <vt:lpstr>PowerPoint 演示文稿</vt:lpstr>
      <vt:lpstr>Extended</vt:lpstr>
      <vt:lpstr>Screen Tearing</vt:lpstr>
      <vt:lpstr>V-Sync/G-Sync/Free-Sync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220</cp:revision>
  <dcterms:created xsi:type="dcterms:W3CDTF">2017-12-18T14:43:40Z</dcterms:created>
  <dcterms:modified xsi:type="dcterms:W3CDTF">2018-01-27T06:38:14Z</dcterms:modified>
</cp:coreProperties>
</file>