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4" r:id="rId2"/>
    <p:sldId id="275" r:id="rId3"/>
    <p:sldId id="276" r:id="rId4"/>
    <p:sldId id="310" r:id="rId5"/>
    <p:sldId id="311" r:id="rId6"/>
    <p:sldId id="279" r:id="rId7"/>
    <p:sldId id="278" r:id="rId8"/>
    <p:sldId id="277" r:id="rId9"/>
    <p:sldId id="312" r:id="rId10"/>
    <p:sldId id="293" r:id="rId11"/>
    <p:sldId id="297" r:id="rId12"/>
    <p:sldId id="294" r:id="rId13"/>
    <p:sldId id="292" r:id="rId14"/>
    <p:sldId id="295" r:id="rId15"/>
    <p:sldId id="296" r:id="rId16"/>
    <p:sldId id="298" r:id="rId17"/>
    <p:sldId id="299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5" autoAdjust="0"/>
    <p:restoredTop sz="93091" autoAdjust="0"/>
  </p:normalViewPr>
  <p:slideViewPr>
    <p:cSldViewPr>
      <p:cViewPr>
        <p:scale>
          <a:sx n="125" d="100"/>
          <a:sy n="125" d="100"/>
        </p:scale>
        <p:origin x="-504" y="-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A4995-0494-4FE6-8950-FEBB8D59BEA9}" type="datetimeFigureOut">
              <a:rPr lang="zh-CN" altLang="en-US" smtClean="0"/>
              <a:t>2017/11/09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1F098-C538-4F05-9450-C15523F2F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5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1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CSI/DSI/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1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CPHY/DPHY/MPHY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9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CUT</a:t>
            </a:r>
            <a:r>
              <a:rPr lang="en-US" altLang="zh-CN" baseline="0" dirty="0" smtClean="0"/>
              <a:t> Through 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3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1F098-C538-4F05-9450-C15523F2F2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0364" y="2366700"/>
            <a:ext cx="5883275" cy="789781"/>
          </a:xfr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1" y="3238501"/>
            <a:ext cx="5892800" cy="55827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1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880360" y="5329751"/>
            <a:ext cx="2895600" cy="264684"/>
          </a:xfrm>
        </p:spPr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956" y="5322888"/>
            <a:ext cx="1792605" cy="264583"/>
          </a:xfrm>
        </p:spPr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5" y="64067"/>
            <a:ext cx="1193483" cy="483129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639" y="5171091"/>
            <a:ext cx="918210" cy="404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78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344129"/>
            <a:ext cx="8229600" cy="4645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60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01083"/>
            <a:ext cx="457200" cy="488157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5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90800" y="2572862"/>
            <a:ext cx="5284076" cy="714000"/>
          </a:xfrm>
        </p:spPr>
        <p:txBody>
          <a:bodyPr anchor="ctr" anchorCtr="0"/>
          <a:lstStyle>
            <a:lvl1pPr>
              <a:defRPr sz="2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343025" y="2500313"/>
            <a:ext cx="895350" cy="714375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defTabSz="713232"/>
              <a:endParaRPr lang="zh-CN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 defTabSz="713232"/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9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4164"/>
            <a:ext cx="3552384" cy="32640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8760" y="1144164"/>
            <a:ext cx="3368040" cy="3264000"/>
          </a:xfrm>
        </p:spPr>
        <p:txBody>
          <a:bodyPr/>
          <a:lstStyle>
            <a:lvl1pPr marL="222885" indent="-222885">
              <a:buFont typeface="Arial" pitchFamily="34" charset="0"/>
              <a:buChar char="•"/>
              <a:defRPr sz="1900"/>
            </a:lvl1pPr>
            <a:lvl2pPr marL="579501" indent="-222885">
              <a:buFont typeface="Arial" pitchFamily="34" charset="0"/>
              <a:buChar char="•"/>
              <a:defRPr sz="1600"/>
            </a:lvl2pPr>
            <a:lvl3pPr marL="936117" indent="-222885">
              <a:buFont typeface="Arial" pitchFamily="34" charset="0"/>
              <a:buChar char="•"/>
              <a:defRPr sz="1400"/>
            </a:lvl3pPr>
            <a:lvl4pPr marL="1292733" indent="-222885">
              <a:buFont typeface="Arial" pitchFamily="34" charset="0"/>
              <a:buChar char="•"/>
              <a:defRPr sz="1400"/>
            </a:lvl4pPr>
            <a:lvl5pPr marL="1649349" indent="-222885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01083"/>
            <a:ext cx="457200" cy="488157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272"/>
            <a:ext cx="8229600" cy="924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00969"/>
            <a:ext cx="4041776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87563"/>
            <a:ext cx="4041776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4057650" cy="68659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405765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35200" y="2592000"/>
            <a:ext cx="5673600" cy="537000"/>
          </a:xfrm>
        </p:spPr>
        <p:txBody>
          <a:bodyPr/>
          <a:lstStyle>
            <a:lvl1pPr algn="ctr">
              <a:defRPr sz="280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7689433" y="2450042"/>
            <a:ext cx="554831" cy="814917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930086" y="2450042"/>
            <a:ext cx="545783" cy="799042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54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6400" y="4284980"/>
            <a:ext cx="8251200" cy="996000"/>
          </a:xfrm>
        </p:spPr>
        <p:txBody>
          <a:bodyPr/>
          <a:lstStyle>
            <a:lvl1pPr marL="0" indent="0">
              <a:buNone/>
              <a:defRPr sz="1400"/>
            </a:lvl1pPr>
            <a:lvl2pPr marL="356616" indent="0">
              <a:buNone/>
              <a:defRPr sz="1100"/>
            </a:lvl2pPr>
            <a:lvl3pPr marL="713232" indent="0">
              <a:buNone/>
              <a:defRPr sz="900"/>
            </a:lvl3pPr>
            <a:lvl4pPr marL="1069848" indent="0">
              <a:buNone/>
              <a:defRPr sz="800"/>
            </a:lvl4pPr>
            <a:lvl5pPr marL="1426464" indent="0">
              <a:buNone/>
              <a:defRPr sz="800"/>
            </a:lvl5pPr>
            <a:lvl6pPr marL="1783080" indent="0">
              <a:buNone/>
              <a:defRPr sz="800"/>
            </a:lvl6pPr>
            <a:lvl7pPr marL="2139696" indent="0">
              <a:buNone/>
              <a:defRPr sz="800"/>
            </a:lvl7pPr>
            <a:lvl8pPr marL="2496312" indent="0">
              <a:buNone/>
              <a:defRPr sz="800"/>
            </a:lvl8pPr>
            <a:lvl9pPr marL="2852928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01085"/>
            <a:ext cx="8229600" cy="489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5027" y="998724"/>
            <a:ext cx="5113946" cy="2851141"/>
          </a:xfrm>
        </p:spPr>
        <p:txBody>
          <a:bodyPr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01083"/>
            <a:ext cx="457200" cy="488157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713232"/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1335" y="201084"/>
            <a:ext cx="1265465" cy="4904053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084"/>
            <a:ext cx="6780440" cy="49040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2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7210" y="201084"/>
            <a:ext cx="8149590" cy="70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333" tIns="36652" rIns="70333" bIns="36652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9393"/>
            <a:ext cx="8229600" cy="397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329751"/>
            <a:ext cx="2133600" cy="2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29751"/>
            <a:ext cx="2895600" cy="2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ct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329751"/>
            <a:ext cx="2133600" cy="26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23" tIns="35662" rIns="71323" bIns="35662" numCol="1" anchor="t" anchorCtr="0" compatLnSpc="1">
            <a:normAutofit/>
          </a:bodyPr>
          <a:lstStyle>
            <a:lvl1pPr algn="r">
              <a:defRPr sz="11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pPr defTabSz="713232"/>
            <a:fld id="{8133B626-CDDA-4737-8081-2DB7A644F6F3}" type="slidenum">
              <a:rPr lang="zh-CN" altLang="en-US" smtClean="0">
                <a:solidFill>
                  <a:srgbClr val="808080"/>
                </a:solidFill>
              </a:rPr>
              <a:pPr defTabSz="713232"/>
              <a:t>‹#›</a:t>
            </a:fld>
            <a:endParaRPr lang="zh-CN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7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356616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713232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069848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42646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267462" indent="-267462" algn="l" rtl="0" eaLnBrk="1" fontAlgn="base" hangingPunct="1">
        <a:spcBef>
          <a:spcPct val="20000"/>
        </a:spcBef>
        <a:spcAft>
          <a:spcPct val="0"/>
        </a:spcAft>
        <a:buChar char="•"/>
        <a:defRPr sz="19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579501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936117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292733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1649349" indent="-22288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Excel_97-2003_Worksheet1.xls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6577" y="2067886"/>
            <a:ext cx="5883275" cy="789781"/>
          </a:xfrm>
        </p:spPr>
        <p:txBody>
          <a:bodyPr>
            <a:normAutofit/>
          </a:bodyPr>
          <a:lstStyle/>
          <a:p>
            <a:r>
              <a:rPr lang="en-US" altLang="zh-C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Sirius MIPI 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</a:t>
            </a:r>
            <a:r>
              <a:rPr lang="en-US" altLang="zh-CN" sz="2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endParaRPr lang="zh-CN" altLang="en-US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0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Logic: Four lane RX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98431"/>
            <a:ext cx="71056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3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Logic: Four lane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RX&amp;&amp;TX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5292"/>
            <a:ext cx="71056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6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Logic: Four lane RX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93"/>
            <a:ext cx="8219256" cy="3024251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 Connect</a:t>
            </a:r>
            <a:r>
              <a:rPr lang="zh-CN" altLang="en-US" sz="25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 (100Ω differential impedance) is split at PCB or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200Ω differential impedance traces for matched impedance to the two RX2L clock lanes. </a:t>
            </a:r>
            <a:endParaRPr lang="en-US" altLang="zh-CN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PPI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Connect: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PPI Signal can be classified into three part: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State signal: sync and mux to host controller.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Byte data:     lane data align through FIFO.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Configure Interface: Selected based on scenarios.</a:t>
            </a:r>
            <a:endParaRPr lang="zh-CN" altLang="en-US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7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Logic: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CSI2 Host Controller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9" y="1128713"/>
            <a:ext cx="7940162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7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Logic: PLL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74018"/>
            <a:ext cx="53625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120131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PLL: ATE_TEST &amp;&amp;TX Function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0040" y="3001516"/>
            <a:ext cx="3871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1, Lock mismatch; data align through </a:t>
            </a:r>
            <a:r>
              <a:rPr lang="en-US" altLang="zh-CN" dirty="0" err="1" smtClean="0"/>
              <a:t>fifo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2, Frequency mismatch; 1080p@1Ghz;1bit  </a:t>
            </a:r>
            <a:r>
              <a:rPr lang="en-US" altLang="zh-CN" dirty="0" err="1" smtClean="0"/>
              <a:t>mismath</a:t>
            </a:r>
            <a:endParaRPr lang="en-US" altLang="zh-CN" dirty="0" smtClean="0"/>
          </a:p>
          <a:p>
            <a:r>
              <a:rPr lang="en-US" altLang="zh-CN" dirty="0" smtClean="0"/>
              <a:t>1Ghz – 1/(1 + 1/1920/(24/6)) = 1MHZ</a:t>
            </a:r>
          </a:p>
          <a:p>
            <a:r>
              <a:rPr lang="en-US" altLang="zh-CN" dirty="0" smtClean="0"/>
              <a:t> 3, The frequency mismatch between PLL1/PLL2;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56135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the clock quality of PLL through 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Logic: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29308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dwc_dphy2bio: master mode, include one pair of AVDD&amp;AGND of PLL; DPHY0, DPHY1;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dwc_dphy2sio</a:t>
            </a:r>
            <a:r>
              <a:rPr lang="en-US" altLang="zh-CN" dirty="0"/>
              <a:t>: </a:t>
            </a:r>
            <a:r>
              <a:rPr lang="en-US" altLang="zh-CN" dirty="0" smtClean="0"/>
              <a:t>slave </a:t>
            </a:r>
            <a:r>
              <a:rPr lang="en-US" altLang="zh-CN" dirty="0"/>
              <a:t>mode, </a:t>
            </a:r>
            <a:r>
              <a:rPr lang="en-US" altLang="zh-CN" dirty="0" smtClean="0"/>
              <a:t>DPHY2 ~~ DPHY7;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618358"/>
            <a:ext cx="38004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24" y="2565970"/>
            <a:ext cx="33242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01084"/>
            <a:ext cx="5402942" cy="70369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7300"/>
            <a:ext cx="3106688" cy="1224051"/>
          </a:xfrm>
        </p:spPr>
        <p:txBody>
          <a:bodyPr>
            <a:normAutofit/>
          </a:bodyPr>
          <a:lstStyle/>
          <a:p>
            <a:pPr marL="602361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LOCAL SIM</a:t>
            </a:r>
          </a:p>
          <a:p>
            <a:pPr marL="602361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602361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5161" indent="0">
              <a:spcBef>
                <a:spcPct val="0"/>
              </a:spcBef>
              <a:buNone/>
            </a:pP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6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Sim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35810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SYNP VTB  &lt;SYNP DPHY Model&gt;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MOVE The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To local.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Add some parameter.</a:t>
            </a:r>
          </a:p>
        </p:txBody>
      </p:sp>
    </p:spTree>
    <p:extLst>
      <p:ext uri="{BB962C8B-B14F-4D97-AF65-F5344CB8AC3E}">
        <p14:creationId xmlns:p14="http://schemas.microsoft.com/office/powerpoint/2010/main" val="42642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 Sim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35810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SYNP VTB  &lt;SYNP DPHY Model&gt;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Image test</a:t>
            </a:r>
          </a:p>
        </p:txBody>
      </p:sp>
    </p:spTree>
    <p:extLst>
      <p:ext uri="{BB962C8B-B14F-4D97-AF65-F5344CB8AC3E}">
        <p14:creationId xmlns:p14="http://schemas.microsoft.com/office/powerpoint/2010/main" val="38803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SIMULATION: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EMU Sim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35810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PPI Connect between TX&amp;RX Controller</a:t>
            </a:r>
            <a:r>
              <a:rPr lang="en-US" altLang="zh-CN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 smtClean="0"/>
              <a:t>Veloce</a:t>
            </a:r>
            <a:r>
              <a:rPr lang="en-US" altLang="zh-CN" dirty="0"/>
              <a:t> </a:t>
            </a:r>
            <a:r>
              <a:rPr lang="en-US" altLang="zh-CN" dirty="0" smtClean="0"/>
              <a:t>SV Model    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Image test.</a:t>
            </a:r>
          </a:p>
        </p:txBody>
      </p:sp>
    </p:spTree>
    <p:extLst>
      <p:ext uri="{BB962C8B-B14F-4D97-AF65-F5344CB8AC3E}">
        <p14:creationId xmlns:p14="http://schemas.microsoft.com/office/powerpoint/2010/main" val="22347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13284"/>
            <a:ext cx="4555998" cy="3891048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MIPI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CSI-2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License IP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Application&amp;&amp;Arch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Integration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Simulation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Backend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Ate Test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Bring Up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BACKEND: SYN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560" y="985377"/>
            <a:ext cx="5688632" cy="1008027"/>
          </a:xfrm>
        </p:spPr>
        <p:txBody>
          <a:bodyPr>
            <a:normAutofit/>
          </a:bodyPr>
          <a:lstStyle/>
          <a:p>
            <a:pPr marL="602361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Constrain of </a:t>
            </a:r>
            <a:r>
              <a:rPr lang="en-US" altLang="zh-CN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DPHY&amp;Controller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45161" indent="0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Release from SYNP;</a:t>
            </a:r>
          </a:p>
          <a:p>
            <a:pPr marL="145161" indent="0">
              <a:spcBef>
                <a:spcPct val="0"/>
              </a:spcBef>
              <a:buNone/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45161" indent="0">
              <a:spcBef>
                <a:spcPct val="0"/>
              </a:spcBef>
              <a:buNone/>
            </a:pPr>
            <a:endParaRPr lang="en-US" altLang="zh-CN" sz="3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图片 4" descr="C:\Users\User\AppData\Roaming\Foxmail7\Temp-45576-20171019114815\Catch6A0F(10-31-18-11-3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7380"/>
            <a:ext cx="5256584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98293"/>
              </p:ext>
            </p:extLst>
          </p:nvPr>
        </p:nvGraphicFramePr>
        <p:xfrm>
          <a:off x="1115616" y="3484984"/>
          <a:ext cx="5256584" cy="102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6584"/>
              </a:tblGrid>
              <a:tr h="1028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 DPHY area is  calculated as follows: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 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  (PHY+ PLL) X2 +  (PHY) X6  + (dphy2io_master) X2 + (dphy2io_slave) X6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=(0.31+0.1) X2   + 0.31X6 +   0.092X2 +  0.082X6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= 3.356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121196"/>
            <a:ext cx="5186918" cy="7036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BUMP&amp;&amp;BALL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4" y="800859"/>
            <a:ext cx="3883918" cy="299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42" y="3865587"/>
            <a:ext cx="7658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112930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length match between diff pairs are guaranteed by substrate and PCB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1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65575"/>
            <a:ext cx="5402942" cy="7036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ATE_TEST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717602"/>
              </p:ext>
            </p:extLst>
          </p:nvPr>
        </p:nvGraphicFramePr>
        <p:xfrm>
          <a:off x="1907704" y="1210608"/>
          <a:ext cx="5267325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Visio" r:id="rId3" imgW="8010445" imgH="6172123" progId="Visio.Drawing.15">
                  <p:embed/>
                </p:oleObj>
              </mc:Choice>
              <mc:Fallback>
                <p:oleObj name="Visio" r:id="rId3" imgW="8010445" imgH="617212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210608"/>
                        <a:ext cx="5267325" cy="405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7599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High Speed </a:t>
            </a:r>
            <a:r>
              <a:rPr lang="en-US" altLang="zh-CN" dirty="0" err="1" smtClean="0"/>
              <a:t>Bist</a:t>
            </a:r>
            <a:r>
              <a:rPr lang="en-US" altLang="zh-CN" dirty="0" smtClean="0"/>
              <a:t>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0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 Up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607913"/>
              </p:ext>
            </p:extLst>
          </p:nvPr>
        </p:nvGraphicFramePr>
        <p:xfrm>
          <a:off x="611560" y="841276"/>
          <a:ext cx="5184576" cy="3974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1152128"/>
                <a:gridCol w="3312368"/>
              </a:tblGrid>
              <a:tr h="59063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MIPI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554" marR="6554" marT="6554" marB="0" anchor="ctr"/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function validation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register default value check and read/write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Patten_gen</a:t>
                      </a:r>
                      <a:r>
                        <a:rPr lang="en-US" sz="800" u="none" strike="noStrike" dirty="0">
                          <a:effectLst/>
                        </a:rPr>
                        <a:t> mode test (raw8, 1280x720@30fps)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131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IDI interface test(raw8, 1280x720@30fps)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131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IPI interface test(raw8, 1280x720@30fps)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Two_lane</a:t>
                      </a:r>
                      <a:r>
                        <a:rPr lang="en-US" sz="800" u="none" strike="noStrike" dirty="0">
                          <a:effectLst/>
                        </a:rPr>
                        <a:t> mode test (raw8, 1280x720@30fps)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four_lane mode test  (raw8, 1280x720@30fps)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Hsync generate test   (raw8, 1280x720@30fps)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video Interface Timing test: raw8, 1280x720@30fps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video Interface Timing test: raw8, 1920x1080@30fps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video Interface Timing test: raw8, 3840x2160@30fps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video Interface timing test:  raw10, 1920x1080@30fps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video Interface timing test:  raw12, 1920x1080@30fps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video Interface timing test:  raw14, 1920x1080@30fps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video Interface timing test:  yuv422_8bit, 1920x1080@30fps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video Interface timing test:  yuv422_10bit, 1920x1080@30fps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video Interface Timing test: raw8, 1920x1080@30fps, SBS mode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2372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video Interface Timing test: yuv422_8, 1920x1080@30fps, SBS mode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131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Inter Bist test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  <a:tr h="131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performance validation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MIPI electrical test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54" marR="6554" marT="6554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2200" y="6972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Sensor bring up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 bwMode="auto">
          <a:xfrm>
            <a:off x="7128284" y="1057300"/>
            <a:ext cx="252028" cy="49476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14893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Monitor out logic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23441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IDI Interface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31362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IPI Interface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 bwMode="auto">
          <a:xfrm>
            <a:off x="7128284" y="1858680"/>
            <a:ext cx="252028" cy="49476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7128284" y="2650768"/>
            <a:ext cx="252028" cy="49476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7164288" y="3442856"/>
            <a:ext cx="252028" cy="49476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208" y="40003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test with VIF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057300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CSI TX </a:t>
            </a:r>
            <a:r>
              <a:rPr lang="en-US" altLang="zh-CN" dirty="0" smtClean="0">
                <a:sym typeface="Wingdings" panose="05000000000000000000" pitchFamily="2" charset="2"/>
              </a:rPr>
              <a:t> DSI </a:t>
            </a:r>
            <a:r>
              <a:rPr lang="en-US" altLang="zh-CN" dirty="0" smtClean="0">
                <a:sym typeface="Wingdings" panose="05000000000000000000" pitchFamily="2" charset="2"/>
              </a:rPr>
              <a:t>TX;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SYNP </a:t>
            </a:r>
            <a:r>
              <a:rPr lang="en-US" altLang="zh-CN" dirty="0" smtClean="0"/>
              <a:t>2lane_DPHY </a:t>
            </a:r>
            <a:r>
              <a:rPr lang="en-US" altLang="zh-CN" dirty="0">
                <a:sym typeface="Wingdings" panose="05000000000000000000" pitchFamily="2" charset="2"/>
              </a:rPr>
              <a:t> In house </a:t>
            </a:r>
            <a:r>
              <a:rPr lang="en-US" altLang="zh-CN" dirty="0" smtClean="0">
                <a:sym typeface="Wingdings" panose="05000000000000000000" pitchFamily="2" charset="2"/>
              </a:rPr>
              <a:t>1lane_DPHY;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ym typeface="Wingdings" panose="05000000000000000000" pitchFamily="2" charset="2"/>
              </a:rPr>
              <a:t>Interweaved mode; HDR based on </a:t>
            </a:r>
            <a:r>
              <a:rPr lang="en-US" altLang="zh-CN" dirty="0" smtClean="0">
                <a:sym typeface="Wingdings" panose="05000000000000000000" pitchFamily="2" charset="2"/>
              </a:rPr>
              <a:t>frame;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ym typeface="Wingdings" panose="05000000000000000000" pitchFamily="2" charset="2"/>
              </a:rPr>
              <a:t>Low frequency clock output;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3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7210" y="20108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129308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About IP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${</a:t>
            </a:r>
            <a:r>
              <a:rPr lang="en-US" altLang="zh-CN" dirty="0" err="1" smtClean="0"/>
              <a:t>git_server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pub_doc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IP_doc</a:t>
            </a:r>
            <a:r>
              <a:rPr lang="en-US" altLang="zh-CN" dirty="0" smtClean="0"/>
              <a:t>/mipi_1.20a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067153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About CSI spec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${</a:t>
            </a:r>
            <a:r>
              <a:rPr lang="en-US" altLang="zh-CN" dirty="0" err="1" smtClean="0"/>
              <a:t>git_server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pub_doc</a:t>
            </a:r>
            <a:r>
              <a:rPr lang="en-US" altLang="zh-CN" dirty="0" smtClean="0"/>
              <a:t>/standard/MIPI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00151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About doc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${</a:t>
            </a:r>
            <a:r>
              <a:rPr lang="en-US" altLang="zh-CN" dirty="0" err="1" smtClean="0"/>
              <a:t>git_server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sirius_doc</a:t>
            </a:r>
            <a:r>
              <a:rPr lang="en-US" altLang="zh-CN" dirty="0" smtClean="0"/>
              <a:t>/IP/</a:t>
            </a:r>
            <a:r>
              <a:rPr lang="en-US" altLang="zh-CN" dirty="0" err="1" smtClean="0"/>
              <a:t>mipi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MIPI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3" y="1288988"/>
            <a:ext cx="3914498" cy="397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40" y="1440878"/>
            <a:ext cx="3886201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0082" y="924307"/>
            <a:ext cx="2769790" cy="379795"/>
          </a:xfrm>
          <a:prstGeom prst="rect">
            <a:avLst/>
          </a:prstGeom>
          <a:noFill/>
        </p:spPr>
        <p:txBody>
          <a:bodyPr wrap="square" lIns="71320" tIns="35661" rIns="71320" bIns="35661" rtlCol="0">
            <a:spAutoFit/>
          </a:bodyPr>
          <a:lstStyle/>
          <a:p>
            <a:pPr defTabSz="713203"/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CSI-2 Protocol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1948" y="924306"/>
            <a:ext cx="2689149" cy="379795"/>
          </a:xfrm>
          <a:prstGeom prst="rect">
            <a:avLst/>
          </a:prstGeom>
          <a:noFill/>
        </p:spPr>
        <p:txBody>
          <a:bodyPr wrap="square" lIns="71320" tIns="35661" rIns="71320" bIns="35661" rtlCol="0">
            <a:spAutoFit/>
          </a:bodyPr>
          <a:lstStyle/>
          <a:p>
            <a:pPr defTabSz="713203"/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TX&amp;RX Interface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01084"/>
            <a:ext cx="6339046" cy="703693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IP: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 DPHY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560" y="697260"/>
            <a:ext cx="6192688" cy="1080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Complies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MIPI D-PHY interface specification, revision 1.1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two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lanes and up to 1.5Gbps/lane.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616" lvl="1" indent="0">
              <a:buNone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500" dirty="0" smtClean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5372"/>
            <a:ext cx="3312071" cy="272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7799"/>
            <a:ext cx="3711139" cy="19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9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 IP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Synopsys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Controller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560" y="913284"/>
            <a:ext cx="6192688" cy="1008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Complies with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CSI-2,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1.2.</a:t>
            </a:r>
            <a:endParaRPr lang="en-US" altLang="zh-CN" sz="15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up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eight D-PHY RX data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lanes and Up 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2.5 </a:t>
            </a:r>
            <a:r>
              <a:rPr lang="en-US" altLang="zh-CN" sz="15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Gbps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/lane</a:t>
            </a: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616" lvl="1" indent="0">
              <a:buNone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500" dirty="0" smtClean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21396"/>
            <a:ext cx="3365782" cy="305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21396"/>
            <a:ext cx="3085027" cy="305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2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201085"/>
            <a:ext cx="4842034" cy="592666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Analysis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946384"/>
              </p:ext>
            </p:extLst>
          </p:nvPr>
        </p:nvGraphicFramePr>
        <p:xfrm>
          <a:off x="611188" y="1077317"/>
          <a:ext cx="3816796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Worksheet" r:id="rId4" imgW="9629804" imgH="6410261" progId="Excel.Sheet.8">
                  <p:embed/>
                </p:oleObj>
              </mc:Choice>
              <mc:Fallback>
                <p:oleObj name="Worksheet" r:id="rId4" imgW="9629804" imgH="6410261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1077317"/>
                        <a:ext cx="3816796" cy="350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16016" y="913284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Application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For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4K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video, DPHY of four data lanes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is needed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.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Up to eight cameras are need to support.</a:t>
            </a:r>
          </a:p>
          <a:p>
            <a:pPr marL="800100" lvl="1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 pitchFamily="34" charset="0"/>
              </a:rPr>
              <a:t>Video output.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61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1056662"/>
            <a:ext cx="2304256" cy="349017"/>
          </a:xfrm>
          <a:prstGeom prst="rect">
            <a:avLst/>
          </a:prstGeom>
          <a:noFill/>
        </p:spPr>
        <p:txBody>
          <a:bodyPr wrap="square" lIns="71320" tIns="35661" rIns="71320" bIns="35661" rtlCol="0">
            <a:spAutoFit/>
          </a:bodyPr>
          <a:lstStyle/>
          <a:p>
            <a:pPr defTabSz="713203"/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Camera_support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4~8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6662"/>
            <a:ext cx="4320480" cy="345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6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Logic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913284"/>
            <a:ext cx="3085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Diagram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 RX&amp;&amp;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PLL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614"/>
            <a:ext cx="8149590" cy="70369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Integrator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Logic: Top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1056662"/>
            <a:ext cx="2304256" cy="349017"/>
          </a:xfrm>
          <a:prstGeom prst="rect">
            <a:avLst/>
          </a:prstGeom>
          <a:noFill/>
        </p:spPr>
        <p:txBody>
          <a:bodyPr wrap="square" lIns="71320" tIns="35661" rIns="71320" bIns="35661" rtlCol="0">
            <a:spAutoFit/>
          </a:bodyPr>
          <a:lstStyle/>
          <a:p>
            <a:pPr defTabSz="713203"/>
            <a:r>
              <a:rPr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Camera_support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4~8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6662"/>
            <a:ext cx="4320480" cy="345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1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646</Words>
  <Application>Microsoft Office PowerPoint</Application>
  <PresentationFormat>全屏显示(16:10)</PresentationFormat>
  <Paragraphs>131</Paragraphs>
  <Slides>25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artosyn_ppt_template</vt:lpstr>
      <vt:lpstr>Microsoft Excel 97-2003 Worksheet</vt:lpstr>
      <vt:lpstr>Visio</vt:lpstr>
      <vt:lpstr>Sirius MIPI Review</vt:lpstr>
      <vt:lpstr>CONTENT</vt:lpstr>
      <vt:lpstr>MIPI CSI-2</vt:lpstr>
      <vt:lpstr>License IP: Synopsys DPHY </vt:lpstr>
      <vt:lpstr>License IP: Synopsys Host Controller</vt:lpstr>
      <vt:lpstr>Application Analysis</vt:lpstr>
      <vt:lpstr>Architecture</vt:lpstr>
      <vt:lpstr>Integrator Logic</vt:lpstr>
      <vt:lpstr>Integrator Logic: Top Diagram  </vt:lpstr>
      <vt:lpstr>Integrator Logic: Four lane RX</vt:lpstr>
      <vt:lpstr>Integrator Logic: Four lane RX&amp;&amp;TX</vt:lpstr>
      <vt:lpstr>Integrator Logic: Four lane RX</vt:lpstr>
      <vt:lpstr>Integrator Logic: CSI2 Host Controller</vt:lpstr>
      <vt:lpstr>Integrator Logic: PLL</vt:lpstr>
      <vt:lpstr>Integrator Logic: PAD</vt:lpstr>
      <vt:lpstr>SIMULATION</vt:lpstr>
      <vt:lpstr>SIMULATION: Local Sim</vt:lpstr>
      <vt:lpstr>SIMULATION: SOC Sim</vt:lpstr>
      <vt:lpstr>SIMULATION: EMU Sim</vt:lpstr>
      <vt:lpstr>BACKEND: SYN</vt:lpstr>
      <vt:lpstr>BACKEND: BUMP&amp;&amp;BALL</vt:lpstr>
      <vt:lpstr>ATE_TEST</vt:lpstr>
      <vt:lpstr>Bring Up</vt:lpstr>
      <vt:lpstr>OPT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MIPI Review</dc:title>
  <dc:creator>User</dc:creator>
  <cp:lastModifiedBy>User</cp:lastModifiedBy>
  <cp:revision>43</cp:revision>
  <dcterms:created xsi:type="dcterms:W3CDTF">2017-11-07T07:24:31Z</dcterms:created>
  <dcterms:modified xsi:type="dcterms:W3CDTF">2017-11-09T07:50:38Z</dcterms:modified>
</cp:coreProperties>
</file>