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5" r:id="rId7"/>
    <p:sldId id="259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Sirius HDMI RX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Huibo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Zhong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IP level: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done, simulation done</a:t>
            </a:r>
          </a:p>
          <a:p>
            <a:r>
              <a:rPr lang="en-US" altLang="zh-CN" dirty="0" err="1" smtClean="0"/>
              <a:t>Soc</a:t>
            </a:r>
            <a:r>
              <a:rPr lang="en-US" altLang="zh-CN" dirty="0" smtClean="0"/>
              <a:t> level : old </a:t>
            </a:r>
            <a:r>
              <a:rPr lang="en-US" altLang="zh-CN" dirty="0" err="1" smtClean="0"/>
              <a:t>noc</a:t>
            </a:r>
            <a:r>
              <a:rPr lang="en-US" altLang="zh-CN" dirty="0" smtClean="0"/>
              <a:t> bus done, new </a:t>
            </a:r>
            <a:r>
              <a:rPr lang="en-US" altLang="zh-CN" dirty="0" err="1" smtClean="0"/>
              <a:t>noc</a:t>
            </a:r>
            <a:r>
              <a:rPr lang="en-US" altLang="zh-CN" dirty="0" smtClean="0"/>
              <a:t> doing</a:t>
            </a:r>
          </a:p>
          <a:p>
            <a:r>
              <a:rPr lang="en-US" altLang="zh-CN" dirty="0" err="1" smtClean="0"/>
              <a:t>Veloce</a:t>
            </a:r>
            <a:r>
              <a:rPr lang="en-US" altLang="zh-CN" dirty="0" smtClean="0"/>
              <a:t> : done</a:t>
            </a:r>
          </a:p>
          <a:p>
            <a:r>
              <a:rPr lang="en-US" altLang="zh-CN" smtClean="0"/>
              <a:t>FPGA plan</a:t>
            </a:r>
            <a:endParaRPr lang="en-US" altLang="zh-CN" dirty="0" smtClean="0"/>
          </a:p>
          <a:p>
            <a:r>
              <a:rPr lang="en-US" altLang="zh-CN" dirty="0" smtClean="0"/>
              <a:t>Other status, check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80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HDMI1.4, video up to </a:t>
            </a:r>
            <a:r>
              <a:rPr lang="en-US" altLang="zh-CN" dirty="0" smtClean="0"/>
              <a:t>4k@30fps</a:t>
            </a:r>
            <a:endParaRPr lang="en-US" altLang="zh-CN" dirty="0" smtClean="0"/>
          </a:p>
          <a:p>
            <a:r>
              <a:rPr lang="en-US" altLang="zh-CN" dirty="0" smtClean="0"/>
              <a:t>2. ARCTX (2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spdif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 EDID ram inside</a:t>
            </a:r>
          </a:p>
          <a:p>
            <a:r>
              <a:rPr lang="en-US" altLang="zh-CN" dirty="0" smtClean="0"/>
              <a:t>4. HDCP1.4</a:t>
            </a:r>
          </a:p>
          <a:p>
            <a:r>
              <a:rPr lang="en-US" altLang="zh-CN" dirty="0" smtClean="0"/>
              <a:t>5. AUDIO.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84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30042"/>
              </p:ext>
            </p:extLst>
          </p:nvPr>
        </p:nvGraphicFramePr>
        <p:xfrm>
          <a:off x="2146235" y="896938"/>
          <a:ext cx="7515225" cy="522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Visio" r:id="rId3" imgW="7349856" imgH="5117126" progId="Visio.Drawing.15">
                  <p:embed/>
                </p:oleObj>
              </mc:Choice>
              <mc:Fallback>
                <p:oleObj name="Visio" r:id="rId3" imgW="7349856" imgH="5117126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235" y="896938"/>
                        <a:ext cx="7515225" cy="52292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7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19708"/>
              </p:ext>
            </p:extLst>
          </p:nvPr>
        </p:nvGraphicFramePr>
        <p:xfrm>
          <a:off x="2696741" y="1355271"/>
          <a:ext cx="7096125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Visio" r:id="rId3" imgW="5327074" imgH="3265814" progId="Visio.Drawing.15">
                  <p:embed/>
                </p:oleObj>
              </mc:Choice>
              <mc:Fallback>
                <p:oleObj name="Visio" r:id="rId3" imgW="5327074" imgH="326581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741" y="1355271"/>
                        <a:ext cx="7096125" cy="43624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611" y="203979"/>
            <a:ext cx="10866120" cy="844432"/>
          </a:xfrm>
        </p:spPr>
        <p:txBody>
          <a:bodyPr/>
          <a:lstStyle/>
          <a:p>
            <a:r>
              <a:rPr lang="en-US" altLang="zh-CN" dirty="0" smtClean="0"/>
              <a:t>CLK &amp; RESET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725645"/>
              </p:ext>
            </p:extLst>
          </p:nvPr>
        </p:nvGraphicFramePr>
        <p:xfrm>
          <a:off x="618931" y="2177140"/>
          <a:ext cx="10972799" cy="1163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0285"/>
                <a:gridCol w="1042042"/>
                <a:gridCol w="1456929"/>
                <a:gridCol w="434184"/>
                <a:gridCol w="484839"/>
                <a:gridCol w="472778"/>
                <a:gridCol w="906963"/>
                <a:gridCol w="829774"/>
                <a:gridCol w="694695"/>
                <a:gridCol w="1620954"/>
                <a:gridCol w="964854"/>
                <a:gridCol w="974502"/>
              </a:tblGrid>
              <a:tr h="29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CLK_AUDIO_HDMI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CLK_AUDIO_HDMI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iaudclk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98.304</a:t>
                      </a:r>
                      <a:endParaRPr lang="en-US" altLang="zh-C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PLL_AUDIO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4.096mhz~98.304Mhz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HDMI_TOP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/>
                </a:tc>
              </a:tr>
              <a:tr h="2975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CLK_CFG_BUS_HDMI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hdmi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cfg</a:t>
                      </a:r>
                      <a:r>
                        <a:rPr lang="en-US" sz="900" u="none" strike="noStrike" dirty="0">
                          <a:effectLst/>
                        </a:rPr>
                        <a:t> bus clock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150</a:t>
                      </a:r>
                      <a:endParaRPr lang="en-US" altLang="zh-C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CLK_CFG_150_G3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150</a:t>
                      </a:r>
                      <a:endParaRPr lang="en-US" altLang="zh-C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fixed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HDMI_TOP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/>
                </a:tc>
              </a:tr>
              <a:tr h="2704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CLK_CFG_HDMI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CLK_CFG_HDMI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hdmi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cfg</a:t>
                      </a:r>
                      <a:r>
                        <a:rPr lang="en-US" sz="900" u="none" strike="noStrike" dirty="0">
                          <a:effectLst/>
                        </a:rPr>
                        <a:t> clock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50</a:t>
                      </a:r>
                      <a:endParaRPr lang="en-US" altLang="zh-C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PLL_0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50</a:t>
                      </a:r>
                      <a:endParaRPr lang="en-US" altLang="zh-CN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fixed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HDMI_TOP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/>
                </a:tc>
              </a:tr>
              <a:tr h="29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CLK_CEC_HDMI</a:t>
                      </a:r>
                      <a:endParaRPr lang="en-US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CLK_CEC_HDMI</a:t>
                      </a:r>
                      <a:endParaRPr lang="en-US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icecclk</a:t>
                      </a:r>
                      <a:endParaRPr lang="en-US" sz="9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32k</a:t>
                      </a:r>
                      <a:endParaRPr lang="en-US" sz="9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From ABB_TOP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32k</a:t>
                      </a:r>
                      <a:endParaRPr lang="en-US" sz="9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fixed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HDMI_TOP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8" marR="7238" marT="7238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58846"/>
              </p:ext>
            </p:extLst>
          </p:nvPr>
        </p:nvGraphicFramePr>
        <p:xfrm>
          <a:off x="618931" y="4084081"/>
          <a:ext cx="8273143" cy="935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7090"/>
                <a:gridCol w="1378314"/>
                <a:gridCol w="1390261"/>
                <a:gridCol w="1166327"/>
                <a:gridCol w="2006081"/>
                <a:gridCol w="905070"/>
              </a:tblGrid>
              <a:tr h="187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HDMI_pon_rst_n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poweron reset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HDMI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TOP_RGU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ctr"/>
                </a:tc>
              </a:tr>
              <a:tr h="187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HDMI_apb_rst_n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reset for apb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HDMI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TOP_RGU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ctr"/>
                </a:tc>
              </a:tr>
              <a:tr h="187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HDMI_scanrst_n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scan reset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HDMI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TOP_RGU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ctr"/>
                </a:tc>
              </a:tr>
              <a:tr h="187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HDMI_JTAG_TRST_N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jtag reset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IO share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HDMI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TOP_RGU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ctr"/>
                </a:tc>
              </a:tr>
              <a:tr h="187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HDMI_PHY_RESET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phy reset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HDMI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TOP_RGU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2" marR="8172" marT="817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84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Audio data 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263746"/>
              </p:ext>
            </p:extLst>
          </p:nvPr>
        </p:nvGraphicFramePr>
        <p:xfrm>
          <a:off x="3230530" y="2238196"/>
          <a:ext cx="527685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Visio" r:id="rId3" imgW="5700544" imgH="2728179" progId="Visio.Drawing.15">
                  <p:embed/>
                </p:oleObj>
              </mc:Choice>
              <mc:Fallback>
                <p:oleObj name="Visio" r:id="rId3" imgW="5700544" imgH="2728179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30" y="2238196"/>
                        <a:ext cx="5276850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09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PIN and Port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150755"/>
              </p:ext>
            </p:extLst>
          </p:nvPr>
        </p:nvGraphicFramePr>
        <p:xfrm>
          <a:off x="5851459" y="939360"/>
          <a:ext cx="365760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工作表" r:id="rId3" imgW="3648078" imgH="2209736" progId="Excel.Sheet.8">
                  <p:embed/>
                </p:oleObj>
              </mc:Choice>
              <mc:Fallback>
                <p:oleObj name="工作表" r:id="rId3" imgW="3648078" imgH="2209736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459" y="939360"/>
                        <a:ext cx="3657600" cy="225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图片 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325" y="3466323"/>
            <a:ext cx="46736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83" y="1085733"/>
            <a:ext cx="37623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HDMI_ATE </a:t>
            </a:r>
            <a:r>
              <a:rPr lang="en-US" altLang="zh-CN" dirty="0"/>
              <a:t>IN[15:0]</a:t>
            </a:r>
          </a:p>
          <a:p>
            <a:r>
              <a:rPr lang="en-US" altLang="zh-CN" dirty="0" smtClean="0"/>
              <a:t>HDMI_ATE </a:t>
            </a:r>
            <a:r>
              <a:rPr lang="en-US" altLang="zh-CN" dirty="0"/>
              <a:t>OUT[15:0]</a:t>
            </a:r>
          </a:p>
          <a:p>
            <a:r>
              <a:rPr lang="en-US" altLang="zh-CN" dirty="0" smtClean="0"/>
              <a:t>HDMI_MON_OUT[31:0]</a:t>
            </a:r>
          </a:p>
          <a:p>
            <a:r>
              <a:rPr lang="en-US" altLang="zh-CN" dirty="0" smtClean="0"/>
              <a:t>SCANMODE</a:t>
            </a:r>
          </a:p>
          <a:p>
            <a:r>
              <a:rPr lang="en-US" altLang="zh-CN" dirty="0" smtClean="0"/>
              <a:t>BIST (long, short)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40" y="3788209"/>
            <a:ext cx="8042988" cy="28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Signal </a:t>
            </a:r>
            <a:r>
              <a:rPr lang="en-US" altLang="zh-CN" dirty="0"/>
              <a:t>for </a:t>
            </a:r>
            <a:r>
              <a:rPr lang="en-US" altLang="zh-CN" dirty="0" smtClean="0"/>
              <a:t>CTS:</a:t>
            </a:r>
            <a:endParaRPr lang="en-US" altLang="zh-CN" dirty="0"/>
          </a:p>
          <a:p>
            <a:r>
              <a:rPr lang="en-US" altLang="zh-CN" dirty="0"/>
              <a:t>SCL, SDA, SDA_PULL_DN_N, </a:t>
            </a:r>
            <a:r>
              <a:rPr lang="en-US" altLang="zh-CN" dirty="0" smtClean="0"/>
              <a:t>JTAG_TRST_N</a:t>
            </a:r>
            <a:r>
              <a:rPr lang="en-US" altLang="zh-CN" dirty="0"/>
              <a:t>, JTAG_TCK, JTAG_TMS, JTAG_TDI, JTAG_TDO, JTAG_TDO_EN, </a:t>
            </a:r>
            <a:r>
              <a:rPr lang="en-US" altLang="zh-CN" dirty="0" smtClean="0"/>
              <a:t>I2C_JTAGZ</a:t>
            </a:r>
            <a:r>
              <a:rPr lang="en-US" altLang="zh-CN" dirty="0"/>
              <a:t>, SVSRET_MODEZ, PHY_RESET, PDDQ, TMDSVALID, DTB[3:0], CFGCLK, CONT[5:0], CONT_EN, BISTOK, BISTDONE, BISTEN, CFGCLK_FREQ[1:0].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737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默认设计模板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hdmi review</Template>
  <TotalTime>958</TotalTime>
  <Words>209</Words>
  <Application>Microsoft Office PowerPoint</Application>
  <PresentationFormat>宽屏</PresentationFormat>
  <Paragraphs>106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Arial</vt:lpstr>
      <vt:lpstr>Times New Roman</vt:lpstr>
      <vt:lpstr>默认设计模板</vt:lpstr>
      <vt:lpstr>Visio</vt:lpstr>
      <vt:lpstr>工作表</vt:lpstr>
      <vt:lpstr>Sirius HDMI RX review</vt:lpstr>
      <vt:lpstr>Config</vt:lpstr>
      <vt:lpstr>TOP</vt:lpstr>
      <vt:lpstr>PHY</vt:lpstr>
      <vt:lpstr>CLK &amp; RESET</vt:lpstr>
      <vt:lpstr>Audio data path</vt:lpstr>
      <vt:lpstr>PIN and Port Mapping</vt:lpstr>
      <vt:lpstr>TEST</vt:lpstr>
      <vt:lpstr>CTS</vt:lpstr>
      <vt:lpstr>Status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 HDMI RX review</dc:title>
  <dc:creator>User</dc:creator>
  <cp:lastModifiedBy>User</cp:lastModifiedBy>
  <cp:revision>63</cp:revision>
  <dcterms:created xsi:type="dcterms:W3CDTF">2017-01-19T15:17:40Z</dcterms:created>
  <dcterms:modified xsi:type="dcterms:W3CDTF">2017-01-20T07:29:25Z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