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4" r:id="rId5"/>
    <p:sldId id="286" r:id="rId6"/>
    <p:sldId id="276" r:id="rId7"/>
    <p:sldId id="279" r:id="rId8"/>
    <p:sldId id="280" r:id="rId9"/>
    <p:sldId id="287" r:id="rId10"/>
    <p:sldId id="288" r:id="rId11"/>
    <p:sldId id="285" r:id="rId12"/>
    <p:sldId id="283" r:id="rId13"/>
    <p:sldId id="282" r:id="rId14"/>
    <p:sldId id="291" r:id="rId15"/>
    <p:sldId id="277" r:id="rId16"/>
    <p:sldId id="281" r:id="rId17"/>
    <p:sldId id="278" r:id="rId18"/>
    <p:sldId id="289" r:id="rId19"/>
    <p:sldId id="290" r:id="rId20"/>
    <p:sldId id="29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84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40480" y="6395701"/>
            <a:ext cx="3860800" cy="31762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69275" y="6387465"/>
            <a:ext cx="2390140" cy="317500"/>
          </a:xfrm>
        </p:spPr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" y="7688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19" y="6205309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73818" y="2267384"/>
            <a:ext cx="7844367" cy="947737"/>
          </a:xfrm>
        </p:spPr>
        <p:txBody>
          <a:bodyPr/>
          <a:lstStyle/>
          <a:p>
            <a:r>
              <a:rPr lang="en-US" altLang="zh-CN" dirty="0" smtClean="0"/>
              <a:t>USB3.0 Subsystem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IP Owner: </a:t>
            </a:r>
            <a:r>
              <a:rPr lang="en-US" altLang="zh-CN" dirty="0" err="1" smtClean="0"/>
              <a:t>Hao</a:t>
            </a:r>
            <a:r>
              <a:rPr lang="en-US" altLang="zh-CN" dirty="0" smtClean="0"/>
              <a:t> Sun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DDR Band Width &amp; Access latency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74303"/>
              </p:ext>
            </p:extLst>
          </p:nvPr>
        </p:nvGraphicFramePr>
        <p:xfrm>
          <a:off x="632113" y="2104445"/>
          <a:ext cx="5016500" cy="2070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6478"/>
                <a:gridCol w="2770022"/>
              </a:tblGrid>
              <a:tr h="345065">
                <a:tc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AXI master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Clk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150Mhz</a:t>
                      </a:r>
                      <a:endParaRPr lang="en-US" sz="14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Bandwidth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9.6Gbit</a:t>
                      </a:r>
                      <a:endParaRPr lang="en-US" sz="14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Interface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AXI RW</a:t>
                      </a:r>
                      <a:endParaRPr lang="en-US" sz="14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Data width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64bit</a:t>
                      </a:r>
                      <a:endParaRPr lang="en-US" sz="14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Burst length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INCR,INCR4,…,INCR256</a:t>
                      </a:r>
                      <a:endParaRPr lang="en-US" sz="14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18587"/>
              </p:ext>
            </p:extLst>
          </p:nvPr>
        </p:nvGraphicFramePr>
        <p:xfrm>
          <a:off x="5887604" y="1839336"/>
          <a:ext cx="5297632" cy="2769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2374"/>
                <a:gridCol w="2925258"/>
              </a:tblGrid>
              <a:tr h="353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System latency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Time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ddr4 switch bank max delay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45ns</a:t>
                      </a:r>
                      <a:endParaRPr lang="en-US" sz="12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7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1KB data store/read time when ddr4 operates at 1833MHz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1KB/64bit * 1s/1833MHz = 69.83ns</a:t>
                      </a:r>
                      <a:endParaRPr lang="en-US" sz="12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NOC access latency(600MHz idle)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50 * 1s/600MHz = 83.33ns</a:t>
                      </a:r>
                      <a:endParaRPr lang="en-US" sz="12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Total access latency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45ns + 69.83ns + 83.33ns = 198.16ns</a:t>
                      </a:r>
                      <a:endParaRPr lang="en-US" sz="12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54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1127" y="884217"/>
            <a:ext cx="10972800" cy="4770892"/>
          </a:xfrm>
        </p:spPr>
        <p:txBody>
          <a:bodyPr/>
          <a:lstStyle/>
          <a:p>
            <a:r>
              <a:rPr lang="en-US" altLang="zh-CN" dirty="0" smtClean="0"/>
              <a:t>Verification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Synthesis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Formality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PHY only: pass  Controller only: </a:t>
            </a:r>
            <a:r>
              <a:rPr lang="en-US" altLang="zh-CN" dirty="0" smtClean="0"/>
              <a:t>debug</a:t>
            </a:r>
            <a:r>
              <a:rPr lang="en-US" altLang="zh-CN" dirty="0" smtClean="0"/>
              <a:t>   </a:t>
            </a:r>
            <a:r>
              <a:rPr lang="en-US" altLang="zh-CN" dirty="0" smtClean="0"/>
              <a:t>Top</a:t>
            </a:r>
            <a:r>
              <a:rPr lang="en-US" altLang="zh-CN" smtClean="0"/>
              <a:t>: </a:t>
            </a:r>
            <a:r>
              <a:rPr lang="en-US" altLang="zh-CN" smtClean="0"/>
              <a:t>debug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41660"/>
              </p:ext>
            </p:extLst>
          </p:nvPr>
        </p:nvGraphicFramePr>
        <p:xfrm>
          <a:off x="1403929" y="1394115"/>
          <a:ext cx="8266545" cy="1626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0447"/>
                <a:gridCol w="1672077"/>
                <a:gridCol w="974204"/>
                <a:gridCol w="851247"/>
                <a:gridCol w="921455"/>
                <a:gridCol w="822845"/>
                <a:gridCol w="1074270"/>
              </a:tblGrid>
              <a:tr h="20111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Verification Status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Pattern  Number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5434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Planned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Executed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Passed 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Failed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Complete Rate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1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RTL Simulation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Local </a:t>
                      </a:r>
                      <a:r>
                        <a:rPr lang="en-US" sz="1200" u="none" strike="noStrike" dirty="0" err="1">
                          <a:effectLst/>
                        </a:rPr>
                        <a:t>Sim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154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154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154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100.00</a:t>
                      </a:r>
                      <a:r>
                        <a:rPr lang="en-US" altLang="zh-CN" sz="1200" u="none" strike="noStrike" dirty="0">
                          <a:effectLst/>
                        </a:rPr>
                        <a:t>%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SoC</a:t>
                      </a:r>
                      <a:r>
                        <a:rPr lang="en-US" sz="1200" u="none" strike="noStrike" dirty="0">
                          <a:effectLst/>
                        </a:rPr>
                        <a:t>-level </a:t>
                      </a:r>
                      <a:r>
                        <a:rPr lang="en-US" sz="1200" u="none" strike="noStrike" dirty="0" err="1">
                          <a:effectLst/>
                        </a:rPr>
                        <a:t>Sim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5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0.00%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3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Gate-level Simulation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1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Gate-level w/ </a:t>
                      </a:r>
                      <a:r>
                        <a:rPr lang="en-US" sz="1200" u="none" strike="noStrike" dirty="0" err="1">
                          <a:effectLst/>
                        </a:rPr>
                        <a:t>sdf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Sim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 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 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1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FPGA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2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 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 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3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Veloce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 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05340"/>
              </p:ext>
            </p:extLst>
          </p:nvPr>
        </p:nvGraphicFramePr>
        <p:xfrm>
          <a:off x="1450111" y="3639126"/>
          <a:ext cx="7934035" cy="609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3438"/>
                <a:gridCol w="1163145"/>
                <a:gridCol w="915850"/>
                <a:gridCol w="755689"/>
                <a:gridCol w="1163145"/>
                <a:gridCol w="777999"/>
                <a:gridCol w="1224769"/>
              </a:tblGrid>
              <a:tr h="264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sub system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area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memory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inst number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tech lib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USB30_TOP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0.8630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0.0999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0.5649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271,719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 </a:t>
                      </a:r>
                      <a:r>
                        <a:rPr lang="en-US" sz="1400" u="none" strike="noStrike" dirty="0" err="1">
                          <a:effectLst/>
                        </a:rPr>
                        <a:t>phy</a:t>
                      </a:r>
                      <a:r>
                        <a:rPr lang="en-US" sz="1400" u="none" strike="noStrike" dirty="0">
                          <a:effectLst/>
                        </a:rPr>
                        <a:t>/pad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52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Board</a:t>
            </a:r>
            <a:endParaRPr lang="zh-CN" alt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347" y="237115"/>
            <a:ext cx="7421707" cy="639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52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0491"/>
            <a:ext cx="5136893" cy="422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 ATE test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830" y="312226"/>
            <a:ext cx="7295861" cy="209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27" y="2403761"/>
            <a:ext cx="4462391" cy="4207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52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Conformance </a:t>
            </a:r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55271"/>
            <a:ext cx="10972800" cy="4770892"/>
          </a:xfrm>
        </p:spPr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Keysight’s</a:t>
            </a:r>
            <a:r>
              <a:rPr lang="en-US" altLang="zh-CN" dirty="0" smtClean="0"/>
              <a:t> solution</a:t>
            </a:r>
          </a:p>
          <a:p>
            <a:r>
              <a:rPr lang="en-US" altLang="zh-CN" dirty="0" smtClean="0"/>
              <a:t>Change PHY’s parameter to meet </a:t>
            </a:r>
            <a:r>
              <a:rPr lang="en-US" altLang="zh-CN" smtClean="0"/>
              <a:t>the requirement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27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IP bring up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55271"/>
            <a:ext cx="10972800" cy="4770892"/>
          </a:xfrm>
        </p:spPr>
        <p:txBody>
          <a:bodyPr/>
          <a:lstStyle/>
          <a:p>
            <a:r>
              <a:rPr lang="en-US" altLang="zh-CN" dirty="0" smtClean="0"/>
              <a:t>PHY Power on Reset</a:t>
            </a:r>
          </a:p>
          <a:p>
            <a:r>
              <a:rPr lang="en-US" altLang="zh-CN" dirty="0" smtClean="0"/>
              <a:t>Controller mode switch</a:t>
            </a:r>
          </a:p>
          <a:p>
            <a:r>
              <a:rPr lang="en-US" altLang="zh-CN" dirty="0" smtClean="0"/>
              <a:t>Host mode initial</a:t>
            </a:r>
          </a:p>
          <a:p>
            <a:r>
              <a:rPr lang="en-US" altLang="zh-CN" dirty="0" smtClean="0"/>
              <a:t>Device mode initial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522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 Power on Reset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3661"/>
            <a:ext cx="642937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19" y="2155363"/>
            <a:ext cx="5865379" cy="2400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522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Controller mode </a:t>
            </a:r>
            <a:r>
              <a:rPr lang="en-US" altLang="zh-CN" dirty="0" smtClean="0"/>
              <a:t>switch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55271"/>
            <a:ext cx="10972800" cy="47708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Register GCTL[13:12]</a:t>
            </a:r>
          </a:p>
          <a:p>
            <a:endParaRPr lang="en-US" altLang="zh-CN" dirty="0"/>
          </a:p>
          <a:p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Switching from </a:t>
            </a: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Device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Host</a:t>
            </a:r>
          </a:p>
          <a:p>
            <a:r>
              <a:rPr lang="en-US" altLang="zh-CN" sz="1800" dirty="0" smtClean="0"/>
              <a:t>1.Reset the controller using GCTL[11](</a:t>
            </a:r>
            <a:r>
              <a:rPr lang="en-US" altLang="zh-CN" sz="1800" dirty="0" err="1" smtClean="0"/>
              <a:t>CoreSoftReset</a:t>
            </a:r>
            <a:r>
              <a:rPr lang="en-US" altLang="zh-CN" sz="1800" dirty="0" smtClean="0"/>
              <a:t>).</a:t>
            </a:r>
          </a:p>
          <a:p>
            <a:r>
              <a:rPr lang="en-US" altLang="zh-CN" sz="1800" dirty="0" smtClean="0"/>
              <a:t>2.Set GCTL[13:12](</a:t>
            </a:r>
            <a:r>
              <a:rPr lang="en-US" altLang="zh-CN" sz="1800" dirty="0" err="1" smtClean="0"/>
              <a:t>PrtCapDir</a:t>
            </a:r>
            <a:r>
              <a:rPr lang="en-US" altLang="zh-CN" sz="1800" dirty="0" smtClean="0"/>
              <a:t>) to 2’b01(Host mode).</a:t>
            </a:r>
          </a:p>
          <a:p>
            <a:r>
              <a:rPr lang="en-US" altLang="zh-CN" sz="1800" dirty="0" smtClean="0"/>
              <a:t>3.Reset the host using USBCMD.HCRESET.</a:t>
            </a:r>
          </a:p>
          <a:p>
            <a:r>
              <a:rPr lang="en-US" altLang="zh-CN" sz="1800" dirty="0" smtClean="0"/>
              <a:t>4.</a:t>
            </a:r>
            <a:r>
              <a:rPr lang="en-US" altLang="zh-CN" sz="1800" dirty="0"/>
              <a:t> Host mode </a:t>
            </a:r>
            <a:r>
              <a:rPr lang="en-US" altLang="zh-CN" sz="1800" dirty="0" smtClean="0"/>
              <a:t>initial.</a:t>
            </a:r>
          </a:p>
          <a:p>
            <a:endParaRPr lang="en-US" altLang="zh-CN" sz="1800" dirty="0" smtClean="0"/>
          </a:p>
          <a:p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Switching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Host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Device</a:t>
            </a:r>
            <a:endParaRPr lang="en-US" altLang="zh-CN" sz="1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800" dirty="0"/>
              <a:t>1.Reset the controller using GCTL[11](</a:t>
            </a:r>
            <a:r>
              <a:rPr lang="en-US" altLang="zh-CN" sz="1800" dirty="0" err="1"/>
              <a:t>CoreSoftReset</a:t>
            </a:r>
            <a:r>
              <a:rPr lang="en-US" altLang="zh-CN" sz="1800" dirty="0"/>
              <a:t>).</a:t>
            </a:r>
          </a:p>
          <a:p>
            <a:r>
              <a:rPr lang="en-US" altLang="zh-CN" sz="1800" dirty="0"/>
              <a:t>2.Set GCTL[13:12](</a:t>
            </a:r>
            <a:r>
              <a:rPr lang="en-US" altLang="zh-CN" sz="1800" dirty="0" err="1"/>
              <a:t>PrtCapDir</a:t>
            </a:r>
            <a:r>
              <a:rPr lang="en-US" altLang="zh-CN" sz="1800" dirty="0"/>
              <a:t>) to </a:t>
            </a:r>
            <a:r>
              <a:rPr lang="en-US" altLang="zh-CN" sz="1800" dirty="0" smtClean="0"/>
              <a:t>2’b10(Device </a:t>
            </a:r>
            <a:r>
              <a:rPr lang="en-US" altLang="zh-CN" sz="1800" dirty="0"/>
              <a:t>mode).</a:t>
            </a:r>
          </a:p>
          <a:p>
            <a:r>
              <a:rPr lang="en-US" altLang="zh-CN" sz="1800" dirty="0"/>
              <a:t>3.Reset the </a:t>
            </a:r>
            <a:r>
              <a:rPr lang="en-US" altLang="zh-CN" sz="1800" dirty="0" smtClean="0"/>
              <a:t>device by setting DCTL[30](</a:t>
            </a:r>
            <a:r>
              <a:rPr lang="en-US" altLang="zh-CN" sz="1800" dirty="0" err="1" smtClean="0"/>
              <a:t>CSftRst</a:t>
            </a:r>
            <a:r>
              <a:rPr lang="en-US" altLang="zh-CN" sz="1800" dirty="0" smtClean="0"/>
              <a:t>).</a:t>
            </a:r>
            <a:endParaRPr lang="en-US" altLang="zh-CN" sz="1800" dirty="0"/>
          </a:p>
          <a:p>
            <a:r>
              <a:rPr lang="en-US" altLang="zh-CN" sz="1800" dirty="0" smtClean="0"/>
              <a:t>4.</a:t>
            </a:r>
            <a:r>
              <a:rPr lang="en-US" altLang="zh-CN" sz="1800" dirty="0"/>
              <a:t> Device mode </a:t>
            </a:r>
            <a:r>
              <a:rPr lang="en-US" altLang="zh-CN" sz="1800" dirty="0" smtClean="0"/>
              <a:t>initial.</a:t>
            </a:r>
            <a:endParaRPr lang="en-US" altLang="zh-CN" sz="1800" dirty="0"/>
          </a:p>
          <a:p>
            <a:endParaRPr lang="en-US" altLang="zh-CN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49" y="905165"/>
            <a:ext cx="6877753" cy="1695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522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368" y="5023833"/>
            <a:ext cx="5043632" cy="313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11994"/>
            <a:ext cx="5181600" cy="285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Host mode initial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0" y="1025233"/>
            <a:ext cx="7088385" cy="5189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884" y="1025234"/>
            <a:ext cx="4165759" cy="378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27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19" y="1634114"/>
            <a:ext cx="8071267" cy="3141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 mode </a:t>
            </a:r>
            <a:r>
              <a:rPr lang="en-US" altLang="zh-CN" dirty="0" smtClean="0"/>
              <a:t>initial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07" y="3500727"/>
            <a:ext cx="76009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27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err="1" smtClean="0"/>
              <a:t>SoC</a:t>
            </a:r>
            <a:r>
              <a:rPr lang="en-US" altLang="zh-CN" dirty="0" smtClean="0"/>
              <a:t> Connection</a:t>
            </a:r>
          </a:p>
          <a:p>
            <a:r>
              <a:rPr lang="en-US" altLang="zh-CN" dirty="0" smtClean="0"/>
              <a:t>IP check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265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List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77291"/>
              </p:ext>
            </p:extLst>
          </p:nvPr>
        </p:nvGraphicFramePr>
        <p:xfrm>
          <a:off x="560965" y="942686"/>
          <a:ext cx="11215398" cy="5633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593"/>
                <a:gridCol w="4376741"/>
                <a:gridCol w="4376741"/>
                <a:gridCol w="378137"/>
                <a:gridCol w="1448186"/>
              </a:tblGrid>
              <a:tr h="164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Sub-CLASS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Items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Description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Status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Comment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72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Document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IP Release Note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Describes the content of IP package,and the updates to last version.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Controller 3.10a, femtophy 4.04a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IP datasheet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Must include full register map and description, I/O structures, block description and sub IP partitioning.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IP DFT/ATE test spec  (mostly for AMS IPs)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Must define what it contains (must include description of test protocol for special test modes)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ate app note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IP integration Manual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Requiremnt for IO/Clock/Rest/DFT;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IP block digarm;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Port descriptions and connections in SOC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7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IP </a:t>
                      </a:r>
                      <a:r>
                        <a:rPr lang="en-US" sz="900" u="none" strike="noStrike" dirty="0" err="1">
                          <a:effectLst/>
                        </a:rPr>
                        <a:t>verfication</a:t>
                      </a:r>
                      <a:r>
                        <a:rPr lang="en-US" sz="900" u="none" strike="noStrike" dirty="0">
                          <a:effectLst/>
                        </a:rPr>
                        <a:t> spec and report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Bench and test cases descriptions; code coverage; functional coverage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pending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CASE:8000976677 no code coverage,functional coverage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IP programing guide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Description of IP bring up, Register settings for different modes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pending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CASE:8000976636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IP data flow /</a:t>
                      </a:r>
                      <a:r>
                        <a:rPr lang="en-US" sz="900" u="none" strike="noStrike" dirty="0" err="1">
                          <a:effectLst/>
                        </a:rPr>
                        <a:t>floorplan</a:t>
                      </a:r>
                      <a:r>
                        <a:rPr lang="en-US" sz="900" u="none" strike="noStrike" dirty="0">
                          <a:effectLst/>
                        </a:rPr>
                        <a:t>/TOP diagram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Description of connections among sub-blocks, memories, backend floorplan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4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IP package/PCB guide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Description of Ball assignment/PCB layout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CASE:8000975825,synopsys offer PCB guidline and visual review when it is near completion , but no PCB reference design, 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28">
                <a:tc rowSpan="11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Design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configure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Include IP feature configure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RTL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RTL code, </a:t>
                      </a:r>
                      <a:r>
                        <a:rPr lang="en-US" sz="900" u="none" strike="noStrike" dirty="0" err="1">
                          <a:effectLst/>
                        </a:rPr>
                        <a:t>netlist</a:t>
                      </a:r>
                      <a:r>
                        <a:rPr lang="en-US" sz="900" u="none" strike="noStrike" dirty="0">
                          <a:effectLst/>
                        </a:rPr>
                        <a:t>, behavior models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pending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netlist not ready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Design File List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File list for Chip test bench build.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Memory list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Memory configure list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fake model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dummy IP subsystem top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unit verification environment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 err="1">
                          <a:effectLst/>
                        </a:rPr>
                        <a:t>Bench,test</a:t>
                      </a:r>
                      <a:r>
                        <a:rPr lang="en-US" sz="900" u="none" strike="noStrike" dirty="0">
                          <a:effectLst/>
                        </a:rPr>
                        <a:t> cases, scripts ,logs, coverage reports, failed </a:t>
                      </a:r>
                      <a:r>
                        <a:rPr lang="en-US" sz="900" u="none" strike="noStrike" dirty="0" err="1">
                          <a:effectLst/>
                        </a:rPr>
                        <a:t>case,issue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done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synthesis environment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 err="1">
                          <a:effectLst/>
                        </a:rPr>
                        <a:t>Scripts,SDC,netlist,logs</a:t>
                      </a:r>
                      <a:r>
                        <a:rPr lang="en-US" sz="900" u="none" strike="noStrike" dirty="0">
                          <a:effectLst/>
                        </a:rPr>
                        <a:t>, report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pending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netlist not ready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Formal check environment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Scripts, report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pending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formality fail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ATPG environment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Scripts, report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pending</a:t>
                      </a:r>
                      <a:endParaRPr lang="en-US" sz="800" b="0" i="0" u="none" strike="noStrike" dirty="0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only have phy atpg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verification Plan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Include SOC level/Veloce/FPGA verification test report.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pending</a:t>
                      </a:r>
                      <a:endParaRPr lang="en-US" sz="800" b="0" i="0" u="none" strike="noStrike" dirty="0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soc</a:t>
                      </a:r>
                      <a:r>
                        <a:rPr lang="en-US" sz="800" u="none" strike="noStrike" dirty="0">
                          <a:effectLst/>
                        </a:rPr>
                        <a:t> level old version 1 case pass, new version doing</a:t>
                      </a:r>
                      <a:endParaRPr lang="en-US" sz="800" b="0" i="0" u="none" strike="noStrike" dirty="0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NLS Maturity Check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release netlist, chiplevel backend SDC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pending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netlist</a:t>
                      </a:r>
                      <a:r>
                        <a:rPr lang="en-US" sz="800" u="none" strike="noStrike" dirty="0">
                          <a:effectLst/>
                        </a:rPr>
                        <a:t> not ready</a:t>
                      </a:r>
                      <a:endParaRPr lang="en-US" sz="800" b="0" i="0" u="none" strike="noStrike" dirty="0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Software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IP SW driver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Software driver for application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pending</a:t>
                      </a:r>
                      <a:endParaRPr lang="en-US" sz="800" b="0" i="0" u="none" strike="noStrike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CASE: 8000976297</a:t>
                      </a:r>
                      <a:endParaRPr lang="en-US" sz="800" b="0" i="0" u="none" strike="noStrike" dirty="0">
                        <a:solidFill>
                          <a:srgbClr val="00B050"/>
                        </a:solidFill>
                        <a:effectLst/>
                        <a:latin typeface="Arial Unicode MS"/>
                      </a:endParaRPr>
                    </a:p>
                  </a:txBody>
                  <a:tcPr marL="6082" marR="6082" marT="6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27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1012104"/>
            <a:ext cx="87915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352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SoC</a:t>
            </a:r>
            <a:r>
              <a:rPr lang="en-US" altLang="zh-CN" dirty="0" smtClean="0"/>
              <a:t> Connection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8" y="1449099"/>
            <a:ext cx="5953557" cy="4318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68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 check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Subsystem Block Diagram</a:t>
            </a:r>
          </a:p>
          <a:p>
            <a:r>
              <a:rPr lang="en-US" altLang="zh-CN" dirty="0" smtClean="0"/>
              <a:t>Register map &amp; Port description</a:t>
            </a:r>
          </a:p>
          <a:p>
            <a:r>
              <a:rPr lang="en-US" altLang="zh-CN" dirty="0" smtClean="0"/>
              <a:t>IP 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r>
              <a:rPr lang="en-US" altLang="zh-CN" dirty="0" smtClean="0"/>
              <a:t>DDR Band Width &amp; Access latency</a:t>
            </a:r>
          </a:p>
          <a:p>
            <a:r>
              <a:rPr lang="en-US" altLang="zh-CN" dirty="0" smtClean="0"/>
              <a:t>Verification</a:t>
            </a:r>
          </a:p>
          <a:p>
            <a:r>
              <a:rPr lang="en-US" altLang="zh-CN" dirty="0" smtClean="0"/>
              <a:t>Synthesis &amp; Formality</a:t>
            </a:r>
          </a:p>
          <a:p>
            <a:r>
              <a:rPr lang="en-US" altLang="zh-CN" dirty="0" smtClean="0"/>
              <a:t>Board</a:t>
            </a:r>
          </a:p>
          <a:p>
            <a:r>
              <a:rPr lang="en-US" altLang="zh-CN" dirty="0"/>
              <a:t>PHY ATE test</a:t>
            </a:r>
          </a:p>
          <a:p>
            <a:r>
              <a:rPr lang="en-US" altLang="zh-CN" dirty="0" smtClean="0"/>
              <a:t>Conformance test</a:t>
            </a:r>
          </a:p>
          <a:p>
            <a:r>
              <a:rPr lang="en-US" altLang="zh-CN" dirty="0" smtClean="0"/>
              <a:t>IP bring up </a:t>
            </a:r>
          </a:p>
          <a:p>
            <a:r>
              <a:rPr lang="en-US" altLang="zh-CN" dirty="0" smtClean="0"/>
              <a:t>Check 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18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502" y="202656"/>
            <a:ext cx="6615241" cy="647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52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Register map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969"/>
              </p:ext>
            </p:extLst>
          </p:nvPr>
        </p:nvGraphicFramePr>
        <p:xfrm>
          <a:off x="2207490" y="1143722"/>
          <a:ext cx="7444508" cy="5238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3203"/>
                <a:gridCol w="2697763"/>
                <a:gridCol w="2447454"/>
                <a:gridCol w="1236088"/>
              </a:tblGrid>
              <a:tr h="180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Base Address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Controller CSR address index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Register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1MB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4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0x6050_0000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0x0_0000 to 0x0_7FFF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xHCI Registers(Xxxxx)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32KB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0 to CAPLENGTH -1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eXtensible Host Controller Capability Reg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CAPLENGTH to RTSOFF -1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HOST Controller Operational Reg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RTSOFF to BDOFF -1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Controller Runtime Reg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DBOFFF to (xECP*4-1)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Doorbell Reg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xECP*4 to 0x0_7FFF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xHCI Extended Capabilities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0x0_C100 to 0x0_C6FF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Global Registers (Gxxxx)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1.5KB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0x0_C700 to 0x0_CBFF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Device Registers (Dxxxx)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1.25KB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0x0_CC00 to 0x0_CCFF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USB 20 OTG and Battery Charger Register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256B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0x0_CD00 to 0x0_CFFF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Unused/Aliased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0.75KB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0x4_0000 to 0x7_FFFF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Internal RAM0 - Debug Access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256KB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0x8_0000 to 0xB_FFFF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Internal RAM1 - Debug Access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256KB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0xC_0000 to 0xF_FFFF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Internal RAM2 - Debug Access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256KB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4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Subsystem Slave Address index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Register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64KB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4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0x6060_0000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PHY CR address index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36KB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0x0000 &lt;&lt; 2 to 0x1N42 &lt;&lt; 2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SS Function Control Registers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0x0000 to 0x7D08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0x2000 &lt;&lt; 2 to 0x200D &lt;&lt; 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HS Function RO Control Registers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0x8000 to 0x8034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0x2010 &lt;&lt; 2 to 0x201F &lt;&lt; 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HS Function R/W Control Registers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0x8040 to 0x807c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USB30 </a:t>
                      </a:r>
                      <a:r>
                        <a:rPr lang="en-US" sz="1000" u="none" strike="noStrike" dirty="0" err="1">
                          <a:effectLst/>
                        </a:rPr>
                        <a:t>subsys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registerfile</a:t>
                      </a:r>
                      <a:r>
                        <a:rPr lang="en-US" sz="1000" u="none" strike="noStrike" dirty="0">
                          <a:effectLst/>
                        </a:rPr>
                        <a:t> index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28KB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0x9000 to 0x901c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USB30 Controller Pins Ctrl Registers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0x9020 to 0x902c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Memory Pins Control Registers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0x9030 to 0x906c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femtoPHY</a:t>
                      </a:r>
                      <a:r>
                        <a:rPr lang="en-US" sz="1000" u="none" strike="noStrike" dirty="0">
                          <a:effectLst/>
                        </a:rPr>
                        <a:t> Pins Control Registers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0x9070 to 0x9074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Debug Control Registers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311" marR="8311" marT="83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52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 port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59873"/>
              </p:ext>
            </p:extLst>
          </p:nvPr>
        </p:nvGraphicFramePr>
        <p:xfrm>
          <a:off x="507999" y="969049"/>
          <a:ext cx="517236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656"/>
                <a:gridCol w="391051"/>
                <a:gridCol w="722335"/>
                <a:gridCol w="1768322"/>
              </a:tblGrid>
              <a:tr h="27081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IO 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Width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Connection</a:t>
                      </a:r>
                      <a:endParaRPr lang="zh-CN" altLang="en-US" sz="1200" dirty="0"/>
                    </a:p>
                  </a:txBody>
                  <a:tcPr/>
                </a:tc>
              </a:tr>
              <a:tr h="27081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globa_clk_150m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CGU</a:t>
                      </a:r>
                      <a:endParaRPr lang="zh-CN" altLang="en-US" sz="1200" dirty="0"/>
                    </a:p>
                  </a:txBody>
                  <a:tcPr/>
                </a:tc>
              </a:tr>
              <a:tr h="270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globa_clk_24m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CGU</a:t>
                      </a:r>
                      <a:endParaRPr lang="zh-CN" altLang="en-US" sz="1200" dirty="0" smtClean="0"/>
                    </a:p>
                  </a:txBody>
                  <a:tcPr/>
                </a:tc>
              </a:tr>
              <a:tr h="270812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dut_vcc_reset_n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RGU</a:t>
                      </a:r>
                      <a:endParaRPr lang="zh-CN" altLang="en-US" sz="1200" dirty="0"/>
                    </a:p>
                  </a:txBody>
                  <a:tcPr/>
                </a:tc>
              </a:tr>
              <a:tr h="270812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apb_preset_n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RGU</a:t>
                      </a:r>
                      <a:endParaRPr lang="zh-CN" altLang="en-US" sz="1200" dirty="0"/>
                    </a:p>
                  </a:txBody>
                  <a:tcPr/>
                </a:tc>
              </a:tr>
              <a:tr h="270812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phy_phy_reset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RGU</a:t>
                      </a:r>
                      <a:endParaRPr lang="zh-CN" altLang="en-US" sz="1200" dirty="0"/>
                    </a:p>
                  </a:txBody>
                  <a:tcPr/>
                </a:tc>
              </a:tr>
              <a:tr h="270812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dut_interrupt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GIC</a:t>
                      </a:r>
                      <a:endParaRPr lang="zh-CN" altLang="en-US" sz="1200" dirty="0"/>
                    </a:p>
                  </a:txBody>
                  <a:tcPr/>
                </a:tc>
              </a:tr>
              <a:tr h="270812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dut_host_system_err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GIC</a:t>
                      </a:r>
                      <a:endParaRPr lang="zh-CN" altLang="en-US" sz="1200" dirty="0"/>
                    </a:p>
                  </a:txBody>
                  <a:tcPr/>
                </a:tc>
              </a:tr>
              <a:tr h="270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AHB SLAVE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BUS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NOC</a:t>
                      </a:r>
                      <a:endParaRPr lang="zh-CN" altLang="en-US" sz="1200" dirty="0"/>
                    </a:p>
                  </a:txBody>
                  <a:tcPr/>
                </a:tc>
              </a:tr>
              <a:tr h="270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AXI  MASTER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BUS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NOC</a:t>
                      </a:r>
                      <a:endParaRPr lang="zh-CN" altLang="en-US" sz="1200" dirty="0"/>
                    </a:p>
                  </a:txBody>
                  <a:tcPr/>
                </a:tc>
              </a:tr>
              <a:tr h="270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dut_hub_vbus_ctrl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TOP DIGITAL PAD</a:t>
                      </a:r>
                      <a:endParaRPr lang="zh-CN" altLang="en-US" sz="1200" dirty="0"/>
                    </a:p>
                  </a:txBody>
                  <a:tcPr/>
                </a:tc>
              </a:tr>
              <a:tr h="270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dut_hub_port_overcurrent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TOP DIGITAL PAD</a:t>
                      </a:r>
                      <a:endParaRPr lang="zh-CN" altLang="en-US" sz="1200" dirty="0"/>
                    </a:p>
                  </a:txBody>
                  <a:tcPr/>
                </a:tc>
              </a:tr>
              <a:tr h="270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DVDD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Power Supply</a:t>
                      </a:r>
                      <a:r>
                        <a:rPr lang="en-US" altLang="zh-CN" sz="1200" baseline="0" dirty="0" smtClean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</a:tr>
              <a:tr h="270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VDD330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Power Supply</a:t>
                      </a:r>
                      <a:endParaRPr lang="zh-CN" altLang="en-US" sz="1200" dirty="0"/>
                    </a:p>
                  </a:txBody>
                  <a:tcPr/>
                </a:tc>
              </a:tr>
              <a:tr h="270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VDDH0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Power Supply</a:t>
                      </a:r>
                      <a:endParaRPr lang="zh-CN" altLang="en-US" sz="1200" dirty="0"/>
                    </a:p>
                  </a:txBody>
                  <a:tcPr/>
                </a:tc>
              </a:tr>
              <a:tr h="270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VSSA0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Power Supply</a:t>
                      </a:r>
                      <a:endParaRPr lang="zh-CN" altLang="en-US" sz="1200" dirty="0"/>
                    </a:p>
                  </a:txBody>
                  <a:tcPr/>
                </a:tc>
              </a:tr>
              <a:tr h="270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gd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Power Supply</a:t>
                      </a:r>
                      <a:endParaRPr lang="zh-CN" altLang="en-US" sz="1200" dirty="0"/>
                    </a:p>
                  </a:txBody>
                  <a:tcPr/>
                </a:tc>
              </a:tr>
              <a:tr h="270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vp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Power Supply</a:t>
                      </a:r>
                      <a:endParaRPr lang="zh-CN" altLang="en-US" sz="1200" dirty="0"/>
                    </a:p>
                  </a:txBody>
                  <a:tcPr/>
                </a:tc>
              </a:tr>
              <a:tr h="270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vph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Power Supply</a:t>
                      </a:r>
                      <a:endParaRPr lang="zh-CN" altLang="en-US" sz="1200" dirty="0"/>
                    </a:p>
                  </a:txBody>
                  <a:tcPr/>
                </a:tc>
              </a:tr>
              <a:tr h="270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vptx0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Power Supply</a:t>
                      </a:r>
                      <a:endParaRPr lang="zh-CN" altLang="en-US" sz="1200" dirty="0"/>
                    </a:p>
                  </a:txBody>
                  <a:tcPr/>
                </a:tc>
              </a:tr>
              <a:tr h="270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vss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Power Supply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527597"/>
              </p:ext>
            </p:extLst>
          </p:nvPr>
        </p:nvGraphicFramePr>
        <p:xfrm>
          <a:off x="6183746" y="299414"/>
          <a:ext cx="532476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149"/>
                <a:gridCol w="402573"/>
                <a:gridCol w="743619"/>
                <a:gridCol w="1820422"/>
              </a:tblGrid>
              <a:tr h="26862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IO 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Width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Connection</a:t>
                      </a:r>
                      <a:endParaRPr lang="zh-CN" altLang="en-US" sz="1200" dirty="0"/>
                    </a:p>
                  </a:txBody>
                  <a:tcPr/>
                </a:tc>
              </a:tr>
              <a:tr h="268624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ate_test_en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TOP TEST</a:t>
                      </a:r>
                      <a:endParaRPr lang="zh-CN" altLang="en-US" sz="1200" dirty="0"/>
                    </a:p>
                  </a:txBody>
                  <a:tcPr/>
                </a:tc>
              </a:tr>
              <a:tr h="268624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dut_scan_mode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TOP TEST</a:t>
                      </a:r>
                      <a:endParaRPr lang="zh-CN" altLang="en-US" sz="1200" dirty="0" smtClean="0"/>
                    </a:p>
                  </a:txBody>
                  <a:tcPr/>
                </a:tc>
              </a:tr>
              <a:tr h="268624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dut_dft_en_bus_clk_gated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TOP TEST</a:t>
                      </a:r>
                      <a:endParaRPr lang="zh-CN" altLang="en-US" sz="1200" dirty="0"/>
                    </a:p>
                  </a:txBody>
                  <a:tcPr/>
                </a:tc>
              </a:tr>
              <a:tr h="268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dut_dft_en_ram_clk_gated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TOP TEST</a:t>
                      </a:r>
                      <a:endParaRPr lang="zh-CN" altLang="en-US" sz="1200" dirty="0"/>
                    </a:p>
                  </a:txBody>
                  <a:tcPr/>
                </a:tc>
              </a:tr>
              <a:tr h="268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ram_0_test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TOP</a:t>
                      </a:r>
                      <a:r>
                        <a:rPr lang="en-US" altLang="zh-CN" sz="1200" baseline="0" dirty="0" smtClean="0"/>
                        <a:t> TEST</a:t>
                      </a:r>
                      <a:endParaRPr lang="zh-CN" altLang="en-US" sz="1200" dirty="0"/>
                    </a:p>
                  </a:txBody>
                  <a:tcPr/>
                </a:tc>
              </a:tr>
              <a:tr h="268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ram_1_test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TOP</a:t>
                      </a:r>
                      <a:r>
                        <a:rPr lang="en-US" altLang="zh-CN" sz="1200" baseline="0" dirty="0" smtClean="0"/>
                        <a:t> TEST</a:t>
                      </a:r>
                      <a:endParaRPr lang="zh-CN" altLang="en-US" sz="1200" dirty="0"/>
                    </a:p>
                  </a:txBody>
                  <a:tcPr/>
                </a:tc>
              </a:tr>
              <a:tr h="268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ram_2_test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TOP</a:t>
                      </a:r>
                      <a:r>
                        <a:rPr lang="en-US" altLang="zh-CN" sz="1200" baseline="0" dirty="0" smtClean="0"/>
                        <a:t> TEST</a:t>
                      </a:r>
                      <a:endParaRPr lang="zh-CN" altLang="en-US" sz="1200" dirty="0"/>
                    </a:p>
                  </a:txBody>
                  <a:tcPr/>
                </a:tc>
              </a:tr>
              <a:tr h="26862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Scan</a:t>
                      </a:r>
                      <a:r>
                        <a:rPr lang="en-US" altLang="zh-CN" sz="1200" baseline="0" dirty="0" smtClean="0"/>
                        <a:t> Interface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BUS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TOP TEST</a:t>
                      </a:r>
                      <a:endParaRPr lang="zh-CN" altLang="en-US" sz="1200" dirty="0"/>
                    </a:p>
                  </a:txBody>
                  <a:tcPr/>
                </a:tc>
              </a:tr>
              <a:tr h="26862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JTAG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BUS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TOP TEST</a:t>
                      </a:r>
                      <a:endParaRPr lang="zh-CN" altLang="en-US" sz="1200" dirty="0" smtClean="0"/>
                    </a:p>
                  </a:txBody>
                  <a:tcPr/>
                </a:tc>
              </a:tr>
              <a:tr h="26862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Boundary Scan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BUS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TOP TEST</a:t>
                      </a:r>
                      <a:endParaRPr lang="zh-CN" altLang="en-US" sz="1200" dirty="0"/>
                    </a:p>
                  </a:txBody>
                  <a:tcPr/>
                </a:tc>
              </a:tr>
              <a:tr h="268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ID0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TOP ANALOG</a:t>
                      </a:r>
                      <a:r>
                        <a:rPr lang="en-US" altLang="zh-CN" sz="1200" baseline="0" dirty="0" smtClean="0"/>
                        <a:t> PAD </a:t>
                      </a:r>
                      <a:endParaRPr lang="zh-CN" altLang="en-US" sz="1200" dirty="0"/>
                    </a:p>
                  </a:txBody>
                  <a:tcPr/>
                </a:tc>
              </a:tr>
              <a:tr h="268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ref_pad_clk_p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TOP ANALOG</a:t>
                      </a:r>
                      <a:r>
                        <a:rPr lang="en-US" altLang="zh-CN" sz="1200" baseline="0" dirty="0" smtClean="0"/>
                        <a:t> PAD</a:t>
                      </a:r>
                      <a:endParaRPr lang="zh-CN" altLang="en-US" sz="1200" dirty="0"/>
                    </a:p>
                  </a:txBody>
                  <a:tcPr/>
                </a:tc>
              </a:tr>
              <a:tr h="268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ref_pad_clk_m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TOP ANALOG</a:t>
                      </a:r>
                      <a:r>
                        <a:rPr lang="en-US" altLang="zh-CN" sz="1200" baseline="0" dirty="0" smtClean="0"/>
                        <a:t> PAD</a:t>
                      </a:r>
                      <a:endParaRPr lang="zh-CN" altLang="en-US" sz="1200" dirty="0"/>
                    </a:p>
                  </a:txBody>
                  <a:tcPr/>
                </a:tc>
              </a:tr>
              <a:tr h="268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resref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TOP ANALOG</a:t>
                      </a:r>
                      <a:r>
                        <a:rPr lang="en-US" altLang="zh-CN" sz="1200" baseline="0" dirty="0" smtClean="0"/>
                        <a:t> PAD</a:t>
                      </a:r>
                      <a:endParaRPr lang="zh-CN" altLang="en-US" sz="1200" dirty="0"/>
                    </a:p>
                  </a:txBody>
                  <a:tcPr/>
                </a:tc>
              </a:tr>
              <a:tr h="268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rx0_m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TOP ANALOG</a:t>
                      </a:r>
                      <a:r>
                        <a:rPr lang="en-US" altLang="zh-CN" sz="1200" baseline="0" dirty="0" smtClean="0"/>
                        <a:t> PAD</a:t>
                      </a:r>
                      <a:endParaRPr lang="zh-CN" altLang="en-US" sz="1200" dirty="0"/>
                    </a:p>
                  </a:txBody>
                  <a:tcPr/>
                </a:tc>
              </a:tr>
              <a:tr h="268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rx0_p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TOP ANALOG</a:t>
                      </a:r>
                      <a:r>
                        <a:rPr lang="en-US" altLang="zh-CN" sz="1200" baseline="0" dirty="0" smtClean="0"/>
                        <a:t> PAD</a:t>
                      </a:r>
                      <a:endParaRPr lang="zh-CN" altLang="en-US" sz="1200" dirty="0"/>
                    </a:p>
                  </a:txBody>
                  <a:tcPr/>
                </a:tc>
              </a:tr>
              <a:tr h="268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DM0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TOP ANALOG</a:t>
                      </a:r>
                      <a:r>
                        <a:rPr lang="en-US" altLang="zh-CN" sz="1200" baseline="0" dirty="0" smtClean="0"/>
                        <a:t> PAD</a:t>
                      </a:r>
                      <a:endParaRPr lang="zh-CN" altLang="en-US" sz="1200" dirty="0"/>
                    </a:p>
                  </a:txBody>
                  <a:tcPr/>
                </a:tc>
              </a:tr>
              <a:tr h="268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DP0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TOP ANALOG</a:t>
                      </a:r>
                      <a:r>
                        <a:rPr lang="en-US" altLang="zh-CN" sz="1200" baseline="0" dirty="0" smtClean="0"/>
                        <a:t> PAD</a:t>
                      </a:r>
                      <a:endParaRPr lang="zh-CN" altLang="en-US" sz="1200" dirty="0"/>
                    </a:p>
                  </a:txBody>
                  <a:tcPr/>
                </a:tc>
              </a:tr>
              <a:tr h="268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VBUS0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TOP ANALOG</a:t>
                      </a:r>
                      <a:r>
                        <a:rPr lang="en-US" altLang="zh-CN" sz="1200" baseline="0" dirty="0" smtClean="0"/>
                        <a:t> PAD</a:t>
                      </a:r>
                      <a:endParaRPr lang="zh-CN" altLang="en-US" sz="1200" dirty="0"/>
                    </a:p>
                  </a:txBody>
                  <a:tcPr/>
                </a:tc>
              </a:tr>
              <a:tr h="268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tx0_m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TOP ANALOG</a:t>
                      </a:r>
                      <a:r>
                        <a:rPr lang="en-US" altLang="zh-CN" sz="1200" baseline="0" dirty="0" smtClean="0"/>
                        <a:t> PAD</a:t>
                      </a:r>
                      <a:endParaRPr lang="zh-CN" altLang="en-US" sz="1200" dirty="0"/>
                    </a:p>
                  </a:txBody>
                  <a:tcPr/>
                </a:tc>
              </a:tr>
              <a:tr h="268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tx0_p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TOP ANALOG</a:t>
                      </a:r>
                      <a:r>
                        <a:rPr lang="en-US" altLang="zh-CN" sz="1200" baseline="0" dirty="0" smtClean="0"/>
                        <a:t> PAD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52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Dual-Role Device</a:t>
            </a:r>
          </a:p>
          <a:p>
            <a:r>
              <a:rPr lang="en-US" altLang="zh-CN" dirty="0" smtClean="0"/>
              <a:t>Support large DMA bus latency(larger than 2.1us for 1KB SS)</a:t>
            </a:r>
          </a:p>
          <a:p>
            <a:r>
              <a:rPr lang="en-US" altLang="zh-CN" dirty="0" smtClean="0"/>
              <a:t>2.0 PHY: 8bit UTMI+</a:t>
            </a:r>
          </a:p>
          <a:p>
            <a:r>
              <a:rPr lang="en-US" altLang="zh-CN" dirty="0" smtClean="0"/>
              <a:t>3.0 PHY: 32bit PIPE3</a:t>
            </a:r>
          </a:p>
          <a:p>
            <a:r>
              <a:rPr lang="en-US" altLang="zh-CN" dirty="0" smtClean="0"/>
              <a:t>Device: Max 16 endpoints</a:t>
            </a:r>
          </a:p>
          <a:p>
            <a:r>
              <a:rPr lang="en-US" altLang="zh-CN" dirty="0" smtClean="0"/>
              <a:t>        Rx/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MaxPacket</a:t>
            </a:r>
            <a:r>
              <a:rPr lang="en-US" altLang="zh-CN" dirty="0" smtClean="0"/>
              <a:t> Size 1024 Byte</a:t>
            </a:r>
          </a:p>
          <a:p>
            <a:r>
              <a:rPr lang="en-US" altLang="zh-CN" dirty="0" smtClean="0"/>
              <a:t>Host:   USB2.0/USB3.0 root hub ports 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Support max 64 device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Support max 32 periodic endpoint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7655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artosyn_ppt_template</Template>
  <TotalTime>704</TotalTime>
  <Words>1113</Words>
  <Application>Microsoft Office PowerPoint</Application>
  <PresentationFormat>自定义</PresentationFormat>
  <Paragraphs>469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artosyn_ppt_template</vt:lpstr>
      <vt:lpstr>USB3.0 Subsystem Review</vt:lpstr>
      <vt:lpstr>Content</vt:lpstr>
      <vt:lpstr>Introduction</vt:lpstr>
      <vt:lpstr>SoC Connection</vt:lpstr>
      <vt:lpstr>IP check</vt:lpstr>
      <vt:lpstr>PowerPoint 演示文稿</vt:lpstr>
      <vt:lpstr>Register map</vt:lpstr>
      <vt:lpstr>Top port</vt:lpstr>
      <vt:lpstr>IP Config</vt:lpstr>
      <vt:lpstr>DDR Band Width &amp; Access latency</vt:lpstr>
      <vt:lpstr>PowerPoint 演示文稿</vt:lpstr>
      <vt:lpstr>Board</vt:lpstr>
      <vt:lpstr>PHY ATE test</vt:lpstr>
      <vt:lpstr>Conformance test</vt:lpstr>
      <vt:lpstr>IP bring up </vt:lpstr>
      <vt:lpstr>PHY Power on Reset</vt:lpstr>
      <vt:lpstr>Controller mode switch</vt:lpstr>
      <vt:lpstr>Host mode initial</vt:lpstr>
      <vt:lpstr>Device mode initial</vt:lpstr>
      <vt:lpstr>Check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USB3.0 Subsystem Review</dc:title>
  <dc:creator>User</dc:creator>
  <cp:lastModifiedBy>User</cp:lastModifiedBy>
  <cp:revision>64</cp:revision>
  <dcterms:created xsi:type="dcterms:W3CDTF">2017-01-19T08:17:17Z</dcterms:created>
  <dcterms:modified xsi:type="dcterms:W3CDTF">2017-01-20T07:35:09Z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