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91" r:id="rId4"/>
    <p:sldId id="312" r:id="rId5"/>
    <p:sldId id="293" r:id="rId6"/>
    <p:sldId id="298" r:id="rId7"/>
    <p:sldId id="296" r:id="rId8"/>
    <p:sldId id="297" r:id="rId9"/>
    <p:sldId id="295" r:id="rId10"/>
    <p:sldId id="299" r:id="rId11"/>
    <p:sldId id="301" r:id="rId12"/>
    <p:sldId id="302" r:id="rId13"/>
    <p:sldId id="305" r:id="rId14"/>
    <p:sldId id="311" r:id="rId15"/>
    <p:sldId id="303" r:id="rId16"/>
    <p:sldId id="304" r:id="rId17"/>
    <p:sldId id="307" r:id="rId18"/>
    <p:sldId id="306" r:id="rId19"/>
    <p:sldId id="308" r:id="rId20"/>
    <p:sldId id="309" r:id="rId21"/>
    <p:sldId id="310" r:id="rId22"/>
    <p:sldId id="29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4A0"/>
    <a:srgbClr val="23A14A"/>
    <a:srgbClr val="3333FF"/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-108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93E1E-0B1B-46AE-91A7-DCF3786BAB3D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98D2D-D8C8-4C27-BA65-AA896A42F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6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267384"/>
            <a:ext cx="7844367" cy="947737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M7 Sub &amp; CS Review</a:t>
            </a:r>
            <a:endParaRPr lang="zh-CN" altLang="en-US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Zhang </a:t>
            </a:r>
            <a:r>
              <a:rPr lang="en-US" altLang="zh-CN" dirty="0" err="1" smtClean="0">
                <a:solidFill>
                  <a:schemeClr val="tx1"/>
                </a:solidFill>
              </a:rPr>
              <a:t>Hao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M7sub – </a:t>
            </a:r>
            <a:r>
              <a:rPr lang="en-US" altLang="zh-CN" dirty="0" smtClean="0">
                <a:latin typeface="+mn-lt"/>
              </a:rPr>
              <a:t>Peripheral with DMA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Simple Diagram</a:t>
            </a:r>
          </a:p>
          <a:p>
            <a:pPr lvl="1"/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29100"/>
              </p:ext>
            </p:extLst>
          </p:nvPr>
        </p:nvGraphicFramePr>
        <p:xfrm>
          <a:off x="476648" y="2675106"/>
          <a:ext cx="5087498" cy="276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Visio" r:id="rId3" imgW="2914631" imgH="1582630" progId="Visio.Drawing.11">
                  <p:embed/>
                </p:oleObj>
              </mc:Choice>
              <mc:Fallback>
                <p:oleObj name="Visio" r:id="rId3" imgW="2914631" imgH="158263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648" y="2675106"/>
                        <a:ext cx="5087498" cy="2762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687496"/>
              </p:ext>
            </p:extLst>
          </p:nvPr>
        </p:nvGraphicFramePr>
        <p:xfrm>
          <a:off x="6722490" y="2665379"/>
          <a:ext cx="5143747" cy="2928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Visio" r:id="rId5" imgW="2590560" imgH="1474560" progId="Visio.Drawing.11">
                  <p:embed/>
                </p:oleObj>
              </mc:Choice>
              <mc:Fallback>
                <p:oleObj name="Visio" r:id="rId5" imgW="2590560" imgH="1474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2490" y="2665379"/>
                        <a:ext cx="5143747" cy="2928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9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M7sub – </a:t>
            </a:r>
            <a:r>
              <a:rPr lang="en-US" altLang="zh-CN" dirty="0" smtClean="0">
                <a:latin typeface="+mn-lt"/>
              </a:rPr>
              <a:t>Pin Share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How to use?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sirius_pins_vxxx.xlsx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sirius_top_global_register.xlsx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in_share.c</a:t>
            </a: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1" y="2049593"/>
            <a:ext cx="10846581" cy="249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64" y="1887871"/>
            <a:ext cx="85725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 bwMode="auto">
          <a:xfrm>
            <a:off x="6303523" y="3754877"/>
            <a:ext cx="525294" cy="204280"/>
          </a:xfrm>
          <a:prstGeom prst="roundRect">
            <a:avLst/>
          </a:prstGeom>
          <a:noFill/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739301" y="3915385"/>
            <a:ext cx="108465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 bwMode="auto">
          <a:xfrm>
            <a:off x="6828817" y="2140085"/>
            <a:ext cx="0" cy="2402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椭圆 9"/>
          <p:cNvSpPr/>
          <p:nvPr/>
        </p:nvSpPr>
        <p:spPr bwMode="auto">
          <a:xfrm>
            <a:off x="2937753" y="3754877"/>
            <a:ext cx="642026" cy="204280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245157" y="2140085"/>
            <a:ext cx="642026" cy="204280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0376170" y="3741905"/>
            <a:ext cx="1102468" cy="217251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64" y="1888277"/>
            <a:ext cx="98012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8" y="2086577"/>
            <a:ext cx="11024212" cy="235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 bwMode="auto">
          <a:xfrm>
            <a:off x="2247089" y="3262355"/>
            <a:ext cx="4737371" cy="1812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8" y="4804856"/>
            <a:ext cx="5638395" cy="36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8" y="2121738"/>
            <a:ext cx="11569882" cy="242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圆角矩形 11"/>
          <p:cNvSpPr/>
          <p:nvPr/>
        </p:nvSpPr>
        <p:spPr bwMode="auto">
          <a:xfrm>
            <a:off x="7782128" y="3915385"/>
            <a:ext cx="690663" cy="199415"/>
          </a:xfrm>
          <a:prstGeom prst="roundRect">
            <a:avLst/>
          </a:prstGeom>
          <a:noFill/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64" y="1906718"/>
            <a:ext cx="105537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3" y="1906718"/>
            <a:ext cx="1023937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上弧形箭头 14"/>
          <p:cNvSpPr/>
          <p:nvPr/>
        </p:nvSpPr>
        <p:spPr bwMode="auto">
          <a:xfrm>
            <a:off x="2071991" y="1225685"/>
            <a:ext cx="2363822" cy="662592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256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1" y="2105529"/>
            <a:ext cx="11483300" cy="248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2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3" grpId="0" animBg="1"/>
      <p:bldP spid="14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</a:rPr>
              <a:t>CoreSight</a:t>
            </a:r>
            <a:r>
              <a:rPr lang="en-US" altLang="zh-CN" dirty="0" smtClean="0">
                <a:latin typeface="+mn-lt"/>
              </a:rPr>
              <a:t> - Diagram 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673794"/>
              </p:ext>
            </p:extLst>
          </p:nvPr>
        </p:nvGraphicFramePr>
        <p:xfrm>
          <a:off x="2781711" y="976342"/>
          <a:ext cx="6318937" cy="5239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Visio" r:id="rId3" imgW="5434743" imgH="4504887" progId="Visio.Drawing.11">
                  <p:embed/>
                </p:oleObj>
              </mc:Choice>
              <mc:Fallback>
                <p:oleObj name="Visio" r:id="rId3" imgW="5434743" imgH="450488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1711" y="976342"/>
                        <a:ext cx="6318937" cy="5239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圆角矩形 24"/>
          <p:cNvSpPr/>
          <p:nvPr/>
        </p:nvSpPr>
        <p:spPr bwMode="auto">
          <a:xfrm>
            <a:off x="4066163" y="2081719"/>
            <a:ext cx="1429966" cy="1420238"/>
          </a:xfrm>
          <a:prstGeom prst="round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6498077" y="2081719"/>
            <a:ext cx="1274323" cy="1420238"/>
          </a:xfrm>
          <a:prstGeom prst="roundRect">
            <a:avLst/>
          </a:prstGeom>
          <a:solidFill>
            <a:srgbClr val="FFC000">
              <a:alpha val="21000"/>
            </a:srgbClr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4406630" y="4192621"/>
            <a:ext cx="1750979" cy="690664"/>
          </a:xfrm>
          <a:prstGeom prst="roundRect">
            <a:avLst/>
          </a:prstGeom>
          <a:solidFill>
            <a:srgbClr val="3333FF">
              <a:alpha val="25000"/>
            </a:srgbClr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2723745" y="5019472"/>
            <a:ext cx="1128409" cy="583660"/>
          </a:xfrm>
          <a:prstGeom prst="roundRect">
            <a:avLst/>
          </a:prstGeom>
          <a:solidFill>
            <a:srgbClr val="2D24A0">
              <a:alpha val="26667"/>
            </a:srgbClr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3832698" y="4922196"/>
            <a:ext cx="3302540" cy="1099225"/>
          </a:xfrm>
          <a:prstGeom prst="round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7183878" y="4606046"/>
            <a:ext cx="637162" cy="1639111"/>
          </a:xfrm>
          <a:prstGeom prst="roundRect">
            <a:avLst/>
          </a:prstGeom>
          <a:solidFill>
            <a:srgbClr val="FF0000">
              <a:alpha val="19000"/>
            </a:srgbClr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29991" y="1138136"/>
            <a:ext cx="294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Access Part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929991" y="1634397"/>
            <a:ext cx="294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TimeStamp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929991" y="2130660"/>
            <a:ext cx="294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Trigger Control Part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929991" y="2652702"/>
            <a:ext cx="294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Trace Source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929990" y="3151896"/>
            <a:ext cx="294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Trace Link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929991" y="3653366"/>
            <a:ext cx="294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Trace Sink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929989" y="4173801"/>
            <a:ext cx="294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 APB Interconnect Bus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 bwMode="auto">
          <a:xfrm>
            <a:off x="4455270" y="3604726"/>
            <a:ext cx="3365770" cy="520435"/>
          </a:xfrm>
          <a:prstGeom prst="roundRect">
            <a:avLst/>
          </a:prstGeom>
          <a:solidFill>
            <a:srgbClr val="FFC000">
              <a:alpha val="12000"/>
            </a:srgbClr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37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</a:rPr>
              <a:t>CoreSight</a:t>
            </a:r>
            <a:r>
              <a:rPr lang="en-US" altLang="zh-CN" dirty="0" smtClean="0">
                <a:latin typeface="+mn-lt"/>
              </a:rPr>
              <a:t> - DAP 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28046"/>
              </p:ext>
            </p:extLst>
          </p:nvPr>
        </p:nvGraphicFramePr>
        <p:xfrm>
          <a:off x="1344224" y="1803213"/>
          <a:ext cx="8383445" cy="385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Visio" r:id="rId3" imgW="4914720" imgH="2259360" progId="Visio.Drawing.11">
                  <p:embed/>
                </p:oleObj>
              </mc:Choice>
              <mc:Fallback>
                <p:oleObj name="Visio" r:id="rId3" imgW="4914720" imgH="22593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4224" y="1803213"/>
                        <a:ext cx="8383445" cy="385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4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</a:rPr>
              <a:t>CoreSight</a:t>
            </a:r>
            <a:r>
              <a:rPr lang="en-US" altLang="zh-CN" dirty="0" smtClean="0">
                <a:latin typeface="+mn-lt"/>
              </a:rPr>
              <a:t> - APBIC 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5" name="内容占位符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102773"/>
              </p:ext>
            </p:extLst>
          </p:nvPr>
        </p:nvGraphicFramePr>
        <p:xfrm>
          <a:off x="1686738" y="1657294"/>
          <a:ext cx="7175162" cy="384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Visio" r:id="rId3" imgW="3981600" imgH="2134800" progId="Visio.Drawing.11">
                  <p:embed/>
                </p:oleObj>
              </mc:Choice>
              <mc:Fallback>
                <p:oleObj name="Visio" r:id="rId3" imgW="3981600" imgH="21348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6738" y="1657294"/>
                        <a:ext cx="7175162" cy="384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8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</a:rPr>
              <a:t>CoreSight</a:t>
            </a:r>
            <a:r>
              <a:rPr lang="en-US" altLang="zh-CN" dirty="0" smtClean="0">
                <a:latin typeface="+mn-lt"/>
              </a:rPr>
              <a:t> – Rom Table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371512"/>
              </p:ext>
            </p:extLst>
          </p:nvPr>
        </p:nvGraphicFramePr>
        <p:xfrm>
          <a:off x="7312809" y="1001900"/>
          <a:ext cx="2697006" cy="591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Visio" r:id="rId3" imgW="1822320" imgH="3994920" progId="Visio.Drawing.11">
                  <p:embed/>
                </p:oleObj>
              </mc:Choice>
              <mc:Fallback>
                <p:oleObj name="Visio" r:id="rId3" imgW="1822320" imgH="39949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2809" y="1001900"/>
                        <a:ext cx="2697006" cy="591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906433"/>
              </p:ext>
            </p:extLst>
          </p:nvPr>
        </p:nvGraphicFramePr>
        <p:xfrm>
          <a:off x="880502" y="2009100"/>
          <a:ext cx="4878263" cy="308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Visio" r:id="rId5" imgW="2452680" imgH="1552680" progId="Visio.Drawing.11">
                  <p:embed/>
                </p:oleObj>
              </mc:Choice>
              <mc:Fallback>
                <p:oleObj name="Visio" r:id="rId5" imgW="2452680" imgH="15526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0502" y="2009100"/>
                        <a:ext cx="4878263" cy="308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0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</a:rPr>
              <a:t>CoreSight</a:t>
            </a:r>
            <a:r>
              <a:rPr lang="en-US" altLang="zh-CN" dirty="0" smtClean="0">
                <a:latin typeface="+mn-lt"/>
              </a:rPr>
              <a:t> – Trigger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993917"/>
              </p:ext>
            </p:extLst>
          </p:nvPr>
        </p:nvGraphicFramePr>
        <p:xfrm>
          <a:off x="1973766" y="1883411"/>
          <a:ext cx="7919261" cy="3580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Visio" r:id="rId3" imgW="3262680" imgH="1474560" progId="Visio.Drawing.11">
                  <p:embed/>
                </p:oleObj>
              </mc:Choice>
              <mc:Fallback>
                <p:oleObj name="Visio" r:id="rId3" imgW="3262680" imgH="1474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3766" y="1883411"/>
                        <a:ext cx="7919261" cy="3580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3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M7Sub - </a:t>
            </a:r>
            <a:r>
              <a:rPr lang="en-US" altLang="zh-CN" dirty="0" err="1" smtClean="0">
                <a:latin typeface="+mn-lt"/>
              </a:rPr>
              <a:t>Sim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Local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env</a:t>
            </a: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execution_tb</a:t>
            </a: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   (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config_check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/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itm_trace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/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etm_trace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/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mpu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/ reset /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rom_table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/ debug / interrupt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ect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. 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8" y="2761547"/>
            <a:ext cx="120586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M7Sub - </a:t>
            </a:r>
            <a:r>
              <a:rPr lang="en-US" altLang="zh-CN" dirty="0" err="1" smtClean="0">
                <a:latin typeface="+mn-lt"/>
              </a:rPr>
              <a:t>Sim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Local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env</a:t>
            </a: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ram_integration_tb</a:t>
            </a: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  (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Icache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/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Dcache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/ ITCM / DTCM )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39" y="2578855"/>
            <a:ext cx="82486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39" y="3218857"/>
            <a:ext cx="65722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3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M7Sub - </a:t>
            </a:r>
            <a:r>
              <a:rPr lang="en-US" altLang="zh-CN" dirty="0" err="1" smtClean="0">
                <a:latin typeface="+mn-lt"/>
              </a:rPr>
              <a:t>Sim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SoC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env</a:t>
            </a:r>
            <a:endParaRPr lang="en-US" altLang="zh-CN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1" y="1869332"/>
            <a:ext cx="108299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1" y="4797358"/>
            <a:ext cx="73437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5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Content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8518949" cy="545950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M7 Subsystem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Diagram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Introduction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CS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Diagram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Introduction</a:t>
            </a:r>
          </a:p>
          <a:p>
            <a:pPr marL="342900" lvl="1" indent="-342900">
              <a:buFont typeface="Wingdings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SIM</a:t>
            </a:r>
            <a:endParaRPr lang="en-US" altLang="zh-CN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22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</a:rPr>
              <a:t>CoreSight</a:t>
            </a:r>
            <a:r>
              <a:rPr lang="en-US" altLang="zh-CN" dirty="0" smtClean="0">
                <a:latin typeface="+mn-lt"/>
              </a:rPr>
              <a:t> - </a:t>
            </a:r>
            <a:r>
              <a:rPr lang="en-US" altLang="zh-CN" dirty="0" err="1" smtClean="0">
                <a:latin typeface="+mn-lt"/>
              </a:rPr>
              <a:t>Sim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5567"/>
              </p:ext>
            </p:extLst>
          </p:nvPr>
        </p:nvGraphicFramePr>
        <p:xfrm>
          <a:off x="3471623" y="1277901"/>
          <a:ext cx="5073650" cy="477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Visio" r:id="rId3" imgW="2422800" imgH="2278800" progId="Visio.Drawing.11">
                  <p:embed/>
                </p:oleObj>
              </mc:Choice>
              <mc:Fallback>
                <p:oleObj name="Visio" r:id="rId3" imgW="2422800" imgH="22788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1623" y="1277901"/>
                        <a:ext cx="5073650" cy="477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3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</a:rPr>
              <a:t>CoreSight</a:t>
            </a:r>
            <a:r>
              <a:rPr lang="en-US" altLang="zh-CN" dirty="0" smtClean="0">
                <a:latin typeface="+mn-lt"/>
              </a:rPr>
              <a:t> - </a:t>
            </a:r>
            <a:r>
              <a:rPr lang="en-US" altLang="zh-CN" dirty="0" err="1" smtClean="0">
                <a:latin typeface="+mn-lt"/>
              </a:rPr>
              <a:t>Sim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5" name="内容占位符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125606"/>
              </p:ext>
            </p:extLst>
          </p:nvPr>
        </p:nvGraphicFramePr>
        <p:xfrm>
          <a:off x="2357629" y="1151443"/>
          <a:ext cx="2165733" cy="5140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Visio" r:id="rId3" imgW="970560" imgH="2302560" progId="Visio.Drawing.11">
                  <p:embed/>
                </p:oleObj>
              </mc:Choice>
              <mc:Fallback>
                <p:oleObj name="Visio" r:id="rId3" imgW="970560" imgH="2302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7629" y="1151443"/>
                        <a:ext cx="2165733" cy="5140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左大括号 5"/>
          <p:cNvSpPr/>
          <p:nvPr/>
        </p:nvSpPr>
        <p:spPr bwMode="auto">
          <a:xfrm rot="10800000">
            <a:off x="5865754" y="1225685"/>
            <a:ext cx="437744" cy="4786008"/>
          </a:xfrm>
          <a:prstGeom prst="leftBrac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0707" y="1770450"/>
            <a:ext cx="2986408" cy="3693319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hello_world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d</a:t>
            </a:r>
            <a:r>
              <a:rPr lang="en-US" altLang="zh-CN" dirty="0" smtClean="0"/>
              <a:t>iscovery</a:t>
            </a:r>
          </a:p>
          <a:p>
            <a:endParaRPr lang="en-US" altLang="zh-CN" dirty="0"/>
          </a:p>
          <a:p>
            <a:r>
              <a:rPr lang="en-US" altLang="zh-CN" dirty="0" err="1"/>
              <a:t>r</a:t>
            </a:r>
            <a:r>
              <a:rPr lang="en-US" altLang="zh-CN" dirty="0" err="1" smtClean="0"/>
              <a:t>am_integration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emap_check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artlibcheck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cxsystem_check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ti_channel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70850" y="3453331"/>
            <a:ext cx="1410511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7/14 = 50%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2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Q&amp;A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1201270"/>
            <a:ext cx="9090211" cy="5459505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endParaRPr lang="en-US" altLang="zh-CN" dirty="0" smtClean="0">
              <a:solidFill>
                <a:schemeClr val="tx1"/>
              </a:solidFill>
            </a:endParaRPr>
          </a:p>
          <a:p>
            <a:pPr marL="800100" lvl="2" indent="-342900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64424" y="2738282"/>
            <a:ext cx="24652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GB" sz="4400" b="1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j-ea"/>
              </a:rPr>
              <a:t>Thanks. </a:t>
            </a:r>
            <a:r>
              <a:rPr lang="en-US" altLang="en-GB" sz="44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j-ea"/>
              </a:rPr>
              <a:t/>
            </a:r>
            <a:br>
              <a:rPr lang="en-US" altLang="en-GB" sz="44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j-ea"/>
              </a:rPr>
            </a:br>
            <a:r>
              <a:rPr lang="en-US" altLang="en-GB" sz="4400" b="1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j-ea"/>
              </a:rPr>
              <a:t>  Q&amp;A</a:t>
            </a:r>
            <a:endParaRPr lang="zh-CN" altLang="en-US" sz="44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24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M7sub - Diagram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089247"/>
              </p:ext>
            </p:extLst>
          </p:nvPr>
        </p:nvGraphicFramePr>
        <p:xfrm>
          <a:off x="1627188" y="1201738"/>
          <a:ext cx="7378700" cy="545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isio" r:id="rId3" imgW="3320213" imgH="2455983" progId="Visio.Drawing.11">
                  <p:embed/>
                </p:oleObj>
              </mc:Choice>
              <mc:Fallback>
                <p:oleObj name="Visio" r:id="rId3" imgW="3320213" imgH="245598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7188" y="1201738"/>
                        <a:ext cx="7378700" cy="545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M7sub </a:t>
            </a:r>
            <a:r>
              <a:rPr lang="en-US" altLang="zh-CN" dirty="0" smtClean="0">
                <a:latin typeface="+mn-lt"/>
              </a:rPr>
              <a:t>– </a:t>
            </a:r>
            <a:r>
              <a:rPr lang="en-US" altLang="zh-CN" dirty="0" smtClean="0">
                <a:latin typeface="+mn-lt"/>
              </a:rPr>
              <a:t>M7core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808171"/>
              </p:ext>
            </p:extLst>
          </p:nvPr>
        </p:nvGraphicFramePr>
        <p:xfrm>
          <a:off x="1517505" y="1472447"/>
          <a:ext cx="9027272" cy="3694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678"/>
                <a:gridCol w="2542821"/>
                <a:gridCol w="3579773"/>
              </a:tblGrid>
              <a:tr h="4105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4105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128KB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Itcm</a:t>
                      </a:r>
                      <a:r>
                        <a:rPr lang="en-US" altLang="zh-CN" dirty="0" smtClean="0"/>
                        <a:t> size</a:t>
                      </a:r>
                      <a:endParaRPr lang="zh-CN" altLang="en-US" dirty="0"/>
                    </a:p>
                  </a:txBody>
                  <a:tcPr/>
                </a:tc>
              </a:tr>
              <a:tr h="4105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DTCM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Dtcm</a:t>
                      </a:r>
                      <a:r>
                        <a:rPr lang="en-US" altLang="zh-CN" dirty="0" smtClean="0"/>
                        <a:t> size</a:t>
                      </a:r>
                      <a:endParaRPr lang="zh-CN" altLang="en-US" dirty="0"/>
                    </a:p>
                  </a:txBody>
                  <a:tcPr/>
                </a:tc>
              </a:tr>
              <a:tr h="4105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Icache</a:t>
                      </a:r>
                      <a:r>
                        <a:rPr lang="en-US" altLang="zh-CN" baseline="0" dirty="0" smtClean="0"/>
                        <a:t> size</a:t>
                      </a:r>
                      <a:endParaRPr lang="zh-CN" altLang="en-US" dirty="0"/>
                    </a:p>
                  </a:txBody>
                  <a:tcPr/>
                </a:tc>
              </a:tr>
              <a:tr h="4105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Dcache</a:t>
                      </a:r>
                      <a:r>
                        <a:rPr lang="en-US" altLang="zh-CN" dirty="0" smtClean="0"/>
                        <a:t> size</a:t>
                      </a:r>
                      <a:endParaRPr lang="zh-CN" altLang="en-US" dirty="0"/>
                    </a:p>
                  </a:txBody>
                  <a:tcPr/>
                </a:tc>
              </a:tr>
              <a:tr h="4105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Both single &amp; double precision</a:t>
                      </a:r>
                      <a:endParaRPr lang="zh-CN" altLang="en-US" dirty="0"/>
                    </a:p>
                  </a:txBody>
                  <a:tcPr/>
                </a:tc>
              </a:tr>
              <a:tr h="4105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r>
                        <a:rPr lang="en-US" altLang="zh-CN" baseline="0" dirty="0" smtClean="0"/>
                        <a:t> &amp; Instruction</a:t>
                      </a:r>
                      <a:endParaRPr lang="zh-CN" altLang="en-US" dirty="0"/>
                    </a:p>
                  </a:txBody>
                  <a:tcPr/>
                </a:tc>
              </a:tr>
              <a:tr h="4105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INITVCTOR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Configured</a:t>
                      </a:r>
                      <a:r>
                        <a:rPr lang="en-US" altLang="zh-CN" baseline="0" dirty="0" smtClean="0"/>
                        <a:t>  by register</a:t>
                      </a:r>
                      <a:endParaRPr lang="zh-CN" altLang="en-US" dirty="0"/>
                    </a:p>
                  </a:txBody>
                  <a:tcPr/>
                </a:tc>
              </a:tr>
              <a:tr h="4105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</a:t>
                      </a:r>
                      <a:r>
                        <a:rPr lang="en-US" altLang="zh-CN" baseline="0" dirty="0" smtClean="0"/>
                        <a:t> 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Interrupt</a:t>
                      </a:r>
                      <a:r>
                        <a:rPr lang="en-US" altLang="zh-CN" baseline="0" dirty="0" smtClean="0"/>
                        <a:t> number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4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M7sub – </a:t>
            </a:r>
            <a:r>
              <a:rPr lang="en-US" altLang="zh-CN" dirty="0" smtClean="0">
                <a:latin typeface="+mn-lt"/>
              </a:rPr>
              <a:t>QSPI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13" name="内容占位符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540456"/>
              </p:ext>
            </p:extLst>
          </p:nvPr>
        </p:nvGraphicFramePr>
        <p:xfrm>
          <a:off x="609600" y="1500188"/>
          <a:ext cx="10972800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Visio" r:id="rId3" imgW="3590061" imgH="1465318" progId="Visio.Drawing.11">
                  <p:embed/>
                </p:oleObj>
              </mc:Choice>
              <mc:Fallback>
                <p:oleObj name="Visio" r:id="rId3" imgW="3590061" imgH="146531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00188"/>
                        <a:ext cx="10972800" cy="447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4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M7sub – </a:t>
            </a:r>
            <a:r>
              <a:rPr lang="en-US" altLang="zh-CN" dirty="0" smtClean="0">
                <a:latin typeface="+mn-lt"/>
              </a:rPr>
              <a:t>QSPI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Mem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Reg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Definition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md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mem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(APB)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ntr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high/low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mem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(APB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)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md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addr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mem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APB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)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rd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wr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inst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high/low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reg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(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AHB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457200" lvl="1" indent="0">
              <a:buNone/>
            </a:pP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线形标注 2 3"/>
          <p:cNvSpPr/>
          <p:nvPr/>
        </p:nvSpPr>
        <p:spPr bwMode="auto">
          <a:xfrm>
            <a:off x="5622587" y="1507786"/>
            <a:ext cx="4182893" cy="359924"/>
          </a:xfrm>
          <a:prstGeom prst="borderCallout2">
            <a:avLst>
              <a:gd name="adj1" fmla="val 45777"/>
              <a:gd name="adj2" fmla="val 39"/>
              <a:gd name="adj3" fmla="val 80913"/>
              <a:gd name="adj4" fmla="val -25736"/>
              <a:gd name="adj5" fmla="val 112500"/>
              <a:gd name="adj6" fmla="val -4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Used to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 active SPI command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线形标注 2 4"/>
          <p:cNvSpPr/>
          <p:nvPr/>
        </p:nvSpPr>
        <p:spPr bwMode="auto">
          <a:xfrm>
            <a:off x="5622587" y="1952004"/>
            <a:ext cx="4182893" cy="359924"/>
          </a:xfrm>
          <a:prstGeom prst="borderCallout2">
            <a:avLst>
              <a:gd name="adj1" fmla="val 45777"/>
              <a:gd name="adj2" fmla="val -427"/>
              <a:gd name="adj3" fmla="val 80912"/>
              <a:gd name="adj4" fmla="val -16667"/>
              <a:gd name="adj5" fmla="val 112500"/>
              <a:gd name="adj6" fmla="val -29844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Reconfigure the instruction word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线形标注 2 5"/>
          <p:cNvSpPr/>
          <p:nvPr/>
        </p:nvSpPr>
        <p:spPr bwMode="auto">
          <a:xfrm>
            <a:off x="5622586" y="2405951"/>
            <a:ext cx="4182893" cy="359924"/>
          </a:xfrm>
          <a:prstGeom prst="borderCallout2">
            <a:avLst>
              <a:gd name="adj1" fmla="val 48480"/>
              <a:gd name="adj2" fmla="val -891"/>
              <a:gd name="adj3" fmla="val 72804"/>
              <a:gd name="adj4" fmla="val -17830"/>
              <a:gd name="adj5" fmla="val 90878"/>
              <a:gd name="adj6" fmla="val -328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Configure the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addr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 needed by SPI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cmd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线形标注 2 6"/>
          <p:cNvSpPr/>
          <p:nvPr/>
        </p:nvSpPr>
        <p:spPr bwMode="auto">
          <a:xfrm>
            <a:off x="5622585" y="2869621"/>
            <a:ext cx="4182893" cy="359924"/>
          </a:xfrm>
          <a:prstGeom prst="borderCallout2">
            <a:avLst>
              <a:gd name="adj1" fmla="val 48480"/>
              <a:gd name="adj2" fmla="val 272"/>
              <a:gd name="adj3" fmla="val 45777"/>
              <a:gd name="adj4" fmla="val -11552"/>
              <a:gd name="adj5" fmla="val 47635"/>
              <a:gd name="adj6" fmla="val -2100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dirty="0" smtClean="0">
                <a:latin typeface="Arial" pitchFamily="34" charset="0"/>
                <a:ea typeface="黑体" pitchFamily="49" charset="-122"/>
              </a:rPr>
              <a:t>Rec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onfigure the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 </a:t>
            </a:r>
            <a:r>
              <a:rPr lang="en-US" altLang="zh-CN" dirty="0" smtClean="0">
                <a:latin typeface="Arial" pitchFamily="34" charset="0"/>
                <a:ea typeface="黑体" pitchFamily="49" charset="-122"/>
              </a:rPr>
              <a:t>instruction word (</a:t>
            </a:r>
            <a:r>
              <a:rPr lang="en-US" altLang="zh-CN" dirty="0" err="1" smtClean="0">
                <a:latin typeface="Arial" pitchFamily="34" charset="0"/>
                <a:ea typeface="黑体" pitchFamily="49" charset="-122"/>
              </a:rPr>
              <a:t>rd</a:t>
            </a:r>
            <a:r>
              <a:rPr lang="en-US" altLang="zh-CN" dirty="0" smtClean="0">
                <a:latin typeface="Arial" pitchFamily="34" charset="0"/>
                <a:ea typeface="黑体" pitchFamily="49" charset="-122"/>
              </a:rPr>
              <a:t>/</a:t>
            </a:r>
            <a:r>
              <a:rPr lang="en-US" altLang="zh-CN" dirty="0" err="1" smtClean="0">
                <a:latin typeface="Arial" pitchFamily="34" charset="0"/>
                <a:ea typeface="黑体" pitchFamily="49" charset="-122"/>
              </a:rPr>
              <a:t>wr</a:t>
            </a:r>
            <a:r>
              <a:rPr lang="en-US" altLang="zh-CN" dirty="0" smtClean="0">
                <a:latin typeface="Arial" pitchFamily="34" charset="0"/>
                <a:ea typeface="黑体" pitchFamily="49" charset="-122"/>
              </a:rPr>
              <a:t>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796539"/>
              </p:ext>
            </p:extLst>
          </p:nvPr>
        </p:nvGraphicFramePr>
        <p:xfrm>
          <a:off x="1812787" y="4148247"/>
          <a:ext cx="7625665" cy="193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Visio" r:id="rId3" imgW="3371484" imgH="854161" progId="Visio.Drawing.11">
                  <p:embed/>
                </p:oleObj>
              </mc:Choice>
              <mc:Fallback>
                <p:oleObj name="Visio" r:id="rId3" imgW="3371484" imgH="85416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2787" y="4148247"/>
                        <a:ext cx="7625665" cy="193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 bwMode="auto">
          <a:xfrm>
            <a:off x="2286000" y="4727643"/>
            <a:ext cx="1001949" cy="2042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1653702" y="4829783"/>
            <a:ext cx="6322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5" name="TextBox 14"/>
          <p:cNvSpPr txBox="1"/>
          <p:nvPr/>
        </p:nvSpPr>
        <p:spPr>
          <a:xfrm>
            <a:off x="1177048" y="4640095"/>
            <a:ext cx="51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</a:t>
            </a:r>
            <a:endParaRPr lang="zh-CN" altLang="en-US" dirty="0"/>
          </a:p>
        </p:txBody>
      </p:sp>
      <p:cxnSp>
        <p:nvCxnSpPr>
          <p:cNvPr id="17" name="曲线连接符 16"/>
          <p:cNvCxnSpPr/>
          <p:nvPr/>
        </p:nvCxnSpPr>
        <p:spPr bwMode="auto">
          <a:xfrm rot="16200000" flipH="1">
            <a:off x="4214509" y="4982993"/>
            <a:ext cx="1288915" cy="98249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9" name="曲线连接符 18"/>
          <p:cNvCxnSpPr/>
          <p:nvPr/>
        </p:nvCxnSpPr>
        <p:spPr bwMode="auto">
          <a:xfrm rot="5400000">
            <a:off x="5525232" y="5262584"/>
            <a:ext cx="1293937" cy="41829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21" name="曲线连接符 20"/>
          <p:cNvCxnSpPr/>
          <p:nvPr/>
        </p:nvCxnSpPr>
        <p:spPr bwMode="auto">
          <a:xfrm rot="10800000" flipV="1">
            <a:off x="6702357" y="4829782"/>
            <a:ext cx="1673158" cy="128891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2" name="TextBox 21"/>
          <p:cNvSpPr txBox="1"/>
          <p:nvPr/>
        </p:nvSpPr>
        <p:spPr>
          <a:xfrm>
            <a:off x="5038939" y="6118698"/>
            <a:ext cx="20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nstruction word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4367719" y="4727643"/>
            <a:ext cx="982495" cy="2042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6381346" y="4727643"/>
            <a:ext cx="982495" cy="2042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8274995" y="4738992"/>
            <a:ext cx="982495" cy="2042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78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5" grpId="0"/>
      <p:bldP spid="22" grpId="0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M7sub – </a:t>
            </a:r>
            <a:r>
              <a:rPr lang="en-US" altLang="zh-CN" dirty="0" smtClean="0">
                <a:latin typeface="+mn-lt"/>
              </a:rPr>
              <a:t>QSPI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Instruction Structure</a:t>
            </a:r>
          </a:p>
          <a:p>
            <a:pPr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High Word (19bit)</a:t>
            </a:r>
          </a:p>
          <a:p>
            <a:pPr lvl="1"/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+mn-lt"/>
              </a:rPr>
              <a:t>L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ow Word (32bit)</a:t>
            </a:r>
          </a:p>
          <a:p>
            <a:pPr lvl="1"/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zh-CN" i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</a:rPr>
              <a:t>Address (32bit)</a:t>
            </a:r>
          </a:p>
          <a:p>
            <a:pPr lvl="1"/>
            <a:endParaRPr lang="en-US" altLang="zh-CN" i="1" dirty="0" smtClean="0">
              <a:solidFill>
                <a:schemeClr val="accent4">
                  <a:lumMod val="65000"/>
                  <a:lumOff val="35000"/>
                </a:schemeClr>
              </a:solidFill>
              <a:latin typeface="+mn-lt"/>
            </a:endParaRPr>
          </a:p>
          <a:p>
            <a:pPr lvl="1"/>
            <a:r>
              <a:rPr lang="en-US" altLang="zh-CN" i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</a:rPr>
              <a:t>Data (32bit)</a:t>
            </a:r>
          </a:p>
          <a:p>
            <a:pPr marL="457200" lvl="1" indent="0">
              <a:buNone/>
            </a:pPr>
            <a:endParaRPr lang="en-US" altLang="zh-CN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061" y="428034"/>
            <a:ext cx="460118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High word =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/>
              <a:t>b</a:t>
            </a:r>
            <a:r>
              <a:rPr lang="en-US" altLang="zh-CN" sz="1400" dirty="0" smtClean="0"/>
              <a:t>us width,            </a:t>
            </a:r>
            <a:r>
              <a:rPr lang="en-US" altLang="zh-CN" sz="1400" i="1" dirty="0" smtClean="0">
                <a:solidFill>
                  <a:srgbClr val="00B0F0"/>
                </a:solidFill>
              </a:rPr>
              <a:t>//2 bits</a:t>
            </a:r>
          </a:p>
          <a:p>
            <a:r>
              <a:rPr lang="en-US" altLang="zh-CN" sz="1400" dirty="0" smtClean="0"/>
              <a:t>Mode bit width,    </a:t>
            </a:r>
            <a:r>
              <a:rPr lang="en-US" altLang="zh-CN" sz="1400" i="1" dirty="0">
                <a:solidFill>
                  <a:srgbClr val="00B0F0"/>
                </a:solidFill>
              </a:rPr>
              <a:t>//2 bits</a:t>
            </a:r>
          </a:p>
          <a:p>
            <a:r>
              <a:rPr lang="en-US" altLang="zh-CN" sz="1400" dirty="0" smtClean="0"/>
              <a:t>Tag,                     </a:t>
            </a:r>
            <a:r>
              <a:rPr lang="en-US" altLang="zh-CN" sz="1400" i="1" dirty="0">
                <a:solidFill>
                  <a:srgbClr val="00B0F0"/>
                </a:solidFill>
              </a:rPr>
              <a:t>//1 bit,        0-APB, 1-AHB</a:t>
            </a:r>
          </a:p>
          <a:p>
            <a:r>
              <a:rPr lang="en-US" altLang="zh-CN" sz="1400" dirty="0" err="1" smtClean="0"/>
              <a:t>Dir</a:t>
            </a:r>
            <a:r>
              <a:rPr lang="en-US" altLang="zh-CN" sz="1400" dirty="0" smtClean="0"/>
              <a:t>,                       </a:t>
            </a:r>
            <a:r>
              <a:rPr lang="en-US" altLang="zh-CN" sz="1400" i="1" dirty="0">
                <a:solidFill>
                  <a:srgbClr val="00B0F0"/>
                </a:solidFill>
              </a:rPr>
              <a:t>//1 bit,        0-Read, 1-Write</a:t>
            </a:r>
          </a:p>
          <a:p>
            <a:r>
              <a:rPr lang="en-US" altLang="zh-CN" sz="1400" dirty="0" err="1" smtClean="0"/>
              <a:t>Cmd</a:t>
            </a:r>
            <a:r>
              <a:rPr lang="en-US" altLang="zh-CN" sz="1400" dirty="0" smtClean="0"/>
              <a:t> bit width,      </a:t>
            </a:r>
            <a:r>
              <a:rPr lang="en-US" altLang="zh-CN" sz="1400" i="1" dirty="0">
                <a:solidFill>
                  <a:srgbClr val="00B0F0"/>
                </a:solidFill>
              </a:rPr>
              <a:t>//2 bits</a:t>
            </a:r>
          </a:p>
          <a:p>
            <a:r>
              <a:rPr lang="en-US" altLang="zh-CN" sz="1400" dirty="0" err="1" smtClean="0"/>
              <a:t>Cmd</a:t>
            </a:r>
            <a:r>
              <a:rPr lang="en-US" altLang="zh-CN" sz="1400" dirty="0" smtClean="0"/>
              <a:t>,                    </a:t>
            </a:r>
            <a:r>
              <a:rPr lang="en-US" altLang="zh-CN" sz="1400" i="1" dirty="0">
                <a:solidFill>
                  <a:srgbClr val="00B0F0"/>
                </a:solidFill>
              </a:rPr>
              <a:t>//8 bits</a:t>
            </a:r>
          </a:p>
          <a:p>
            <a:r>
              <a:rPr lang="en-US" altLang="zh-CN" sz="1400" dirty="0" smtClean="0"/>
              <a:t>Mode cycle          </a:t>
            </a:r>
            <a:r>
              <a:rPr lang="en-US" altLang="zh-CN" sz="1400" i="1" dirty="0">
                <a:solidFill>
                  <a:srgbClr val="00B0F0"/>
                </a:solidFill>
              </a:rPr>
              <a:t>//3 bits</a:t>
            </a:r>
          </a:p>
          <a:p>
            <a:r>
              <a:rPr lang="en-US" altLang="zh-CN" sz="1400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*bit width : 00-1bit, 01-2bit, 10-4bit 11-reserved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0061" y="3255615"/>
            <a:ext cx="4601183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Low word =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mode,                     </a:t>
            </a:r>
            <a:r>
              <a:rPr lang="en-US" altLang="zh-CN" sz="1400" i="1" dirty="0">
                <a:solidFill>
                  <a:srgbClr val="00B0F0"/>
                </a:solidFill>
              </a:rPr>
              <a:t>//2 bits</a:t>
            </a:r>
          </a:p>
          <a:p>
            <a:r>
              <a:rPr lang="en-US" altLang="zh-CN" sz="1400" dirty="0" smtClean="0"/>
              <a:t>Dummy cycle,        </a:t>
            </a:r>
            <a:r>
              <a:rPr lang="en-US" altLang="zh-CN" sz="1400" i="1" dirty="0">
                <a:solidFill>
                  <a:srgbClr val="00B0F0"/>
                </a:solidFill>
              </a:rPr>
              <a:t>//5 bits</a:t>
            </a:r>
          </a:p>
          <a:p>
            <a:r>
              <a:rPr lang="en-US" altLang="zh-CN" sz="1400" dirty="0" smtClean="0"/>
              <a:t>Data bit width,        </a:t>
            </a:r>
            <a:r>
              <a:rPr lang="en-US" altLang="zh-CN" sz="1400" i="1" dirty="0">
                <a:solidFill>
                  <a:srgbClr val="00B0F0"/>
                </a:solidFill>
              </a:rPr>
              <a:t>//2 bits</a:t>
            </a:r>
          </a:p>
          <a:p>
            <a:r>
              <a:rPr lang="en-US" altLang="zh-CN" sz="1400" dirty="0" smtClean="0"/>
              <a:t>Data cycle,             </a:t>
            </a:r>
            <a:r>
              <a:rPr lang="en-US" altLang="zh-CN" sz="1400" i="1" dirty="0">
                <a:solidFill>
                  <a:srgbClr val="00B0F0"/>
                </a:solidFill>
              </a:rPr>
              <a:t>//</a:t>
            </a:r>
            <a:r>
              <a:rPr lang="en-US" altLang="zh-CN" sz="1400" i="1" dirty="0">
                <a:solidFill>
                  <a:srgbClr val="00B0F0"/>
                </a:solidFill>
              </a:rPr>
              <a:t>9</a:t>
            </a:r>
            <a:r>
              <a:rPr lang="en-US" altLang="zh-CN" sz="1400" i="1" dirty="0">
                <a:solidFill>
                  <a:srgbClr val="00B0F0"/>
                </a:solidFill>
              </a:rPr>
              <a:t> bits</a:t>
            </a:r>
          </a:p>
          <a:p>
            <a:r>
              <a:rPr lang="en-US" altLang="zh-CN" sz="1400" dirty="0" err="1" smtClean="0"/>
              <a:t>Addr</a:t>
            </a:r>
            <a:r>
              <a:rPr lang="en-US" altLang="zh-CN" sz="1400" dirty="0" smtClean="0"/>
              <a:t> bit width,        </a:t>
            </a:r>
            <a:r>
              <a:rPr lang="en-US" altLang="zh-CN" sz="1400" i="1" dirty="0">
                <a:solidFill>
                  <a:srgbClr val="00B0F0"/>
                </a:solidFill>
              </a:rPr>
              <a:t>//2 bits</a:t>
            </a:r>
          </a:p>
          <a:p>
            <a:r>
              <a:rPr lang="en-US" altLang="zh-CN" sz="1400" dirty="0" err="1" smtClean="0"/>
              <a:t>Addr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sel</a:t>
            </a:r>
            <a:r>
              <a:rPr lang="en-US" altLang="zh-CN" sz="1400" dirty="0" smtClean="0"/>
              <a:t>,           </a:t>
            </a:r>
            <a:r>
              <a:rPr lang="en-US" altLang="zh-CN" sz="1400" i="1" dirty="0">
                <a:solidFill>
                  <a:srgbClr val="00B0F0"/>
                </a:solidFill>
              </a:rPr>
              <a:t>//</a:t>
            </a:r>
            <a:r>
              <a:rPr lang="en-US" altLang="zh-CN" sz="1400" i="1" dirty="0">
                <a:solidFill>
                  <a:srgbClr val="00B0F0"/>
                </a:solidFill>
              </a:rPr>
              <a:t>2</a:t>
            </a:r>
            <a:r>
              <a:rPr lang="en-US" altLang="zh-CN" sz="1400" i="1" dirty="0">
                <a:solidFill>
                  <a:srgbClr val="00B0F0"/>
                </a:solidFill>
              </a:rPr>
              <a:t> bits &lt;address bits switch&gt;</a:t>
            </a:r>
          </a:p>
          <a:p>
            <a:r>
              <a:rPr lang="en-US" altLang="zh-CN" sz="1400" dirty="0" err="1" smtClean="0"/>
              <a:t>Cmd</a:t>
            </a:r>
            <a:r>
              <a:rPr lang="en-US" altLang="zh-CN" sz="1400" dirty="0" smtClean="0"/>
              <a:t> quad mode,    </a:t>
            </a:r>
            <a:r>
              <a:rPr lang="en-US" altLang="zh-CN" sz="1400" i="1" dirty="0">
                <a:solidFill>
                  <a:srgbClr val="00B0F0"/>
                </a:solidFill>
              </a:rPr>
              <a:t>//1 bit</a:t>
            </a:r>
          </a:p>
          <a:p>
            <a:r>
              <a:rPr lang="en-US" altLang="zh-CN" sz="1400" dirty="0" err="1" smtClean="0"/>
              <a:t>Addr</a:t>
            </a:r>
            <a:r>
              <a:rPr lang="en-US" altLang="zh-CN" sz="1400" dirty="0" smtClean="0"/>
              <a:t> quad mode,    </a:t>
            </a:r>
            <a:r>
              <a:rPr lang="en-US" altLang="zh-CN" sz="1400" i="1" dirty="0">
                <a:solidFill>
                  <a:srgbClr val="00B0F0"/>
                </a:solidFill>
              </a:rPr>
              <a:t>//1 bit</a:t>
            </a:r>
          </a:p>
          <a:p>
            <a:r>
              <a:rPr lang="en-US" altLang="zh-CN" sz="1400" dirty="0" smtClean="0"/>
              <a:t>Mode quad mode,   </a:t>
            </a:r>
            <a:r>
              <a:rPr lang="en-US" altLang="zh-CN" sz="1400" i="1" dirty="0">
                <a:solidFill>
                  <a:srgbClr val="00B0F0"/>
                </a:solidFill>
              </a:rPr>
              <a:t>//1 bit</a:t>
            </a:r>
          </a:p>
          <a:p>
            <a:r>
              <a:rPr lang="en-US" altLang="zh-CN" sz="1400" dirty="0" smtClean="0"/>
              <a:t>Data quad mode     </a:t>
            </a:r>
            <a:r>
              <a:rPr lang="en-US" altLang="zh-CN" sz="1400" i="1" dirty="0">
                <a:solidFill>
                  <a:srgbClr val="00B0F0"/>
                </a:solidFill>
              </a:rPr>
              <a:t>//1 bit</a:t>
            </a:r>
          </a:p>
          <a:p>
            <a:r>
              <a:rPr lang="en-US" altLang="zh-CN" sz="1400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*bit width : 00-1bit, 01-2bit, 10-4bit 11-reserved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731516"/>
              </p:ext>
            </p:extLst>
          </p:nvPr>
        </p:nvGraphicFramePr>
        <p:xfrm>
          <a:off x="884238" y="2041525"/>
          <a:ext cx="50990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Visio" r:id="rId3" imgW="2386800" imgH="526680" progId="Visio.Drawing.11">
                  <p:embed/>
                </p:oleObj>
              </mc:Choice>
              <mc:Fallback>
                <p:oleObj name="Visio" r:id="rId3" imgW="2386800" imgH="52668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041525"/>
                        <a:ext cx="50990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M7sub – </a:t>
            </a:r>
            <a:r>
              <a:rPr lang="en-US" altLang="zh-CN" dirty="0" smtClean="0">
                <a:latin typeface="+mn-lt"/>
              </a:rPr>
              <a:t>QSPI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Instruction Structure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20h – sector erase</a:t>
            </a:r>
          </a:p>
          <a:p>
            <a:pPr marL="457200" lvl="1" indent="0">
              <a:buNone/>
            </a:pPr>
            <a:endParaRPr lang="en-US" altLang="zh-CN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15" y="2438985"/>
            <a:ext cx="4713461" cy="162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 bwMode="auto">
          <a:xfrm flipH="1">
            <a:off x="1337553" y="4221804"/>
            <a:ext cx="296695" cy="807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8" name="TextBox 7"/>
          <p:cNvSpPr txBox="1"/>
          <p:nvPr/>
        </p:nvSpPr>
        <p:spPr>
          <a:xfrm>
            <a:off x="677883" y="5029200"/>
            <a:ext cx="1364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cmd</a:t>
            </a:r>
            <a:r>
              <a:rPr lang="en-US" altLang="zh-CN" dirty="0" smtClean="0"/>
              <a:t>: 20h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3219445" y="4221804"/>
            <a:ext cx="0" cy="807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4" name="TextBox 13"/>
          <p:cNvSpPr txBox="1"/>
          <p:nvPr/>
        </p:nvSpPr>
        <p:spPr>
          <a:xfrm>
            <a:off x="2536985" y="5035685"/>
            <a:ext cx="1364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addr</a:t>
            </a:r>
            <a:r>
              <a:rPr lang="en-US" altLang="zh-CN" dirty="0" smtClean="0"/>
              <a:t>: 24bit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7" idx="0"/>
          </p:cNvCxnSpPr>
          <p:nvPr/>
        </p:nvCxnSpPr>
        <p:spPr bwMode="auto">
          <a:xfrm>
            <a:off x="4503906" y="4221804"/>
            <a:ext cx="535031" cy="774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7" name="TextBox 16"/>
          <p:cNvSpPr txBox="1"/>
          <p:nvPr/>
        </p:nvSpPr>
        <p:spPr>
          <a:xfrm>
            <a:off x="4356477" y="4996774"/>
            <a:ext cx="1364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Others : no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28817" y="486357"/>
            <a:ext cx="498056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</a:t>
            </a:r>
            <a:r>
              <a:rPr lang="en-US" altLang="zh-CN" sz="1600" dirty="0" err="1" smtClean="0"/>
              <a:t>nst_high</a:t>
            </a:r>
            <a:r>
              <a:rPr lang="en-US" altLang="zh-CN" sz="1600" dirty="0" smtClean="0"/>
              <a:t> = 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 smtClean="0"/>
              <a:t>2’b0,           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//bus </a:t>
            </a:r>
            <a:r>
              <a:rPr lang="en-US" altLang="zh-CN" sz="1600" i="1" dirty="0">
                <a:solidFill>
                  <a:srgbClr val="00B0F0"/>
                </a:solidFill>
              </a:rPr>
              <a:t>width,            //2 bits</a:t>
            </a:r>
          </a:p>
          <a:p>
            <a:r>
              <a:rPr lang="en-US" altLang="zh-CN" sz="1600" dirty="0" smtClean="0"/>
              <a:t>2’b0,           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//Mode </a:t>
            </a:r>
            <a:r>
              <a:rPr lang="en-US" altLang="zh-CN" sz="1600" i="1" dirty="0">
                <a:solidFill>
                  <a:srgbClr val="00B0F0"/>
                </a:solidFill>
              </a:rPr>
              <a:t>bit width,    //2 bits</a:t>
            </a:r>
          </a:p>
          <a:p>
            <a:r>
              <a:rPr lang="en-US" altLang="zh-CN" sz="1600" dirty="0" smtClean="0"/>
              <a:t>1’b0, 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//Tag,     //</a:t>
            </a:r>
            <a:r>
              <a:rPr lang="en-US" altLang="zh-CN" sz="1600" i="1" dirty="0">
                <a:solidFill>
                  <a:srgbClr val="00B0F0"/>
                </a:solidFill>
              </a:rPr>
              <a:t>1 bit,        0-APB, 1-AHB</a:t>
            </a:r>
          </a:p>
          <a:p>
            <a:r>
              <a:rPr lang="en-US" altLang="zh-CN" sz="1600" dirty="0" smtClean="0"/>
              <a:t>1’b1, 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</a:t>
            </a:r>
            <a:r>
              <a:rPr lang="en-US" altLang="zh-CN" sz="1600" i="1" dirty="0" err="1">
                <a:solidFill>
                  <a:srgbClr val="00B0F0"/>
                </a:solidFill>
              </a:rPr>
              <a:t>Dir</a:t>
            </a:r>
            <a:r>
              <a:rPr lang="en-US" altLang="zh-CN" sz="1600" i="1" dirty="0">
                <a:solidFill>
                  <a:srgbClr val="00B0F0"/>
                </a:solidFill>
              </a:rPr>
              <a:t>,      </a:t>
            </a:r>
            <a:r>
              <a:rPr lang="en-US" altLang="zh-CN" sz="1600" i="1" dirty="0">
                <a:solidFill>
                  <a:srgbClr val="00B0F0"/>
                </a:solidFill>
              </a:rPr>
              <a:t>//</a:t>
            </a:r>
            <a:r>
              <a:rPr lang="en-US" altLang="zh-CN" sz="1600" i="1" dirty="0">
                <a:solidFill>
                  <a:srgbClr val="00B0F0"/>
                </a:solidFill>
              </a:rPr>
              <a:t>1 bit,        0-Read, 1-Write</a:t>
            </a:r>
          </a:p>
          <a:p>
            <a:r>
              <a:rPr lang="en-US" altLang="zh-CN" sz="1600" dirty="0" smtClean="0"/>
              <a:t>2’b0, 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</a:t>
            </a:r>
            <a:r>
              <a:rPr lang="en-US" altLang="zh-CN" sz="1600" i="1" dirty="0" err="1">
                <a:solidFill>
                  <a:srgbClr val="00B0F0"/>
                </a:solidFill>
              </a:rPr>
              <a:t>Cmd</a:t>
            </a:r>
            <a:r>
              <a:rPr lang="en-US" altLang="zh-CN" sz="1600" i="1" dirty="0">
                <a:solidFill>
                  <a:srgbClr val="00B0F0"/>
                </a:solidFill>
              </a:rPr>
              <a:t> </a:t>
            </a:r>
            <a:r>
              <a:rPr lang="en-US" altLang="zh-CN" sz="1600" i="1" dirty="0">
                <a:solidFill>
                  <a:srgbClr val="00B0F0"/>
                </a:solidFill>
              </a:rPr>
              <a:t>bit width,      //2 bits</a:t>
            </a:r>
          </a:p>
          <a:p>
            <a:r>
              <a:rPr lang="en-US" altLang="zh-CN" sz="1600" dirty="0" smtClean="0"/>
              <a:t>8’h20,         </a:t>
            </a:r>
            <a:r>
              <a:rPr lang="en-US" altLang="zh-CN" sz="1600" i="1" dirty="0">
                <a:solidFill>
                  <a:srgbClr val="00B0F0"/>
                </a:solidFill>
              </a:rPr>
              <a:t>//</a:t>
            </a:r>
            <a:r>
              <a:rPr lang="en-US" altLang="zh-CN" sz="1600" i="1" dirty="0" err="1">
                <a:solidFill>
                  <a:srgbClr val="00B0F0"/>
                </a:solidFill>
              </a:rPr>
              <a:t>Cmd</a:t>
            </a:r>
            <a:r>
              <a:rPr lang="en-US" altLang="zh-CN" sz="1600" i="1" dirty="0">
                <a:solidFill>
                  <a:srgbClr val="00B0F0"/>
                </a:solidFill>
              </a:rPr>
              <a:t>,                    //8 bits</a:t>
            </a:r>
          </a:p>
          <a:p>
            <a:r>
              <a:rPr lang="en-US" altLang="zh-CN" sz="1600" dirty="0" smtClean="0"/>
              <a:t>3’b0  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//Mode </a:t>
            </a:r>
            <a:r>
              <a:rPr lang="en-US" altLang="zh-CN" sz="1600" i="1" dirty="0">
                <a:solidFill>
                  <a:srgbClr val="00B0F0"/>
                </a:solidFill>
              </a:rPr>
              <a:t>cycle          //3 bits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828817" y="3249004"/>
            <a:ext cx="498056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Inst_low</a:t>
            </a:r>
            <a:r>
              <a:rPr lang="en-US" altLang="zh-CN" sz="1600" dirty="0" smtClean="0"/>
              <a:t> = </a:t>
            </a:r>
          </a:p>
          <a:p>
            <a:r>
              <a:rPr lang="en-US" altLang="zh-CN" sz="1600" dirty="0"/>
              <a:t>{</a:t>
            </a:r>
            <a:endParaRPr lang="en-US" altLang="zh-CN" sz="1600" dirty="0" smtClean="0"/>
          </a:p>
          <a:p>
            <a:r>
              <a:rPr lang="en-US" altLang="zh-CN" sz="1600" dirty="0" smtClean="0"/>
              <a:t>2’b0,  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//mode</a:t>
            </a:r>
            <a:r>
              <a:rPr lang="en-US" altLang="zh-CN" sz="1600" i="1" dirty="0">
                <a:solidFill>
                  <a:srgbClr val="00B0F0"/>
                </a:solidFill>
              </a:rPr>
              <a:t>,           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//2 bits</a:t>
            </a:r>
          </a:p>
          <a:p>
            <a:r>
              <a:rPr lang="en-US" altLang="zh-CN" sz="1600" dirty="0" smtClean="0"/>
              <a:t>5’b0,  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//Dummy </a:t>
            </a:r>
            <a:r>
              <a:rPr lang="en-US" altLang="zh-CN" sz="1600" i="1" dirty="0">
                <a:solidFill>
                  <a:srgbClr val="00B0F0"/>
                </a:solidFill>
              </a:rPr>
              <a:t>cycle,        </a:t>
            </a:r>
            <a:r>
              <a:rPr lang="en-US" altLang="zh-CN" sz="1600" i="1" dirty="0">
                <a:solidFill>
                  <a:srgbClr val="00B0F0"/>
                </a:solidFill>
              </a:rPr>
              <a:t>//5 bits</a:t>
            </a:r>
          </a:p>
          <a:p>
            <a:r>
              <a:rPr lang="en-US" altLang="zh-CN" sz="1600" dirty="0" smtClean="0"/>
              <a:t>2’b00,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//Data </a:t>
            </a:r>
            <a:r>
              <a:rPr lang="en-US" altLang="zh-CN" sz="1600" i="1" dirty="0">
                <a:solidFill>
                  <a:srgbClr val="00B0F0"/>
                </a:solidFill>
              </a:rPr>
              <a:t>bit width,        </a:t>
            </a:r>
            <a:r>
              <a:rPr lang="en-US" altLang="zh-CN" sz="1600" i="1" dirty="0">
                <a:solidFill>
                  <a:srgbClr val="00B0F0"/>
                </a:solidFill>
              </a:rPr>
              <a:t>//2 bits</a:t>
            </a:r>
          </a:p>
          <a:p>
            <a:r>
              <a:rPr lang="en-US" altLang="zh-CN" sz="1600" dirty="0" smtClean="0"/>
              <a:t>9’b0,  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//Data </a:t>
            </a:r>
            <a:r>
              <a:rPr lang="en-US" altLang="zh-CN" sz="1600" i="1" dirty="0">
                <a:solidFill>
                  <a:srgbClr val="00B0F0"/>
                </a:solidFill>
              </a:rPr>
              <a:t>cycle,   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//9 bits</a:t>
            </a:r>
          </a:p>
          <a:p>
            <a:r>
              <a:rPr lang="en-US" altLang="zh-CN" sz="1600" dirty="0" smtClean="0"/>
              <a:t>2’b0,  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</a:t>
            </a:r>
            <a:r>
              <a:rPr lang="en-US" altLang="zh-CN" sz="1600" i="1" dirty="0" err="1">
                <a:solidFill>
                  <a:srgbClr val="00B0F0"/>
                </a:solidFill>
              </a:rPr>
              <a:t>Addr</a:t>
            </a:r>
            <a:r>
              <a:rPr lang="en-US" altLang="zh-CN" sz="1600" i="1" dirty="0">
                <a:solidFill>
                  <a:srgbClr val="00B0F0"/>
                </a:solidFill>
              </a:rPr>
              <a:t> </a:t>
            </a:r>
            <a:r>
              <a:rPr lang="en-US" altLang="zh-CN" sz="1600" i="1" dirty="0">
                <a:solidFill>
                  <a:srgbClr val="00B0F0"/>
                </a:solidFill>
              </a:rPr>
              <a:t>bit width,        </a:t>
            </a:r>
            <a:r>
              <a:rPr lang="en-US" altLang="zh-CN" sz="1600" i="1" dirty="0">
                <a:solidFill>
                  <a:srgbClr val="00B0F0"/>
                </a:solidFill>
              </a:rPr>
              <a:t>//2 bits</a:t>
            </a:r>
          </a:p>
          <a:p>
            <a:r>
              <a:rPr lang="en-US" altLang="zh-CN" sz="1600" dirty="0" smtClean="0"/>
              <a:t>2’b01,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</a:t>
            </a:r>
            <a:r>
              <a:rPr lang="en-US" altLang="zh-CN" sz="1600" i="1" dirty="0" err="1">
                <a:solidFill>
                  <a:srgbClr val="00B0F0"/>
                </a:solidFill>
              </a:rPr>
              <a:t>Addr</a:t>
            </a:r>
            <a:r>
              <a:rPr lang="en-US" altLang="zh-CN" sz="1600" i="1" dirty="0">
                <a:solidFill>
                  <a:srgbClr val="00B0F0"/>
                </a:solidFill>
              </a:rPr>
              <a:t> </a:t>
            </a:r>
            <a:r>
              <a:rPr lang="en-US" altLang="zh-CN" sz="1600" i="1" dirty="0" err="1">
                <a:solidFill>
                  <a:srgbClr val="00B0F0"/>
                </a:solidFill>
              </a:rPr>
              <a:t>cnt</a:t>
            </a:r>
            <a:r>
              <a:rPr lang="en-US" altLang="zh-CN" sz="1600" i="1" dirty="0">
                <a:solidFill>
                  <a:srgbClr val="00B0F0"/>
                </a:solidFill>
              </a:rPr>
              <a:t> </a:t>
            </a:r>
            <a:r>
              <a:rPr lang="en-US" altLang="zh-CN" sz="1600" i="1" dirty="0" err="1">
                <a:solidFill>
                  <a:srgbClr val="00B0F0"/>
                </a:solidFill>
              </a:rPr>
              <a:t>sel</a:t>
            </a:r>
            <a:r>
              <a:rPr lang="en-US" altLang="zh-CN" sz="1600" i="1" dirty="0">
                <a:solidFill>
                  <a:srgbClr val="00B0F0"/>
                </a:solidFill>
              </a:rPr>
              <a:t>, </a:t>
            </a:r>
            <a:r>
              <a:rPr lang="en-US" altLang="zh-CN" sz="1600" i="1" dirty="0">
                <a:solidFill>
                  <a:srgbClr val="00B0F0"/>
                </a:solidFill>
              </a:rPr>
              <a:t> 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//</a:t>
            </a:r>
            <a:r>
              <a:rPr lang="en-US" altLang="zh-CN" sz="1600" i="1" dirty="0">
                <a:solidFill>
                  <a:srgbClr val="00B0F0"/>
                </a:solidFill>
              </a:rPr>
              <a:t>2 bits &lt;address bits switch&gt;</a:t>
            </a:r>
          </a:p>
          <a:p>
            <a:r>
              <a:rPr lang="en-US" altLang="zh-CN" sz="1600" dirty="0" smtClean="0"/>
              <a:t>1’b0,  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</a:t>
            </a:r>
            <a:r>
              <a:rPr lang="en-US" altLang="zh-CN" sz="1600" i="1" dirty="0" err="1">
                <a:solidFill>
                  <a:srgbClr val="00B0F0"/>
                </a:solidFill>
              </a:rPr>
              <a:t>Cmd</a:t>
            </a:r>
            <a:r>
              <a:rPr lang="en-US" altLang="zh-CN" sz="1600" i="1" dirty="0">
                <a:solidFill>
                  <a:srgbClr val="00B0F0"/>
                </a:solidFill>
              </a:rPr>
              <a:t> </a:t>
            </a:r>
            <a:r>
              <a:rPr lang="en-US" altLang="zh-CN" sz="1600" i="1" dirty="0">
                <a:solidFill>
                  <a:srgbClr val="00B0F0"/>
                </a:solidFill>
              </a:rPr>
              <a:t>quad mode,    </a:t>
            </a:r>
            <a:r>
              <a:rPr lang="en-US" altLang="zh-CN" sz="1600" i="1" dirty="0">
                <a:solidFill>
                  <a:srgbClr val="00B0F0"/>
                </a:solidFill>
              </a:rPr>
              <a:t>//1 bit</a:t>
            </a:r>
          </a:p>
          <a:p>
            <a:r>
              <a:rPr lang="en-US" altLang="zh-CN" sz="1600" dirty="0" smtClean="0"/>
              <a:t>1’b0,  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</a:t>
            </a:r>
            <a:r>
              <a:rPr lang="en-US" altLang="zh-CN" sz="1600" i="1" dirty="0" err="1">
                <a:solidFill>
                  <a:srgbClr val="00B0F0"/>
                </a:solidFill>
              </a:rPr>
              <a:t>Addr</a:t>
            </a:r>
            <a:r>
              <a:rPr lang="en-US" altLang="zh-CN" sz="1600" i="1" dirty="0">
                <a:solidFill>
                  <a:srgbClr val="00B0F0"/>
                </a:solidFill>
              </a:rPr>
              <a:t> </a:t>
            </a:r>
            <a:r>
              <a:rPr lang="en-US" altLang="zh-CN" sz="1600" i="1" dirty="0">
                <a:solidFill>
                  <a:srgbClr val="00B0F0"/>
                </a:solidFill>
              </a:rPr>
              <a:t>quad mode,    </a:t>
            </a:r>
            <a:r>
              <a:rPr lang="en-US" altLang="zh-CN" sz="1600" i="1" dirty="0">
                <a:solidFill>
                  <a:srgbClr val="00B0F0"/>
                </a:solidFill>
              </a:rPr>
              <a:t>//1 bit</a:t>
            </a:r>
          </a:p>
          <a:p>
            <a:r>
              <a:rPr lang="en-US" altLang="zh-CN" sz="1600" dirty="0" smtClean="0"/>
              <a:t>1’b0,  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</a:t>
            </a:r>
            <a:r>
              <a:rPr lang="en-US" altLang="zh-CN" sz="1600" i="1" dirty="0">
                <a:solidFill>
                  <a:srgbClr val="00B0F0"/>
                </a:solidFill>
              </a:rPr>
              <a:t>Mode quad mode,   </a:t>
            </a:r>
            <a:r>
              <a:rPr lang="en-US" altLang="zh-CN" sz="1600" i="1" dirty="0">
                <a:solidFill>
                  <a:srgbClr val="00B0F0"/>
                </a:solidFill>
              </a:rPr>
              <a:t>//1 bit</a:t>
            </a:r>
          </a:p>
          <a:p>
            <a:r>
              <a:rPr lang="en-US" altLang="zh-CN" sz="1600" dirty="0" smtClean="0"/>
              <a:t>1’b0             </a:t>
            </a:r>
            <a:r>
              <a:rPr lang="en-US" altLang="zh-CN" sz="1600" i="1" dirty="0">
                <a:solidFill>
                  <a:srgbClr val="00B0F0"/>
                </a:solidFill>
              </a:rPr>
              <a:t>//Data </a:t>
            </a:r>
            <a:r>
              <a:rPr lang="en-US" altLang="zh-CN" sz="1600" i="1" dirty="0">
                <a:solidFill>
                  <a:srgbClr val="00B0F0"/>
                </a:solidFill>
              </a:rPr>
              <a:t>quad mode     </a:t>
            </a:r>
            <a:r>
              <a:rPr lang="en-US" altLang="zh-CN" sz="1600" i="1" dirty="0">
                <a:solidFill>
                  <a:srgbClr val="00B0F0"/>
                </a:solidFill>
              </a:rPr>
              <a:t>//1 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bit</a:t>
            </a:r>
          </a:p>
          <a:p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15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3891064" y="5583677"/>
            <a:ext cx="3959157" cy="62257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91064" y="2791838"/>
            <a:ext cx="3959157" cy="2655651"/>
          </a:xfrm>
          <a:prstGeom prst="roundRect">
            <a:avLst/>
          </a:prstGeom>
          <a:solidFill>
            <a:schemeClr val="accent5">
              <a:lumMod val="75000"/>
              <a:alpha val="4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891064" y="2003898"/>
            <a:ext cx="3959157" cy="70039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M7sub – </a:t>
            </a:r>
            <a:r>
              <a:rPr lang="en-US" altLang="zh-CN" dirty="0" smtClean="0">
                <a:latin typeface="+mn-lt"/>
              </a:rPr>
              <a:t>QSPI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Operation Flow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84471"/>
              </p:ext>
            </p:extLst>
          </p:nvPr>
        </p:nvGraphicFramePr>
        <p:xfrm>
          <a:off x="3906920" y="1286383"/>
          <a:ext cx="3612576" cy="549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Visio" r:id="rId3" imgW="1945800" imgH="2959200" progId="Visio.Drawing.11">
                  <p:embed/>
                </p:oleObj>
              </mc:Choice>
              <mc:Fallback>
                <p:oleObj name="Visio" r:id="rId3" imgW="1945800" imgH="29592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6920" y="1286383"/>
                        <a:ext cx="3612576" cy="549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60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artosyn_ppt_template</Template>
  <TotalTime>14826</TotalTime>
  <Words>620</Words>
  <Application>Microsoft Office PowerPoint</Application>
  <PresentationFormat>自定义</PresentationFormat>
  <Paragraphs>180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artosyn_ppt_template</vt:lpstr>
      <vt:lpstr>Microsoft Office Visio 绘图</vt:lpstr>
      <vt:lpstr>M7 Sub &amp; CS Review</vt:lpstr>
      <vt:lpstr>Content</vt:lpstr>
      <vt:lpstr>M7sub - Diagram</vt:lpstr>
      <vt:lpstr>M7sub – M7core</vt:lpstr>
      <vt:lpstr>M7sub – QSPI</vt:lpstr>
      <vt:lpstr>M7sub – QSPI</vt:lpstr>
      <vt:lpstr>M7sub – QSPI</vt:lpstr>
      <vt:lpstr>M7sub – QSPI</vt:lpstr>
      <vt:lpstr>M7sub – QSPI</vt:lpstr>
      <vt:lpstr>M7sub – Peripheral with DMA</vt:lpstr>
      <vt:lpstr>M7sub – Pin Share</vt:lpstr>
      <vt:lpstr>CoreSight - Diagram </vt:lpstr>
      <vt:lpstr>CoreSight - DAP </vt:lpstr>
      <vt:lpstr>CoreSight - APBIC </vt:lpstr>
      <vt:lpstr>CoreSight – Rom Table</vt:lpstr>
      <vt:lpstr>CoreSight – Trigger</vt:lpstr>
      <vt:lpstr>M7Sub - Sim</vt:lpstr>
      <vt:lpstr>M7Sub - Sim</vt:lpstr>
      <vt:lpstr>M7Sub - Sim</vt:lpstr>
      <vt:lpstr>CoreSight - Sim</vt:lpstr>
      <vt:lpstr>CoreSight - Sim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USB3.0 Subsystem Review</dc:title>
  <dc:creator>User</dc:creator>
  <cp:lastModifiedBy>user</cp:lastModifiedBy>
  <cp:revision>201</cp:revision>
  <dcterms:created xsi:type="dcterms:W3CDTF">2017-01-19T08:17:17Z</dcterms:created>
  <dcterms:modified xsi:type="dcterms:W3CDTF">2017-11-23T03:40:53Z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