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4" r:id="rId2"/>
    <p:sldId id="275" r:id="rId3"/>
    <p:sldId id="276" r:id="rId4"/>
    <p:sldId id="317" r:id="rId5"/>
    <p:sldId id="311" r:id="rId6"/>
    <p:sldId id="310" r:id="rId7"/>
    <p:sldId id="278" r:id="rId8"/>
    <p:sldId id="277" r:id="rId9"/>
    <p:sldId id="312" r:id="rId10"/>
    <p:sldId id="298" r:id="rId11"/>
    <p:sldId id="299" r:id="rId12"/>
    <p:sldId id="313" r:id="rId13"/>
    <p:sldId id="314" r:id="rId14"/>
    <p:sldId id="315" r:id="rId15"/>
    <p:sldId id="302" r:id="rId16"/>
    <p:sldId id="303" r:id="rId17"/>
    <p:sldId id="304" r:id="rId18"/>
    <p:sldId id="316" r:id="rId19"/>
    <p:sldId id="305" r:id="rId20"/>
    <p:sldId id="306" r:id="rId21"/>
    <p:sldId id="308" r:id="rId2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5" autoAdjust="0"/>
    <p:restoredTop sz="93091" autoAdjust="0"/>
  </p:normalViewPr>
  <p:slideViewPr>
    <p:cSldViewPr>
      <p:cViewPr>
        <p:scale>
          <a:sx n="105" d="100"/>
          <a:sy n="105" d="100"/>
        </p:scale>
        <p:origin x="-462" y="-13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A4995-0494-4FE6-8950-FEBB8D59BEA9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1F098-C538-4F05-9450-C15523F2F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5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1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1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3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4" y="2366700"/>
            <a:ext cx="5883275" cy="789781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1" y="3238501"/>
            <a:ext cx="5892800" cy="55827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880360" y="5329751"/>
            <a:ext cx="2895600" cy="264684"/>
          </a:xfrm>
        </p:spPr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956" y="5322888"/>
            <a:ext cx="1792605" cy="264583"/>
          </a:xfrm>
        </p:spPr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" y="64067"/>
            <a:ext cx="1193483" cy="483129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39" y="5171091"/>
            <a:ext cx="918210" cy="404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78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344129"/>
            <a:ext cx="8229600" cy="4645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01083"/>
            <a:ext cx="457200" cy="488157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800" y="2572862"/>
            <a:ext cx="5284076" cy="714000"/>
          </a:xfrm>
        </p:spPr>
        <p:txBody>
          <a:bodyPr anchor="ctr" anchorCtr="0"/>
          <a:lstStyle>
            <a:lvl1pPr>
              <a:defRPr sz="2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343025" y="2500313"/>
            <a:ext cx="895350" cy="714375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defTabSz="713232"/>
              <a:endParaRPr lang="zh-CN" altLang="zh-CN" sz="1400">
                <a:solidFill>
                  <a:srgbClr val="000000"/>
                </a:solidFill>
              </a:endParaRPr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 defTabSz="713232"/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9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4164"/>
            <a:ext cx="3552384" cy="32640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60" y="1144164"/>
            <a:ext cx="3368040" cy="32640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01083"/>
            <a:ext cx="457200" cy="488157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272"/>
            <a:ext cx="8229600" cy="924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00969"/>
            <a:ext cx="4041776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87563"/>
            <a:ext cx="4041776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4057650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405765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0" y="2592000"/>
            <a:ext cx="5673600" cy="537000"/>
          </a:xfrm>
        </p:spPr>
        <p:txBody>
          <a:bodyPr/>
          <a:lstStyle>
            <a:lvl1pPr algn="ctr">
              <a:defRPr sz="28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7689433" y="2450042"/>
            <a:ext cx="554831" cy="814917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930086" y="2450042"/>
            <a:ext cx="545783" cy="799042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54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0" y="4284980"/>
            <a:ext cx="8251200" cy="996000"/>
          </a:xfrm>
        </p:spPr>
        <p:txBody>
          <a:bodyPr/>
          <a:lstStyle>
            <a:lvl1pPr marL="0" indent="0"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01085"/>
            <a:ext cx="8229600" cy="489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5027" y="998724"/>
            <a:ext cx="5113946" cy="2851141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01083"/>
            <a:ext cx="457200" cy="488157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1335" y="201084"/>
            <a:ext cx="1265465" cy="4904053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084"/>
            <a:ext cx="6780440" cy="49040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2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7210" y="201084"/>
            <a:ext cx="8149590" cy="7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9393"/>
            <a:ext cx="8229600" cy="397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329751"/>
            <a:ext cx="2133600" cy="2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329751"/>
            <a:ext cx="2895600" cy="2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ct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329751"/>
            <a:ext cx="2133600" cy="2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 defTabSz="713232"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7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356616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713232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069848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42646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267462" indent="-267462" algn="l" rtl="0" eaLnBrk="1" fontAlgn="base" hangingPunct="1">
        <a:spcBef>
          <a:spcPct val="20000"/>
        </a:spcBef>
        <a:spcAft>
          <a:spcPct val="0"/>
        </a:spcAft>
        <a:buChar char="•"/>
        <a:defRPr sz="19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579501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936117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292733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1649349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6577" y="2067886"/>
            <a:ext cx="5883275" cy="789781"/>
          </a:xfrm>
        </p:spPr>
        <p:txBody>
          <a:bodyPr>
            <a:normAutofit/>
          </a:bodyPr>
          <a:lstStyle/>
          <a:p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Sirius </a:t>
            </a:r>
            <a:r>
              <a:rPr lang="en-US" altLang="zh-CN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5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Jiajie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0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01084"/>
            <a:ext cx="5402942" cy="70369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7300"/>
            <a:ext cx="3106688" cy="1224051"/>
          </a:xfrm>
        </p:spPr>
        <p:txBody>
          <a:bodyPr>
            <a:normAutofit/>
          </a:bodyPr>
          <a:lstStyle/>
          <a:p>
            <a:pPr marL="602361"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LOCAL SIM</a:t>
            </a:r>
          </a:p>
          <a:p>
            <a:pPr marL="602361"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602361"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5161" indent="0">
              <a:spcBef>
                <a:spcPct val="0"/>
              </a:spcBef>
              <a:buNone/>
            </a:pP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6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Sim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051686"/>
            <a:ext cx="604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200" dirty="0" smtClean="0"/>
              <a:t>Controller: DWC </a:t>
            </a:r>
            <a:r>
              <a:rPr lang="en-US" altLang="zh-CN" sz="1200" dirty="0" err="1" smtClean="0"/>
              <a:t>PCIe</a:t>
            </a:r>
            <a:r>
              <a:rPr lang="en-US" altLang="zh-CN" sz="1200" dirty="0" smtClean="0"/>
              <a:t> IIP - VTB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01" y="268639"/>
            <a:ext cx="5279357" cy="244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47" y="2790970"/>
            <a:ext cx="553011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2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Sim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80" y="2353444"/>
            <a:ext cx="5040560" cy="251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1057300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PHY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Hard macro behavior / gate-level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Receiver detection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Ate test pattern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33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 Sim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057300"/>
            <a:ext cx="6864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VTB reuse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Replace </a:t>
            </a:r>
            <a:r>
              <a:rPr lang="en-US" altLang="zh-CN" sz="1400" dirty="0" err="1" smtClean="0"/>
              <a:t>pcie_iip_device</a:t>
            </a:r>
            <a:r>
              <a:rPr lang="en-US" altLang="zh-CN" sz="1400" dirty="0" smtClean="0"/>
              <a:t> with </a:t>
            </a:r>
            <a:r>
              <a:rPr lang="en-US" altLang="zh-CN" sz="1400" dirty="0" err="1" smtClean="0"/>
              <a:t>sirius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testbench</a:t>
            </a:r>
            <a:endParaRPr lang="en-US" altLang="zh-CN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Interface to testbench.u_sirius_top.sirius_sub_3_inst.pcie_iip_device_inst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Replace </a:t>
            </a:r>
            <a:r>
              <a:rPr lang="en-US" altLang="zh-CN" sz="1400" dirty="0" err="1" smtClean="0"/>
              <a:t>tb</a:t>
            </a:r>
            <a:r>
              <a:rPr lang="en-US" altLang="zh-CN" sz="1400" dirty="0" smtClean="0"/>
              <a:t> sequence with firmware</a:t>
            </a:r>
            <a:endParaRPr lang="en-US" altLang="zh-CN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82333"/>
            <a:ext cx="66484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8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 Sim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057300"/>
            <a:ext cx="686447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Connect two </a:t>
            </a:r>
            <a:r>
              <a:rPr lang="en-US" altLang="zh-CN" dirty="0" err="1"/>
              <a:t>sirius</a:t>
            </a:r>
            <a:r>
              <a:rPr lang="en-US" altLang="zh-CN" dirty="0"/>
              <a:t> </a:t>
            </a:r>
            <a:r>
              <a:rPr lang="en-US" altLang="zh-CN" dirty="0" err="1"/>
              <a:t>testbench</a:t>
            </a:r>
            <a:r>
              <a:rPr lang="en-US" altLang="zh-CN" dirty="0"/>
              <a:t> using </a:t>
            </a:r>
            <a:r>
              <a:rPr lang="en-US" altLang="zh-CN" dirty="0" err="1"/>
              <a:t>pcie</a:t>
            </a:r>
            <a:r>
              <a:rPr lang="en-US" altLang="zh-CN" dirty="0"/>
              <a:t> link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Easy to replace </a:t>
            </a:r>
            <a:r>
              <a:rPr lang="en-US" altLang="zh-CN" sz="1600" dirty="0" err="1" smtClean="0"/>
              <a:t>rtl</a:t>
            </a:r>
            <a:r>
              <a:rPr lang="en-US" altLang="zh-CN" sz="1600" dirty="0" smtClean="0"/>
              <a:t> to </a:t>
            </a:r>
            <a:r>
              <a:rPr lang="en-US" altLang="zh-CN" sz="1600" dirty="0" err="1" smtClean="0"/>
              <a:t>netlist</a:t>
            </a:r>
            <a:r>
              <a:rPr lang="en-US" altLang="zh-CN" sz="1600" dirty="0" smtClean="0"/>
              <a:t> and run post </a:t>
            </a:r>
            <a:r>
              <a:rPr lang="en-US" altLang="zh-CN" sz="1600" dirty="0" err="1" smtClean="0"/>
              <a:t>sim</a:t>
            </a:r>
            <a:endParaRPr lang="en-US" altLang="zh-CN" sz="16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24952"/>
              </p:ext>
            </p:extLst>
          </p:nvPr>
        </p:nvGraphicFramePr>
        <p:xfrm>
          <a:off x="827584" y="1777380"/>
          <a:ext cx="6952310" cy="375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Visio" r:id="rId3" imgW="7553861" imgH="4092674" progId="Visio.Drawing.11">
                  <p:embed/>
                </p:oleObj>
              </mc:Choice>
              <mc:Fallback>
                <p:oleObj name="Visio" r:id="rId3" imgW="7553861" imgH="40926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777380"/>
                        <a:ext cx="6952310" cy="3758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7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 Sim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35810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PCIe</a:t>
            </a:r>
            <a:r>
              <a:rPr lang="en-US" altLang="zh-CN" dirty="0" smtClean="0"/>
              <a:t> controller connect to </a:t>
            </a:r>
            <a:r>
              <a:rPr lang="en-US" altLang="zh-CN" dirty="0" err="1" smtClean="0"/>
              <a:t>Veloce</a:t>
            </a:r>
            <a:r>
              <a:rPr lang="en-US" altLang="zh-CN" dirty="0" smtClean="0"/>
              <a:t> model by PIPE3 interface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 RC database / EP database</a:t>
            </a:r>
          </a:p>
        </p:txBody>
      </p:sp>
    </p:spTree>
    <p:extLst>
      <p:ext uri="{BB962C8B-B14F-4D97-AF65-F5344CB8AC3E}">
        <p14:creationId xmlns:p14="http://schemas.microsoft.com/office/powerpoint/2010/main" val="22347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BACKEND: SYN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560" y="985377"/>
            <a:ext cx="5688632" cy="1008027"/>
          </a:xfrm>
        </p:spPr>
        <p:txBody>
          <a:bodyPr>
            <a:normAutofit/>
          </a:bodyPr>
          <a:lstStyle/>
          <a:p>
            <a:pPr marL="602361"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Integrate constraint of Controller &amp; PHY</a:t>
            </a:r>
          </a:p>
          <a:p>
            <a:pPr marL="145161" indent="0">
              <a:spcBef>
                <a:spcPct val="0"/>
              </a:spcBef>
              <a:buNone/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45161" indent="0">
              <a:spcBef>
                <a:spcPct val="0"/>
              </a:spcBef>
              <a:buNone/>
            </a:pP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57599"/>
              </p:ext>
            </p:extLst>
          </p:nvPr>
        </p:nvGraphicFramePr>
        <p:xfrm>
          <a:off x="1319054" y="3505572"/>
          <a:ext cx="5256584" cy="102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6584"/>
              </a:tblGrid>
              <a:tr h="1028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Macro/Black Box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area</a:t>
                      </a:r>
                      <a:r>
                        <a:rPr lang="en-US" sz="1100" u="none" strike="noStrike" dirty="0" smtClean="0">
                          <a:effectLst/>
                        </a:rPr>
                        <a:t>: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 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  </a:t>
                      </a:r>
                      <a:r>
                        <a:rPr lang="en-US" sz="1100" u="none" strike="noStrike" dirty="0" smtClean="0">
                          <a:effectLst/>
                        </a:rPr>
                        <a:t>PHY + PAD </a:t>
                      </a:r>
                      <a:r>
                        <a:rPr lang="en-US" sz="1100" u="none" strike="noStrike" dirty="0">
                          <a:effectLst/>
                        </a:rPr>
                        <a:t>+ </a:t>
                      </a:r>
                      <a:r>
                        <a:rPr lang="en-US" sz="1100" u="none" strike="noStrike" dirty="0" smtClean="0">
                          <a:effectLst/>
                        </a:rPr>
                        <a:t>MEM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</a:t>
                      </a:r>
                      <a:r>
                        <a:rPr lang="en-US" sz="1100" u="none" strike="noStrike" dirty="0" smtClean="0">
                          <a:effectLst/>
                        </a:rPr>
                        <a:t>=0.61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+</a:t>
                      </a:r>
                      <a:r>
                        <a:rPr lang="en-US" sz="1100" u="none" strike="noStrike" dirty="0" smtClean="0">
                          <a:effectLst/>
                        </a:rPr>
                        <a:t> 0.14 + 0.17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</a:t>
                      </a:r>
                      <a:r>
                        <a:rPr lang="en-US" sz="1100" u="none" strike="noStrike" dirty="0" smtClean="0">
                          <a:effectLst/>
                        </a:rPr>
                        <a:t>=0.92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55" y="1705372"/>
            <a:ext cx="55245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8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121196"/>
            <a:ext cx="5186918" cy="70369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BUMP&amp;&amp;BALL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1273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The length match between diff pairs are guaranteed by substrate and PCB design</a:t>
            </a:r>
            <a:endParaRPr lang="zh-CN" altLang="en-US" sz="16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38656"/>
            <a:ext cx="5012546" cy="397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25" y="2785492"/>
            <a:ext cx="2033661" cy="88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25" y="3793604"/>
            <a:ext cx="148729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1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59" y="913284"/>
            <a:ext cx="41967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dirty="0" smtClean="0"/>
              <a:t>LINK_CONTROL_LINK_STATUS_REG - PCIE_CAP_COMMON_CLK_CONFIG bit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Separate </a:t>
            </a:r>
            <a:r>
              <a:rPr lang="en-US" altLang="zh-CN" sz="1600" dirty="0" err="1"/>
              <a:t>Refclk</a:t>
            </a:r>
            <a:r>
              <a:rPr lang="en-US" altLang="zh-CN" sz="1600" dirty="0"/>
              <a:t> Architecture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using an on-chip clock source, tie the off-chip source to </a:t>
            </a:r>
            <a:r>
              <a:rPr lang="en-US" altLang="zh-CN" sz="1400" dirty="0" smtClean="0"/>
              <a:t>ground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Common </a:t>
            </a:r>
            <a:r>
              <a:rPr lang="en-US" altLang="zh-CN" sz="1600" dirty="0" err="1" smtClean="0"/>
              <a:t>Refclk</a:t>
            </a:r>
            <a:r>
              <a:rPr lang="en-US" altLang="zh-CN" sz="1600" dirty="0" smtClean="0"/>
              <a:t> Architecture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RC: </a:t>
            </a:r>
            <a:r>
              <a:rPr lang="en-US" altLang="zh-CN" sz="1400" dirty="0" err="1" smtClean="0"/>
              <a:t>ref_alt_clk_p</a:t>
            </a:r>
            <a:r>
              <a:rPr lang="en-US" altLang="zh-CN" sz="1400" dirty="0" smtClean="0"/>
              <a:t>/m for </a:t>
            </a:r>
            <a:r>
              <a:rPr lang="en-US" altLang="zh-CN" sz="1400" dirty="0" err="1" smtClean="0"/>
              <a:t>PCIe</a:t>
            </a:r>
            <a:r>
              <a:rPr lang="en-US" altLang="zh-CN" sz="1400" dirty="0" smtClean="0"/>
              <a:t> PHY and output to EP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EP: </a:t>
            </a:r>
            <a:r>
              <a:rPr lang="en-US" altLang="zh-CN" sz="1400" dirty="0" err="1" smtClean="0"/>
              <a:t>ref_pad_clk_p</a:t>
            </a:r>
            <a:r>
              <a:rPr lang="en-US" altLang="zh-CN" sz="1400" dirty="0" smtClean="0"/>
              <a:t>/m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88" y="2754694"/>
            <a:ext cx="3675877" cy="229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43507" y="492117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Common </a:t>
            </a:r>
            <a:r>
              <a:rPr lang="en-US" altLang="zh-CN" sz="1200" dirty="0" err="1" smtClean="0"/>
              <a:t>Refclk</a:t>
            </a:r>
            <a:r>
              <a:rPr lang="en-US" altLang="zh-CN" sz="1200" dirty="0" smtClean="0"/>
              <a:t> Architecture (</a:t>
            </a:r>
            <a:r>
              <a:rPr lang="en-US" altLang="zh-CN" sz="1200" dirty="0" err="1" smtClean="0"/>
              <a:t>ssc</a:t>
            </a:r>
            <a:r>
              <a:rPr lang="en-US" altLang="zh-CN" sz="1200" dirty="0" smtClean="0"/>
              <a:t> support)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58077" y="501350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Separate </a:t>
            </a:r>
            <a:r>
              <a:rPr lang="en-US" altLang="zh-CN" sz="1200" dirty="0" err="1" smtClean="0"/>
              <a:t>Refclk</a:t>
            </a:r>
            <a:r>
              <a:rPr lang="en-US" altLang="zh-CN" sz="1200" dirty="0" smtClean="0"/>
              <a:t> Architecture</a:t>
            </a:r>
            <a:endParaRPr lang="zh-CN" altLang="en-US" sz="1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838022"/>
              </p:ext>
            </p:extLst>
          </p:nvPr>
        </p:nvGraphicFramePr>
        <p:xfrm>
          <a:off x="4067944" y="286987"/>
          <a:ext cx="4608512" cy="3079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Visio" r:id="rId4" imgW="6124475" imgH="4092674" progId="Visio.Drawing.11">
                  <p:embed/>
                </p:oleObj>
              </mc:Choice>
              <mc:Fallback>
                <p:oleObj name="Visio" r:id="rId4" imgW="6124475" imgH="40926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7944" y="286987"/>
                        <a:ext cx="4608512" cy="3079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40" y="3178224"/>
            <a:ext cx="3515836" cy="159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0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65575"/>
            <a:ext cx="5402942" cy="7036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ATE_TEST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7599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BERT test</a:t>
            </a:r>
            <a:endParaRPr lang="zh-CN" altLang="en-US" dirty="0"/>
          </a:p>
        </p:txBody>
      </p:sp>
      <p:pic>
        <p:nvPicPr>
          <p:cNvPr id="7281" name="Picture 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212"/>
            <a:ext cx="277860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0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13284"/>
            <a:ext cx="4555998" cy="3891048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License IP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Arch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Integration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Simulation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Backend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Limitation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Ate Test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Bring Up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 Up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14893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Monitor out logic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54452" y="23430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 up interrupt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31362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test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 bwMode="auto">
          <a:xfrm>
            <a:off x="7128284" y="1858680"/>
            <a:ext cx="252028" cy="49476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7128284" y="2650768"/>
            <a:ext cx="252028" cy="49476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7126246" y="3505572"/>
            <a:ext cx="252028" cy="49476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208" y="40003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erformance test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80927"/>
              </p:ext>
            </p:extLst>
          </p:nvPr>
        </p:nvGraphicFramePr>
        <p:xfrm>
          <a:off x="611560" y="1066592"/>
          <a:ext cx="5256584" cy="3769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962"/>
                <a:gridCol w="1531454"/>
                <a:gridCol w="3204168"/>
              </a:tblGrid>
              <a:tr h="188978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PCIe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function validation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Monitor out to PAD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CLK frequency/RSTN check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3677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register default value check and read/write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(RC/EP) Link up interrupt check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device id and vendor id access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msix transaction 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atu feature 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atu bypass feature 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dma ll feature 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dma non ll feature 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physical layer reset 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link speeds 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hot reset 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link disable state test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DDR access through remote pcie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DMAC access axi slv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Hot-Plug behavior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performance validation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(RC/EP) TOP DMAC and PCIE edma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  <a:tr h="1889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physical validation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Eye Diagram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063" marR="9063" marT="90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7210" y="20108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42045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About spec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${</a:t>
            </a:r>
            <a:r>
              <a:rPr lang="en-US" altLang="zh-CN" dirty="0" err="1" smtClean="0"/>
              <a:t>git_server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pub_doc</a:t>
            </a:r>
            <a:r>
              <a:rPr lang="en-US" altLang="zh-CN" dirty="0" smtClean="0"/>
              <a:t>/standard/</a:t>
            </a:r>
            <a:r>
              <a:rPr lang="en-US" altLang="zh-CN" dirty="0" err="1" smtClean="0"/>
              <a:t>pcie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35481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About doc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${</a:t>
            </a:r>
            <a:r>
              <a:rPr lang="en-US" altLang="zh-CN" dirty="0" err="1" smtClean="0"/>
              <a:t>git_server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sirius_doc</a:t>
            </a:r>
            <a:r>
              <a:rPr lang="en-US" altLang="zh-CN" dirty="0" smtClean="0"/>
              <a:t>/IP/PCIE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8039" y="924306"/>
            <a:ext cx="2769790" cy="379795"/>
          </a:xfrm>
          <a:prstGeom prst="rect">
            <a:avLst/>
          </a:prstGeom>
          <a:noFill/>
        </p:spPr>
        <p:txBody>
          <a:bodyPr wrap="square" lIns="71320" tIns="35661" rIns="71320" bIns="35661" rtlCol="0">
            <a:spAutoFit/>
          </a:bodyPr>
          <a:lstStyle/>
          <a:p>
            <a:pPr defTabSz="713203"/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 Express Layer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00" y="1373987"/>
            <a:ext cx="5992269" cy="375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3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4558" y="985292"/>
            <a:ext cx="4032448" cy="379795"/>
          </a:xfrm>
          <a:prstGeom prst="rect">
            <a:avLst/>
          </a:prstGeom>
          <a:noFill/>
        </p:spPr>
        <p:txBody>
          <a:bodyPr wrap="square" lIns="71320" tIns="35661" rIns="71320" bIns="35661" rtlCol="0">
            <a:spAutoFit/>
          </a:bodyPr>
          <a:lstStyle/>
          <a:p>
            <a:pPr defTabSz="713203"/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Complex / Switch / Endpoint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61356"/>
            <a:ext cx="4614188" cy="327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2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 IP: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dual mode (DM) controller</a:t>
            </a:r>
            <a:endParaRPr lang="zh-CN" altLang="en-US" sz="2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560" y="913284"/>
            <a:ext cx="6192688" cy="187220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non-optional features of the PCI Express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complex / Endpoint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x2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Gen1, Gen2 lanes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32-bit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Operating at 125 or 250 MHz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AXI4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Translation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DMA</a:t>
            </a:r>
          </a:p>
          <a:p>
            <a:pPr marL="356616" lvl="1" indent="0">
              <a:buNone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500" dirty="0" smtClean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8" y="2857500"/>
            <a:ext cx="4824536" cy="19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263922"/>
            <a:ext cx="2882295" cy="289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2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01084"/>
            <a:ext cx="6339046" cy="70369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IP: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PHY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560" y="925961"/>
            <a:ext cx="3312368" cy="2016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complete PCI Express 2.0 physical layer capability for 5-Gbps operation.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PIPE3-compliant transceiver interface, mapped onto 2 lanes.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616" lvl="1" indent="0">
              <a:buNone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500" dirty="0" smtClean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35" y="937922"/>
            <a:ext cx="4271719" cy="20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58" y="1129308"/>
            <a:ext cx="4264501" cy="61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677" y="1825403"/>
            <a:ext cx="429858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9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61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17" y="475506"/>
            <a:ext cx="579597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6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Integrator Logic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91328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controller and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standard PIPE interface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external registers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memory replace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Hand-Placed logic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61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Initialization steps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13284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Immediately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powerup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DM controller goes into either EP mode or RC mode, depending on the state of the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device_type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register.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15" y="525257"/>
            <a:ext cx="3429372" cy="483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1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11712</TotalTime>
  <Words>501</Words>
  <Application>Microsoft Office PowerPoint</Application>
  <PresentationFormat>全屏显示(16:10)</PresentationFormat>
  <Paragraphs>115</Paragraphs>
  <Slides>21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artosyn_ppt_template</vt:lpstr>
      <vt:lpstr>Visio</vt:lpstr>
      <vt:lpstr>Sirius PCIe Review</vt:lpstr>
      <vt:lpstr>CONTENT</vt:lpstr>
      <vt:lpstr>PCIe Protocol</vt:lpstr>
      <vt:lpstr>PCIe Protocol</vt:lpstr>
      <vt:lpstr>License IP: Synopsys PCIe dual mode (DM) controller</vt:lpstr>
      <vt:lpstr>License IP: Synopsys PCIe 2 PHY</vt:lpstr>
      <vt:lpstr>Architecture</vt:lpstr>
      <vt:lpstr>Integrator Logic</vt:lpstr>
      <vt:lpstr> Initialization steps</vt:lpstr>
      <vt:lpstr>SIMULATION</vt:lpstr>
      <vt:lpstr>SIMULATION: Local Sim</vt:lpstr>
      <vt:lpstr>SIMULATION: Local Sim</vt:lpstr>
      <vt:lpstr>SIMULATION: SOC Sim</vt:lpstr>
      <vt:lpstr>SIMULATION: SOC Sim</vt:lpstr>
      <vt:lpstr>SIMULATION: EMU Sim</vt:lpstr>
      <vt:lpstr>BACKEND: SYN</vt:lpstr>
      <vt:lpstr>BACKEND: BUMP&amp;&amp;BALL</vt:lpstr>
      <vt:lpstr>Limitation</vt:lpstr>
      <vt:lpstr>ATE_TEST</vt:lpstr>
      <vt:lpstr>Bring Up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MIPI Review</dc:title>
  <dc:creator>User</dc:creator>
  <cp:lastModifiedBy>User</cp:lastModifiedBy>
  <cp:revision>83</cp:revision>
  <dcterms:created xsi:type="dcterms:W3CDTF">2017-11-07T07:24:31Z</dcterms:created>
  <dcterms:modified xsi:type="dcterms:W3CDTF">2017-11-22T03:04:17Z</dcterms:modified>
</cp:coreProperties>
</file>