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9" r:id="rId4"/>
    <p:sldId id="292" r:id="rId5"/>
    <p:sldId id="285" r:id="rId6"/>
    <p:sldId id="286" r:id="rId7"/>
    <p:sldId id="293" r:id="rId8"/>
    <p:sldId id="287" r:id="rId9"/>
    <p:sldId id="294" r:id="rId10"/>
    <p:sldId id="288" r:id="rId11"/>
    <p:sldId id="290" r:id="rId12"/>
    <p:sldId id="291" r:id="rId13"/>
    <p:sldId id="296" r:id="rId14"/>
    <p:sldId id="29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E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204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3818" y="2840039"/>
            <a:ext cx="7844367" cy="947737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1"/>
            <a:ext cx="7857067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zh-CN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840480" y="6395701"/>
            <a:ext cx="3860800" cy="31762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69275" y="6387465"/>
            <a:ext cx="2390140" cy="317500"/>
          </a:xfrm>
        </p:spPr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0" y="7688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519" y="6205309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4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54400" y="3087434"/>
            <a:ext cx="7045434" cy="856800"/>
          </a:xfrm>
        </p:spPr>
        <p:txBody>
          <a:bodyPr anchor="ctr" anchorCtr="0"/>
          <a:lstStyle>
            <a:lvl1pPr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 descr="#wm#_54_13_*Z"/>
          <p:cNvGrpSpPr/>
          <p:nvPr/>
        </p:nvGrpSpPr>
        <p:grpSpPr bwMode="auto">
          <a:xfrm>
            <a:off x="1790700" y="3000375"/>
            <a:ext cx="1193800" cy="857250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zh-CN"/>
            </a:p>
          </p:txBody>
        </p:sp>
        <p:sp>
          <p:nvSpPr>
            <p:cNvPr id="12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72997"/>
            <a:ext cx="4736512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1680" y="1372997"/>
            <a:ext cx="4490720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1109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20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313600" y="3110400"/>
            <a:ext cx="7564800" cy="644400"/>
          </a:xfrm>
        </p:spPr>
        <p:txBody>
          <a:bodyPr/>
          <a:lstStyle>
            <a:lvl1pPr algn="ctr">
              <a:defRPr sz="360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8" descr="#wm#_54_35_*Z"/>
          <p:cNvGrpSpPr/>
          <p:nvPr>
            <p:custDataLst>
              <p:tags r:id="rId1"/>
            </p:custDataLst>
          </p:nvPr>
        </p:nvGrpSpPr>
        <p:grpSpPr bwMode="auto">
          <a:xfrm rot="10800000">
            <a:off x="10252577" y="2940050"/>
            <a:ext cx="739775" cy="977900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8" name="Group 4" descr="#wm#_54_35_*Z"/>
          <p:cNvGrpSpPr/>
          <p:nvPr>
            <p:custDataLst>
              <p:tags r:id="rId2"/>
            </p:custDataLst>
          </p:nvPr>
        </p:nvGrpSpPr>
        <p:grpSpPr bwMode="auto">
          <a:xfrm>
            <a:off x="1240115" y="2940050"/>
            <a:ext cx="727710" cy="958850"/>
            <a:chOff x="0" y="0"/>
            <a:chExt cx="1146" cy="151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56" y="73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5141976"/>
            <a:ext cx="11001600" cy="119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41301"/>
            <a:ext cx="109728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6702" y="1198468"/>
            <a:ext cx="6818595" cy="34213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95114" y="241301"/>
            <a:ext cx="1687286" cy="58848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41301"/>
            <a:ext cx="9040586" cy="58848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6280" y="241301"/>
            <a:ext cx="10866120" cy="84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5271"/>
            <a:ext cx="10972800" cy="477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95701"/>
            <a:ext cx="3860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ea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73818" y="2267384"/>
            <a:ext cx="7844367" cy="947737"/>
          </a:xfrm>
        </p:spPr>
        <p:txBody>
          <a:bodyPr/>
          <a:lstStyle/>
          <a:p>
            <a:r>
              <a:rPr lang="en-US" altLang="zh-CN" dirty="0" smtClean="0"/>
              <a:t>Sirius Secure </a:t>
            </a:r>
            <a:r>
              <a:rPr lang="en-US" altLang="zh-CN" dirty="0" err="1" smtClean="0"/>
              <a:t>Subsys</a:t>
            </a:r>
            <a:r>
              <a:rPr lang="en-US" altLang="zh-CN" dirty="0" smtClean="0"/>
              <a:t> Review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IP Owner: </a:t>
            </a:r>
            <a:r>
              <a:rPr lang="en-US" altLang="zh-CN" dirty="0" err="1" smtClean="0"/>
              <a:t>Hao</a:t>
            </a:r>
            <a:r>
              <a:rPr lang="en-US" altLang="zh-CN" dirty="0" smtClean="0"/>
              <a:t> Sun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TRNG(True Random Number Generator)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1019173"/>
            <a:ext cx="6954220" cy="5556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221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TRNG(True Random Number Generator)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4" y="1456147"/>
            <a:ext cx="4757736" cy="259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848" y="1456146"/>
            <a:ext cx="6332786" cy="367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45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TRNG(True Random Number Generator)</a:t>
            </a:r>
            <a:endParaRPr lang="zh-CN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9" y="1295399"/>
            <a:ext cx="5193983" cy="410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1295399"/>
            <a:ext cx="5886637" cy="438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69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Improvement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953" y="4633913"/>
            <a:ext cx="57626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096" y="3414713"/>
            <a:ext cx="45243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718752" y="1562973"/>
            <a:ext cx="936104" cy="7920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SPAcc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AES256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>
            <a:endCxn id="7" idx="1"/>
          </p:cNvCxnSpPr>
          <p:nvPr/>
        </p:nvCxnSpPr>
        <p:spPr>
          <a:xfrm>
            <a:off x="3998672" y="1959017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630520" y="1805128"/>
            <a:ext cx="1439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OTP root key[</a:t>
            </a:r>
            <a:r>
              <a:rPr lang="en-US" altLang="zh-CN" sz="1400" dirty="0" err="1" smtClean="0"/>
              <a:t>idx</a:t>
            </a:r>
            <a:r>
              <a:rPr lang="en-US" altLang="zh-CN" sz="1400" dirty="0" smtClean="0"/>
              <a:t>]</a:t>
            </a:r>
            <a:endParaRPr lang="en-US" altLang="zh-CN" sz="1400" dirty="0"/>
          </a:p>
        </p:txBody>
      </p:sp>
      <p:cxnSp>
        <p:nvCxnSpPr>
          <p:cNvPr id="10" name="直接箭头连接符 9"/>
          <p:cNvCxnSpPr>
            <a:endCxn id="7" idx="0"/>
          </p:cNvCxnSpPr>
          <p:nvPr/>
        </p:nvCxnSpPr>
        <p:spPr>
          <a:xfrm>
            <a:off x="5186804" y="914901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7" idx="2"/>
          </p:cNvCxnSpPr>
          <p:nvPr/>
        </p:nvCxnSpPr>
        <p:spPr>
          <a:xfrm flipV="1">
            <a:off x="5186804" y="2355061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795242" y="998670"/>
            <a:ext cx="1394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Platform id As IV</a:t>
            </a:r>
            <a:endParaRPr lang="en-US" altLang="zh-CN" sz="1400" dirty="0"/>
          </a:p>
        </p:txBody>
      </p:sp>
      <p:sp>
        <p:nvSpPr>
          <p:cNvPr id="13" name="矩形 12"/>
          <p:cNvSpPr/>
          <p:nvPr/>
        </p:nvSpPr>
        <p:spPr>
          <a:xfrm>
            <a:off x="3713066" y="2479913"/>
            <a:ext cx="1473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String1</a:t>
            </a:r>
          </a:p>
          <a:p>
            <a:pPr algn="ctr"/>
            <a:r>
              <a:rPr lang="en-US" altLang="zh-CN" sz="1400" dirty="0" smtClean="0"/>
              <a:t>“</a:t>
            </a:r>
            <a:r>
              <a:rPr lang="en-US" altLang="zh-CN" sz="1400" dirty="0" err="1" smtClean="0"/>
              <a:t>SecureStore</a:t>
            </a:r>
            <a:r>
              <a:rPr lang="en-US" altLang="zh-CN" sz="1400" dirty="0" smtClean="0"/>
              <a:t>” </a:t>
            </a:r>
            <a:r>
              <a:rPr lang="en-US" altLang="zh-CN" sz="1400" dirty="0" err="1" smtClean="0"/>
              <a:t>e.g</a:t>
            </a:r>
            <a:endParaRPr lang="en-US" altLang="zh-CN" sz="1400" dirty="0"/>
          </a:p>
        </p:txBody>
      </p:sp>
      <p:cxnSp>
        <p:nvCxnSpPr>
          <p:cNvPr id="14" name="直接箭头连接符 13"/>
          <p:cNvCxnSpPr>
            <a:endCxn id="15" idx="1"/>
          </p:cNvCxnSpPr>
          <p:nvPr/>
        </p:nvCxnSpPr>
        <p:spPr>
          <a:xfrm flipV="1">
            <a:off x="5658035" y="1949113"/>
            <a:ext cx="1352462" cy="9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010497" y="1553069"/>
            <a:ext cx="936104" cy="7920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SPAcc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AES256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478549" y="904997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478100" y="1075144"/>
            <a:ext cx="1308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err="1" smtClean="0"/>
              <a:t>Emmc</a:t>
            </a:r>
            <a:r>
              <a:rPr lang="en-US" altLang="zh-CN" sz="1400" dirty="0" smtClean="0"/>
              <a:t> Cid As IV</a:t>
            </a:r>
            <a:endParaRPr lang="en-US" altLang="zh-CN" sz="1400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7478549" y="2355061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556281" y="2479913"/>
            <a:ext cx="1145955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String2</a:t>
            </a:r>
          </a:p>
          <a:p>
            <a:pPr algn="ctr"/>
            <a:r>
              <a:rPr lang="en-US" altLang="zh-CN" sz="1400" dirty="0" smtClean="0"/>
              <a:t>“</a:t>
            </a:r>
            <a:r>
              <a:rPr lang="en-US" altLang="zh-CN" sz="1400" dirty="0" err="1" smtClean="0"/>
              <a:t>Artosyn</a:t>
            </a:r>
            <a:r>
              <a:rPr lang="en-US" altLang="zh-CN" sz="1400" dirty="0" smtClean="0"/>
              <a:t>” </a:t>
            </a:r>
            <a:r>
              <a:rPr lang="en-US" altLang="zh-CN" sz="1400" dirty="0" err="1" smtClean="0"/>
              <a:t>e.g</a:t>
            </a:r>
            <a:endParaRPr lang="en-US" altLang="zh-CN" sz="1400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946601" y="1936357"/>
            <a:ext cx="11156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262074" y="1774083"/>
            <a:ext cx="10400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Derived key</a:t>
            </a:r>
            <a:endParaRPr lang="en-US" altLang="zh-CN" sz="1400" dirty="0"/>
          </a:p>
        </p:txBody>
      </p:sp>
      <p:sp>
        <p:nvSpPr>
          <p:cNvPr id="22" name="矩形 21"/>
          <p:cNvSpPr/>
          <p:nvPr/>
        </p:nvSpPr>
        <p:spPr>
          <a:xfrm>
            <a:off x="5766226" y="1416921"/>
            <a:ext cx="1136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Intermediate</a:t>
            </a:r>
          </a:p>
          <a:p>
            <a:pPr algn="ctr"/>
            <a:r>
              <a:rPr lang="en-US" altLang="zh-CN" sz="1400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7466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70084" y="2748260"/>
            <a:ext cx="37755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Thank You</a:t>
            </a:r>
            <a:endParaRPr lang="zh-CN" alt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55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Secure subsystem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err="1" smtClean="0"/>
              <a:t>tRoot</a:t>
            </a:r>
            <a:endParaRPr lang="en-US" altLang="zh-CN" dirty="0" smtClean="0"/>
          </a:p>
          <a:p>
            <a:r>
              <a:rPr lang="en-US" altLang="zh-CN" dirty="0" smtClean="0"/>
              <a:t>SPACC(Security Protocol Accelerator)</a:t>
            </a:r>
          </a:p>
          <a:p>
            <a:r>
              <a:rPr lang="en-US" altLang="zh-CN" dirty="0" smtClean="0"/>
              <a:t>PKA(Public Key Accelerator)</a:t>
            </a:r>
          </a:p>
          <a:p>
            <a:r>
              <a:rPr lang="en-US" altLang="zh-CN" dirty="0" smtClean="0"/>
              <a:t>TRNG(True Random Number Generator)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65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953216"/>
            <a:ext cx="7705725" cy="5633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75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</a:p>
        </p:txBody>
      </p:sp>
      <p:pic>
        <p:nvPicPr>
          <p:cNvPr id="4" name="Picture 2" descr="OP-TEE architecture with the scope of its three g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091" y="1155229"/>
            <a:ext cx="6911075" cy="518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50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tRoot</a:t>
            </a:r>
            <a:endParaRPr lang="en-US" altLang="zh-C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924" y="1390507"/>
            <a:ext cx="7142379" cy="3982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401658" y="3381977"/>
            <a:ext cx="1152128" cy="5760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bootloader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 rot="5400000">
            <a:off x="1513247" y="4354085"/>
            <a:ext cx="936104" cy="1440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19742" y="4304976"/>
            <a:ext cx="6383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3.load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401658" y="1881163"/>
            <a:ext cx="1152128" cy="5760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Rom code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 rot="5400000">
            <a:off x="1513082" y="2847627"/>
            <a:ext cx="929280" cy="1368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25250" y="3381980"/>
            <a:ext cx="1152128" cy="5760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tRoot</a:t>
            </a:r>
            <a:r>
              <a:rPr lang="en-US" altLang="zh-CN" sz="1400" dirty="0" smtClean="0">
                <a:solidFill>
                  <a:schemeClr val="tx1"/>
                </a:solidFill>
              </a:rPr>
              <a:t> Firmware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圆角右箭头 11"/>
          <p:cNvSpPr/>
          <p:nvPr/>
        </p:nvSpPr>
        <p:spPr>
          <a:xfrm rot="16200000" flipH="1" flipV="1">
            <a:off x="2535738" y="2316404"/>
            <a:ext cx="511136" cy="1620015"/>
          </a:xfrm>
          <a:prstGeom prst="bentArrow">
            <a:avLst>
              <a:gd name="adj1" fmla="val 10044"/>
              <a:gd name="adj2" fmla="val 16111"/>
              <a:gd name="adj3" fmla="val 25000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19742" y="2669243"/>
            <a:ext cx="6383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1.load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2357950" y="4076245"/>
            <a:ext cx="866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2. Verify </a:t>
            </a:r>
          </a:p>
          <a:p>
            <a:pPr algn="ctr"/>
            <a:r>
              <a:rPr lang="en-US" altLang="zh-CN" sz="1400" dirty="0" smtClean="0"/>
              <a:t>signature</a:t>
            </a:r>
            <a:endParaRPr lang="zh-CN" altLang="en-US" sz="1400" dirty="0"/>
          </a:p>
        </p:txBody>
      </p:sp>
      <p:sp>
        <p:nvSpPr>
          <p:cNvPr id="15" name="右箭头 14"/>
          <p:cNvSpPr/>
          <p:nvPr/>
        </p:nvSpPr>
        <p:spPr>
          <a:xfrm rot="10800000" flipV="1">
            <a:off x="2553786" y="3598000"/>
            <a:ext cx="471464" cy="1440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5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SPACC(Security Protocol Accelerator)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800" y="1133475"/>
            <a:ext cx="4952099" cy="523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221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SPACC(Security Protocol Accelerator)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4338638"/>
            <a:ext cx="5998223" cy="1250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782648" y="2229599"/>
            <a:ext cx="936104" cy="7920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SPAcc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AES256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>
            <a:endCxn id="5" idx="1"/>
          </p:cNvCxnSpPr>
          <p:nvPr/>
        </p:nvCxnSpPr>
        <p:spPr>
          <a:xfrm>
            <a:off x="3062568" y="2625643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694416" y="2471754"/>
            <a:ext cx="1439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OTP root key[</a:t>
            </a:r>
            <a:r>
              <a:rPr lang="en-US" altLang="zh-CN" sz="1400" dirty="0" err="1" smtClean="0"/>
              <a:t>idx</a:t>
            </a:r>
            <a:r>
              <a:rPr lang="en-US" altLang="zh-CN" sz="1400" dirty="0" smtClean="0"/>
              <a:t>]</a:t>
            </a:r>
            <a:endParaRPr lang="en-US" altLang="zh-CN" sz="1400" dirty="0"/>
          </a:p>
        </p:txBody>
      </p:sp>
      <p:cxnSp>
        <p:nvCxnSpPr>
          <p:cNvPr id="8" name="直接箭头连接符 7"/>
          <p:cNvCxnSpPr>
            <a:endCxn id="5" idx="0"/>
          </p:cNvCxnSpPr>
          <p:nvPr/>
        </p:nvCxnSpPr>
        <p:spPr>
          <a:xfrm>
            <a:off x="4250700" y="1581527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5" idx="2"/>
          </p:cNvCxnSpPr>
          <p:nvPr/>
        </p:nvCxnSpPr>
        <p:spPr>
          <a:xfrm flipV="1">
            <a:off x="4250700" y="3021687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859138" y="1665296"/>
            <a:ext cx="1394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Platform id As IV</a:t>
            </a:r>
            <a:endParaRPr lang="en-US" altLang="zh-CN" sz="1400" dirty="0"/>
          </a:p>
        </p:txBody>
      </p:sp>
      <p:sp>
        <p:nvSpPr>
          <p:cNvPr id="11" name="矩形 10"/>
          <p:cNvSpPr/>
          <p:nvPr/>
        </p:nvSpPr>
        <p:spPr>
          <a:xfrm>
            <a:off x="2776962" y="3146539"/>
            <a:ext cx="1473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String1</a:t>
            </a:r>
          </a:p>
          <a:p>
            <a:pPr algn="ctr"/>
            <a:r>
              <a:rPr lang="en-US" altLang="zh-CN" sz="1400" dirty="0" smtClean="0"/>
              <a:t>“</a:t>
            </a:r>
            <a:r>
              <a:rPr lang="en-US" altLang="zh-CN" sz="1400" dirty="0" err="1" smtClean="0"/>
              <a:t>SecureStore</a:t>
            </a:r>
            <a:r>
              <a:rPr lang="en-US" altLang="zh-CN" sz="1400" dirty="0" smtClean="0"/>
              <a:t>” </a:t>
            </a:r>
            <a:r>
              <a:rPr lang="en-US" altLang="zh-CN" sz="1400" dirty="0" err="1" smtClean="0"/>
              <a:t>e.g</a:t>
            </a:r>
            <a:endParaRPr lang="en-US" altLang="zh-CN" sz="1400" dirty="0"/>
          </a:p>
        </p:txBody>
      </p:sp>
      <p:cxnSp>
        <p:nvCxnSpPr>
          <p:cNvPr id="12" name="直接箭头连接符 11"/>
          <p:cNvCxnSpPr>
            <a:endCxn id="13" idx="1"/>
          </p:cNvCxnSpPr>
          <p:nvPr/>
        </p:nvCxnSpPr>
        <p:spPr>
          <a:xfrm flipV="1">
            <a:off x="4721931" y="2615739"/>
            <a:ext cx="1352462" cy="9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074393" y="2219695"/>
            <a:ext cx="936104" cy="7920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SPAcc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AES256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542445" y="1571623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541996" y="1741770"/>
            <a:ext cx="1308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err="1" smtClean="0"/>
              <a:t>Emmc</a:t>
            </a:r>
            <a:r>
              <a:rPr lang="en-US" altLang="zh-CN" sz="1400" dirty="0" smtClean="0"/>
              <a:t> Cid As IV</a:t>
            </a:r>
            <a:endParaRPr lang="en-US" altLang="zh-CN" sz="1400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6542445" y="3021687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620177" y="3146539"/>
            <a:ext cx="1145955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String2</a:t>
            </a:r>
          </a:p>
          <a:p>
            <a:pPr algn="ctr"/>
            <a:r>
              <a:rPr lang="en-US" altLang="zh-CN" sz="1400" dirty="0" smtClean="0"/>
              <a:t>“</a:t>
            </a:r>
            <a:r>
              <a:rPr lang="en-US" altLang="zh-CN" sz="1400" dirty="0" err="1" smtClean="0"/>
              <a:t>Artosyn</a:t>
            </a:r>
            <a:r>
              <a:rPr lang="en-US" altLang="zh-CN" sz="1400" dirty="0" smtClean="0"/>
              <a:t>” </a:t>
            </a:r>
            <a:r>
              <a:rPr lang="en-US" altLang="zh-CN" sz="1400" dirty="0" err="1" smtClean="0"/>
              <a:t>e.g</a:t>
            </a:r>
            <a:endParaRPr lang="en-US" altLang="zh-CN" sz="14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010497" y="2602983"/>
            <a:ext cx="11156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8325970" y="2440709"/>
            <a:ext cx="10400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Derived key</a:t>
            </a:r>
            <a:endParaRPr lang="en-US" altLang="zh-CN" sz="1400" dirty="0"/>
          </a:p>
        </p:txBody>
      </p:sp>
      <p:sp>
        <p:nvSpPr>
          <p:cNvPr id="20" name="矩形 19"/>
          <p:cNvSpPr/>
          <p:nvPr/>
        </p:nvSpPr>
        <p:spPr>
          <a:xfrm>
            <a:off x="4830122" y="2083547"/>
            <a:ext cx="1136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Intermediate</a:t>
            </a:r>
          </a:p>
          <a:p>
            <a:pPr algn="ctr"/>
            <a:r>
              <a:rPr lang="en-US" altLang="zh-CN" sz="1400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5981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PKA(Public Key Accelerator)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7" y="714373"/>
            <a:ext cx="4791075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4" y="1838325"/>
            <a:ext cx="5840136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221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PKA(Public Key Accelerator)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26381"/>
              </p:ext>
            </p:extLst>
          </p:nvPr>
        </p:nvGraphicFramePr>
        <p:xfrm>
          <a:off x="2905125" y="3788569"/>
          <a:ext cx="6562725" cy="1371600"/>
        </p:xfrm>
        <a:graphic>
          <a:graphicData uri="http://schemas.openxmlformats.org/drawingml/2006/table">
            <a:tbl>
              <a:tblPr/>
              <a:tblGrid>
                <a:gridCol w="2187575"/>
                <a:gridCol w="2187575"/>
                <a:gridCol w="2187575"/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Symmetric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ECC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RSA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altLang="zh-CN">
                          <a:effectLst/>
                        </a:rPr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dirty="0">
                          <a:effectLst/>
                        </a:rPr>
                        <a:t>163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>
                          <a:effectLst/>
                        </a:rPr>
                        <a:t>1024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dirty="0">
                          <a:effectLst/>
                        </a:rPr>
                        <a:t>112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dirty="0">
                          <a:effectLst/>
                        </a:rPr>
                        <a:t>233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>
                          <a:effectLst/>
                        </a:rPr>
                        <a:t>2240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dirty="0">
                          <a:effectLst/>
                        </a:rPr>
                        <a:t>128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dirty="0">
                          <a:effectLst/>
                        </a:rPr>
                        <a:t>283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>
                          <a:effectLst/>
                        </a:rPr>
                        <a:t>3072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altLang="zh-CN">
                          <a:effectLst/>
                        </a:rPr>
                        <a:t>192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>
                          <a:effectLst/>
                        </a:rPr>
                        <a:t>409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dirty="0">
                          <a:effectLst/>
                        </a:rPr>
                        <a:t>7680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224862"/>
              </p:ext>
            </p:extLst>
          </p:nvPr>
        </p:nvGraphicFramePr>
        <p:xfrm>
          <a:off x="2914650" y="5411629"/>
          <a:ext cx="6553200" cy="1097280"/>
        </p:xfrm>
        <a:graphic>
          <a:graphicData uri="http://schemas.openxmlformats.org/drawingml/2006/table">
            <a:tbl>
              <a:tblPr/>
              <a:tblGrid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fontAlgn="ctr"/>
                      <a:endParaRPr lang="zh-CN" alt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Verify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Sign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RSA-1024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12 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511 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RSA-2048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30 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3270 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ECDSA-192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590 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490 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61" y="1060908"/>
            <a:ext cx="6760790" cy="247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3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heme/theme1.xml><?xml version="1.0" encoding="utf-8"?>
<a:theme xmlns:a="http://schemas.openxmlformats.org/drawingml/2006/main" name="artosyn_ppt_template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artosyn_ppt_template</Template>
  <TotalTime>10811</TotalTime>
  <Words>166</Words>
  <Application>Microsoft Office PowerPoint</Application>
  <PresentationFormat>自定义</PresentationFormat>
  <Paragraphs>81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artosyn_ppt_template</vt:lpstr>
      <vt:lpstr>Sirius Secure Subsys Review</vt:lpstr>
      <vt:lpstr>Secure subsystem</vt:lpstr>
      <vt:lpstr>Introduction</vt:lpstr>
      <vt:lpstr>Introduction</vt:lpstr>
      <vt:lpstr>tRoot</vt:lpstr>
      <vt:lpstr>SPACC(Security Protocol Accelerator)</vt:lpstr>
      <vt:lpstr>SPACC(Security Protocol Accelerator)</vt:lpstr>
      <vt:lpstr>PKA(Public Key Accelerator)</vt:lpstr>
      <vt:lpstr>PKA(Public Key Accelerator)</vt:lpstr>
      <vt:lpstr>TRNG(True Random Number Generator)</vt:lpstr>
      <vt:lpstr>TRNG(True Random Number Generator)</vt:lpstr>
      <vt:lpstr>TRNG(True Random Number Generator)</vt:lpstr>
      <vt:lpstr>Improvement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USB3.0 Subsystem Review</dc:title>
  <dc:creator>User</dc:creator>
  <cp:lastModifiedBy>User</cp:lastModifiedBy>
  <cp:revision>109</cp:revision>
  <dcterms:created xsi:type="dcterms:W3CDTF">2017-01-19T08:17:17Z</dcterms:created>
  <dcterms:modified xsi:type="dcterms:W3CDTF">2017-11-28T06:26:33Z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