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0"/>
  </p:notesMasterIdLst>
  <p:sldIdLst>
    <p:sldId id="284" r:id="rId4"/>
    <p:sldId id="257" r:id="rId5"/>
    <p:sldId id="259" r:id="rId6"/>
    <p:sldId id="285" r:id="rId7"/>
    <p:sldId id="287" r:id="rId8"/>
    <p:sldId id="289" r:id="rId9"/>
    <p:sldId id="288" r:id="rId10"/>
    <p:sldId id="262" r:id="rId11"/>
    <p:sldId id="271" r:id="rId12"/>
    <p:sldId id="291" r:id="rId13"/>
    <p:sldId id="300" r:id="rId14"/>
    <p:sldId id="292" r:id="rId15"/>
    <p:sldId id="294" r:id="rId16"/>
    <p:sldId id="293" r:id="rId17"/>
    <p:sldId id="296" r:id="rId18"/>
    <p:sldId id="266" r:id="rId1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90" y="-180"/>
      </p:cViewPr>
      <p:guideLst>
        <p:guide orient="horz" pos="214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1024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38847"/>
            <a:ext cx="4176464" cy="147798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en-US" strike="noStrike" noProof="1" dirty="0" smtClean="0"/>
              <a:t>Click to edit Master title style</a:t>
            </a:r>
            <a:endParaRPr lang="en-GB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192" y="2631791"/>
            <a:ext cx="2448272" cy="1594418"/>
          </a:xfrm>
        </p:spPr>
        <p:txBody>
          <a:bodyPr/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en-US" strike="noStrike" noProof="1" dirty="0" smtClean="0"/>
              <a:t>Click to edit Master subtitle style</a:t>
            </a:r>
            <a:endParaRPr lang="en-GB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GB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GB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GB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GB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363" y="76200"/>
            <a:ext cx="11938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5" descr="Artosyn Slogon 2015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8039100" y="6205538"/>
            <a:ext cx="919163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0364" y="2840039"/>
            <a:ext cx="5883275" cy="947737"/>
          </a:xfrm>
        </p:spPr>
        <p:txBody>
          <a:bodyPr/>
          <a:lstStyle>
            <a:lvl1pPr algn="ctr">
              <a:defRPr sz="2700"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zh-CN" strike="noStrike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1"/>
            <a:ext cx="5892800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1500"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zh-CN" strike="noStrike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879725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163" y="6388100"/>
            <a:ext cx="1793875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7"/>
          <p:cNvGrpSpPr/>
          <p:nvPr/>
        </p:nvGrpSpPr>
        <p:grpSpPr>
          <a:xfrm>
            <a:off x="0" y="241300"/>
            <a:ext cx="4572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4" descr="#wm#_54_13_*Z"/>
          <p:cNvGrpSpPr/>
          <p:nvPr/>
        </p:nvGrpSpPr>
        <p:grpSpPr>
          <a:xfrm>
            <a:off x="1343025" y="3000375"/>
            <a:ext cx="89535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627" tIns="35242" rIns="67627" bIns="35242" anchor="ctr"/>
            <a:lstStyle/>
            <a:p>
              <a:pPr fontAlgn="base"/>
              <a:endParaRPr lang="zh-CN" altLang="zh-CN" sz="1350" strike="noStrike" noProof="1"/>
            </a:p>
          </p:txBody>
        </p:sp>
        <p:sp>
          <p:nvSpPr>
            <p:cNvPr id="6148" name="AutoShape 6" descr="#wm#_54_13_*Z"/>
            <p:cNvSpPr/>
            <p:nvPr/>
          </p:nvSpPr>
          <p:spPr>
            <a:xfrm rot="-1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 w="9525">
              <a:noFill/>
            </a:ln>
          </p:spPr>
          <p:txBody>
            <a:bodyPr wrap="none" lIns="67627" tIns="35242" rIns="67627" bIns="35242" anchor="ctr"/>
            <a:p>
              <a:pPr lvl="0" indent="0" algn="ctr"/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90800" y="3087434"/>
            <a:ext cx="5284076" cy="856800"/>
          </a:xfrm>
        </p:spPr>
        <p:txBody>
          <a:bodyPr anchor="ctr" anchorCtr="0"/>
          <a:lstStyle>
            <a:lvl1pPr>
              <a:defRPr sz="2100"/>
            </a:lvl1pPr>
          </a:lstStyle>
          <a:p>
            <a:pPr fontAlgn="base"/>
            <a:r>
              <a:rPr lang="zh-CN" altLang="en-US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7"/>
          <p:cNvGrpSpPr/>
          <p:nvPr/>
        </p:nvGrpSpPr>
        <p:grpSpPr>
          <a:xfrm>
            <a:off x="0" y="241300"/>
            <a:ext cx="4572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2997"/>
            <a:ext cx="3552384" cy="3916800"/>
          </a:xfrm>
        </p:spPr>
        <p:txBody>
          <a:bodyPr/>
          <a:lstStyle>
            <a:lvl1pPr marL="214630" indent="-213995">
              <a:buFont typeface="Arial" panose="020B0604020202020204" pitchFamily="34" charset="0"/>
              <a:buChar char="•"/>
              <a:defRPr sz="1800"/>
            </a:lvl1pPr>
            <a:lvl2pPr marL="557530" indent="-213995">
              <a:buFont typeface="Arial" panose="020B0604020202020204" pitchFamily="34" charset="0"/>
              <a:buChar char="•"/>
              <a:defRPr sz="1500"/>
            </a:lvl2pPr>
            <a:lvl3pPr marL="900430" indent="-213995">
              <a:buFont typeface="Arial" panose="020B0604020202020204" pitchFamily="34" charset="0"/>
              <a:buChar char="•"/>
              <a:defRPr sz="1350"/>
            </a:lvl3pPr>
            <a:lvl4pPr marL="1243330" indent="-213995">
              <a:buFont typeface="Arial" panose="020B0604020202020204" pitchFamily="34" charset="0"/>
              <a:buChar char="•"/>
              <a:defRPr sz="1350"/>
            </a:lvl4pPr>
            <a:lvl5pPr marL="1586230" indent="-213995">
              <a:buFont typeface="Arial" panose="020B0604020202020204" pitchFamily="34" charset="0"/>
              <a:buChar char="•"/>
              <a:defRPr sz="135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18760" y="1372997"/>
            <a:ext cx="3368040" cy="3916800"/>
          </a:xfrm>
        </p:spPr>
        <p:txBody>
          <a:bodyPr/>
          <a:lstStyle>
            <a:lvl1pPr marL="214630" indent="-213995">
              <a:buFont typeface="Arial" panose="020B0604020202020204" pitchFamily="34" charset="0"/>
              <a:buChar char="•"/>
              <a:defRPr sz="1800"/>
            </a:lvl1pPr>
            <a:lvl2pPr marL="557530" indent="-213995">
              <a:buFont typeface="Arial" panose="020B0604020202020204" pitchFamily="34" charset="0"/>
              <a:buChar char="•"/>
              <a:defRPr sz="1500"/>
            </a:lvl2pPr>
            <a:lvl3pPr marL="900430" indent="-213995">
              <a:buFont typeface="Arial" panose="020B0604020202020204" pitchFamily="34" charset="0"/>
              <a:buChar char="•"/>
              <a:defRPr sz="1350"/>
            </a:lvl3pPr>
            <a:lvl4pPr marL="1243330" indent="-213995">
              <a:buFont typeface="Arial" panose="020B0604020202020204" pitchFamily="34" charset="0"/>
              <a:buChar char="•"/>
              <a:defRPr sz="1350"/>
            </a:lvl4pPr>
            <a:lvl5pPr marL="1586230" indent="-213995">
              <a:buFont typeface="Arial" panose="020B0604020202020204" pitchFamily="34" charset="0"/>
              <a:buChar char="•"/>
              <a:defRPr sz="135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8229600" cy="1109999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81163"/>
            <a:ext cx="404177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505075"/>
            <a:ext cx="4041776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05765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05765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8" descr="#wm#_54_35_*Z"/>
          <p:cNvGrpSpPr/>
          <p:nvPr/>
        </p:nvGrpSpPr>
        <p:grpSpPr>
          <a:xfrm rot="10800000">
            <a:off x="7689850" y="2940050"/>
            <a:ext cx="554038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</p:grpSp>
      <p:grpSp>
        <p:nvGrpSpPr>
          <p:cNvPr id="8198" name="Group 4" descr="#wm#_54_35_*Z"/>
          <p:cNvGrpSpPr/>
          <p:nvPr/>
        </p:nvGrpSpPr>
        <p:grpSpPr>
          <a:xfrm>
            <a:off x="930275" y="2940050"/>
            <a:ext cx="54610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735200" y="3110400"/>
            <a:ext cx="5673600" cy="644400"/>
          </a:xfrm>
        </p:spPr>
        <p:txBody>
          <a:bodyPr/>
          <a:lstStyle>
            <a:lvl1pPr algn="ctr">
              <a:defRPr sz="27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/>
          <p:nvPr/>
        </p:nvGrpSpPr>
        <p:grpSpPr>
          <a:xfrm>
            <a:off x="0" y="241300"/>
            <a:ext cx="4572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6400" y="5141976"/>
            <a:ext cx="8251200" cy="1195200"/>
          </a:xfrm>
        </p:spPr>
        <p:txBody>
          <a:bodyPr/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41301"/>
            <a:ext cx="8229600" cy="5873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5027" y="1198468"/>
            <a:ext cx="5113946" cy="342136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r>
              <a:rPr lang="zh-CN" altLang="en-US" strike="noStrike" noProof="1" smtClean="0"/>
              <a:t>单击图标添加图片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GB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GB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1336" y="241301"/>
            <a:ext cx="1265465" cy="588486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41301"/>
            <a:ext cx="6780440" cy="58848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412955"/>
            <a:ext cx="8229600" cy="557509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GB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GB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GB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GB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GB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GB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GB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GB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GB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GB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GB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GB" sz="320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323850" y="274638"/>
            <a:ext cx="83629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fontAlgn="auto"/>
            <a:r>
              <a:rPr lang="en-US" altLang="zh-CN" strike="noStrike" noProof="1" dirty="0"/>
              <a:t>Click to edit Master title style</a:t>
            </a:r>
            <a:endParaRPr lang="en-GB" altLang="zh-CN" strike="noStrike" noProof="1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323850" y="1600200"/>
            <a:ext cx="8362950" cy="49244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indent="-342900" fontAlgn="auto"/>
            <a:r>
              <a:rPr lang="en-US" altLang="zh-CN" strike="noStrike" noProof="1" dirty="0"/>
              <a:t>Click to edit Master text styles</a:t>
            </a:r>
            <a:endParaRPr lang="en-US" altLang="zh-CN" strike="noStrike" noProof="1" dirty="0"/>
          </a:p>
          <a:p>
            <a:pPr lvl="1" indent="-285750" fontAlgn="auto"/>
            <a:r>
              <a:rPr lang="en-US" altLang="zh-CN" strike="noStrike" noProof="1" dirty="0"/>
              <a:t>Second level</a:t>
            </a:r>
            <a:endParaRPr lang="en-US" altLang="zh-CN" strike="noStrike" noProof="1" dirty="0"/>
          </a:p>
          <a:p>
            <a:pPr lvl="2" indent="-228600" fontAlgn="auto"/>
            <a:r>
              <a:rPr lang="en-US" altLang="zh-CN" strike="noStrike" noProof="1" dirty="0"/>
              <a:t>Third level</a:t>
            </a:r>
            <a:endParaRPr lang="en-US" altLang="zh-CN" strike="noStrike" noProof="1" dirty="0"/>
          </a:p>
          <a:p>
            <a:pPr lvl="3" indent="-228600" fontAlgn="auto"/>
            <a:r>
              <a:rPr lang="en-US" altLang="zh-CN" strike="noStrike" noProof="1" dirty="0"/>
              <a:t>Fourth level</a:t>
            </a:r>
            <a:endParaRPr lang="en-US" altLang="zh-CN" strike="noStrike" noProof="1" dirty="0"/>
          </a:p>
          <a:p>
            <a:pPr lvl="4" indent="-228600" fontAlgn="auto"/>
            <a:r>
              <a:rPr lang="en-US" altLang="zh-CN" strike="noStrike" noProof="1" dirty="0"/>
              <a:t>Fifth level</a:t>
            </a:r>
            <a:endParaRPr lang="en-GB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sz="14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»"/>
        <a:defRPr sz="14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536575" y="241300"/>
            <a:ext cx="8150225" cy="84455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5725"/>
            <a:ext cx="82296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 fontAlgn="base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base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base"/>
            <a:r>
              <a:rPr lang="zh-CN" altLang="zh-CN" sz="1350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base"/>
            <a:r>
              <a:rPr lang="zh-CN" altLang="zh-CN" sz="1350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base"/>
            <a:r>
              <a:rPr lang="zh-CN" altLang="zh-CN" sz="1350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05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05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57175" indent="-257175" algn="l" rtl="0" eaLnBrk="1" fontAlgn="base" hangingPunct="1">
        <a:spcBef>
          <a:spcPct val="15000"/>
        </a:spcBef>
        <a:spcAft>
          <a:spcPct val="0"/>
        </a:spcAft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557530" indent="-213995" algn="l" rtl="0" eaLnBrk="1" fontAlgn="base" hangingPunct="1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900430" indent="-213995" algn="l" rtl="0" eaLnBrk="1" fontAlgn="base" hangingPunct="1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243330" indent="-213995" algn="l" rtl="0" eaLnBrk="1" fontAlgn="base" hangingPunct="1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1586230" indent="-213995" algn="l" rtl="0" eaLnBrk="1" fontAlgn="base" hangingPunct="1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ctrTitle"/>
          </p:nvPr>
        </p:nvSpPr>
        <p:spPr>
          <a:xfrm>
            <a:off x="1630363" y="2557463"/>
            <a:ext cx="5883275" cy="711200"/>
          </a:xfrm>
        </p:spPr>
        <p:txBody>
          <a:bodyPr wrap="square" lIns="90170" tIns="46990" rIns="90170" bIns="46990" anchor="ctr"/>
          <a:p>
            <a:r>
              <a:rPr lang="en-US" altLang="zh-CN" kern="1200" dirty="0">
                <a:latin typeface="Times New Roman" panose="02020603050405020304" charset="0"/>
                <a:ea typeface="+mj-ea"/>
                <a:cs typeface="+mj-cs"/>
                <a:sym typeface="Arial" panose="020B0604020202020204" pitchFamily="34" charset="0"/>
              </a:rPr>
              <a:t>Sirius Type-C Review</a:t>
            </a:r>
            <a:endParaRPr lang="zh-CN" altLang="en-US" kern="1200" dirty="0">
              <a:latin typeface="Times New Roman" panose="0202060305040502030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1266" name="副标题 2"/>
          <p:cNvSpPr>
            <a:spLocks noGrp="1"/>
          </p:cNvSpPr>
          <p:nvPr>
            <p:ph type="subTitle" idx="1"/>
          </p:nvPr>
        </p:nvSpPr>
        <p:spPr/>
        <p:txBody>
          <a:bodyPr wrap="square" lIns="91440" tIns="45720" rIns="91440" bIns="45720" anchor="t"/>
          <a:p>
            <a:r>
              <a:rPr lang="en-US" altLang="zh-CN" kern="1200" dirty="0">
                <a:latin typeface="Times New Roman" panose="02020603050405020304" charset="0"/>
                <a:ea typeface="+mn-ea"/>
                <a:cs typeface="+mn-cs"/>
                <a:sym typeface="Arial" panose="020B0604020202020204" pitchFamily="34" charset="0"/>
              </a:rPr>
              <a:t>Jinfeng.Huang</a:t>
            </a:r>
            <a:endParaRPr lang="en-US" altLang="zh-CN" kern="1200" dirty="0">
              <a:latin typeface="Times New Roman" panose="02020603050405020304" charset="0"/>
              <a:ea typeface="+mn-ea"/>
              <a:cs typeface="+mn-cs"/>
              <a:sym typeface="Arial" panose="020B0604020202020204" pitchFamily="34" charset="0"/>
            </a:endParaRPr>
          </a:p>
          <a:p>
            <a:r>
              <a:rPr lang="en-US" altLang="zh-CN" kern="1200" dirty="0">
                <a:latin typeface="Times New Roman" panose="02020603050405020304" charset="0"/>
                <a:ea typeface="+mn-ea"/>
                <a:cs typeface="+mn-cs"/>
                <a:sym typeface="Arial" panose="020B0604020202020204" pitchFamily="34" charset="0"/>
              </a:rPr>
              <a:t>2017/11/30</a:t>
            </a:r>
            <a:endParaRPr lang="en-US" altLang="zh-CN" kern="1200" dirty="0">
              <a:latin typeface="Times New Roman" panose="02020603050405020304" charset="0"/>
              <a:ea typeface="+mn-ea"/>
              <a:cs typeface="+mn-cs"/>
              <a:sym typeface="Arial" panose="020B0604020202020204" pitchFamily="34" charset="0"/>
            </a:endParaRPr>
          </a:p>
          <a:p>
            <a:endParaRPr lang="en-US" altLang="zh-CN" kern="1200" dirty="0">
              <a:latin typeface="Times New Roman" panose="02020603050405020304" charset="0"/>
              <a:ea typeface="+mn-ea"/>
              <a:cs typeface="+mn-cs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390525" y="1230313"/>
            <a:ext cx="836295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en-US" altLang="en-GB" sz="2800" strike="noStrike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23850" y="395288"/>
            <a:ext cx="8362950" cy="663575"/>
          </a:xfrm>
        </p:spPr>
        <p:txBody>
          <a:bodyPr vert="horz" wrap="square" lIns="91440" tIns="45720" rIns="91440" bIns="45720" anchor="ctr"/>
          <a:p>
            <a:pPr fontAlgn="auto"/>
            <a:r>
              <a:rPr lang="en-US" altLang="en-GB" sz="2800" strike="noStrike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Local sim 1</a:t>
            </a:r>
            <a:endParaRPr lang="en-US" altLang="en-GB" sz="2800" strike="noStrike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7615" y="1983740"/>
            <a:ext cx="5422265" cy="2037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390525" y="1230313"/>
            <a:ext cx="836295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en-US" altLang="en-GB" sz="2800" strike="noStrike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23850" y="395288"/>
            <a:ext cx="8362950" cy="663575"/>
          </a:xfrm>
        </p:spPr>
        <p:txBody>
          <a:bodyPr vert="horz" wrap="square" lIns="91440" tIns="45720" rIns="91440" bIns="45720" anchor="ctr"/>
          <a:p>
            <a:pPr fontAlgn="auto"/>
            <a:r>
              <a:rPr lang="en-US" altLang="en-GB" sz="2800" strike="noStrike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Local sim 2</a:t>
            </a:r>
            <a:endParaRPr lang="en-US" altLang="en-GB" sz="2800" strike="noStrike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915" y="1695450"/>
            <a:ext cx="8151495" cy="2755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390525" y="1230313"/>
            <a:ext cx="836295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en-US" altLang="en-GB" sz="2800" strike="noStrike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23850" y="395288"/>
            <a:ext cx="8362950" cy="663575"/>
          </a:xfrm>
        </p:spPr>
        <p:txBody>
          <a:bodyPr vert="horz" wrap="square" lIns="91440" tIns="45720" rIns="91440" bIns="45720" anchor="ctr"/>
          <a:p>
            <a:pPr fontAlgn="auto"/>
            <a:r>
              <a:rPr lang="en-US" altLang="en-GB" sz="2800" strike="noStrike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SoC sim</a:t>
            </a:r>
            <a:endParaRPr lang="en-US" altLang="en-GB" sz="2800" strike="noStrike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6825" y="1272565"/>
            <a:ext cx="6864474" cy="87566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Connect two </a:t>
            </a:r>
            <a:r>
              <a:rPr lang="en-US" altLang="zh-CN" dirty="0" err="1"/>
              <a:t>sirius</a:t>
            </a:r>
            <a:r>
              <a:rPr lang="en-US" altLang="zh-CN" dirty="0"/>
              <a:t> </a:t>
            </a:r>
            <a:r>
              <a:rPr lang="en-US" altLang="zh-CN" dirty="0" err="1"/>
              <a:t>testbench using typec link</a:t>
            </a:r>
            <a:endParaRPr lang="en-US" altLang="zh-CN" dirty="0" err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dirty="0" smtClean="0"/>
              <a:t>Easy to replace </a:t>
            </a:r>
            <a:r>
              <a:rPr lang="en-US" altLang="zh-CN" sz="1600" dirty="0" err="1" smtClean="0"/>
              <a:t>rtl</a:t>
            </a:r>
            <a:r>
              <a:rPr lang="en-US" altLang="zh-CN" sz="1600" dirty="0" smtClean="0"/>
              <a:t> to </a:t>
            </a:r>
            <a:r>
              <a:rPr lang="en-US" altLang="zh-CN" sz="1600" dirty="0" err="1" smtClean="0"/>
              <a:t>netlist</a:t>
            </a:r>
            <a:r>
              <a:rPr lang="en-US" altLang="zh-CN" sz="1600" dirty="0" smtClean="0"/>
              <a:t> and run post </a:t>
            </a:r>
            <a:r>
              <a:rPr lang="en-US" altLang="zh-CN" sz="1600" dirty="0" err="1" smtClean="0"/>
              <a:t>sim</a:t>
            </a:r>
            <a:endParaRPr lang="en-US" altLang="zh-CN" sz="1600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78231" y="2373662"/>
          <a:ext cx="6952615" cy="3758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Visio" r:id="rId1" imgW="10083800" imgH="5473700" progId="Visio.Drawing.11">
                  <p:embed/>
                </p:oleObj>
              </mc:Choice>
              <mc:Fallback>
                <p:oleObj name="Visio" r:id="rId1" imgW="10083800" imgH="5473700" progId="Visio.Drawing.11">
                  <p:embed/>
                  <p:pic>
                    <p:nvPicPr>
                      <p:cNvPr id="0" name="图片 143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8231" y="2373662"/>
                        <a:ext cx="6952615" cy="3758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390525" y="1230313"/>
            <a:ext cx="836295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en-US" altLang="en-GB" sz="2800" strike="noStrike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23850" y="395288"/>
            <a:ext cx="8362950" cy="663575"/>
          </a:xfrm>
        </p:spPr>
        <p:txBody>
          <a:bodyPr vert="horz" wrap="square" lIns="91440" tIns="45720" rIns="91440" bIns="45720" anchor="ctr"/>
          <a:p>
            <a:pPr fontAlgn="auto"/>
            <a:r>
              <a:rPr lang="en-US" altLang="en-GB" sz="2800" strike="noStrike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Package</a:t>
            </a:r>
            <a:endParaRPr lang="en-US" altLang="en-GB" sz="2800" strike="noStrike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1059180"/>
            <a:ext cx="7620635" cy="54825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390525" y="1230313"/>
            <a:ext cx="836295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en-US" altLang="en-GB" sz="2800" strike="noStrike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23850" y="395288"/>
            <a:ext cx="8362950" cy="663575"/>
          </a:xfrm>
        </p:spPr>
        <p:txBody>
          <a:bodyPr vert="horz" wrap="square" lIns="91440" tIns="45720" rIns="91440" bIns="45720" anchor="ctr"/>
          <a:p>
            <a:pPr fontAlgn="auto"/>
            <a:r>
              <a:rPr lang="en-US" altLang="en-GB" sz="2800" strike="noStrike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ATE Test</a:t>
            </a:r>
            <a:endParaRPr lang="en-US" altLang="en-GB" sz="2800" strike="noStrike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579" name="文本框 4100"/>
          <p:cNvSpPr txBox="1"/>
          <p:nvPr/>
        </p:nvSpPr>
        <p:spPr>
          <a:xfrm>
            <a:off x="904875" y="1273175"/>
            <a:ext cx="5275263" cy="1614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CN">
                <a:latin typeface="Times New Roman" panose="02020603050405020304" charset="0"/>
              </a:rPr>
              <a:t> Loopback1 sequence: Lane0[TX0] --&gt; Lane1[RX1] </a:t>
            </a:r>
            <a:endParaRPr lang="en-US" altLang="zh-CN">
              <a:latin typeface="Times New Roman" panose="02020603050405020304" charset="0"/>
            </a:endParaRP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CN">
                <a:latin typeface="Times New Roman" panose="02020603050405020304" charset="0"/>
                <a:sym typeface="方正舒体" panose="02010601030101010101" charset="-122"/>
              </a:rPr>
              <a:t> Loopback2 sequence: Lane3[TX3] --&gt; Lane2[RX2]</a:t>
            </a:r>
            <a:endParaRPr lang="en-US" altLang="zh-CN">
              <a:latin typeface="Times New Roman" panose="02020603050405020304" charset="0"/>
              <a:sym typeface="方正舒体" panose="02010601030101010101" charset="-122"/>
            </a:endParaRP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CN">
                <a:latin typeface="Times New Roman" panose="02020603050405020304" charset="0"/>
              </a:rPr>
              <a:t> Loopback3 sequence: Lane1[TX1] --&gt; Lane2[RX2]</a:t>
            </a:r>
            <a:endParaRPr lang="en-US" altLang="zh-CN">
              <a:latin typeface="Times New Roman" panose="02020603050405020304" charset="0"/>
            </a:endParaRP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CN">
                <a:latin typeface="Times New Roman" panose="02020603050405020304" charset="0"/>
              </a:rPr>
              <a:t> Loopback4 sequence: Lane2[TX2] --&gt; Lane1[RX1]</a:t>
            </a:r>
            <a:endParaRPr lang="en-US" altLang="zh-CN">
              <a:latin typeface="Times New Roman" panose="02020603050405020304" charset="0"/>
            </a:endParaRPr>
          </a:p>
        </p:txBody>
      </p:sp>
      <p:pic>
        <p:nvPicPr>
          <p:cNvPr id="2458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3095625"/>
            <a:ext cx="4422775" cy="3319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390525" y="1230313"/>
            <a:ext cx="836295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en-US" altLang="en-GB" sz="2800" strike="noStrike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23850" y="395288"/>
            <a:ext cx="8362950" cy="663575"/>
          </a:xfrm>
        </p:spPr>
        <p:txBody>
          <a:bodyPr vert="horz" wrap="square" lIns="91440" tIns="45720" rIns="91440" bIns="45720" anchor="ctr"/>
          <a:p>
            <a:pPr fontAlgn="auto"/>
            <a:r>
              <a:rPr lang="en-US" altLang="en-GB" sz="2800" strike="noStrike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Synthesis Result</a:t>
            </a:r>
            <a:endParaRPr lang="en-US" altLang="en-GB" sz="2800" strike="noStrike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560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775" y="1978025"/>
            <a:ext cx="5942013" cy="1285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344613"/>
            <a:ext cx="5689600" cy="1008063"/>
          </a:xfrm>
        </p:spPr>
        <p:txBody>
          <a:bodyPr>
            <a:normAutofit/>
          </a:bodyPr>
          <a:p>
            <a:pPr marL="602615" indent="-457200" fontAlgn="auto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200" strike="noStrike" noProof="1" dirty="0" smtClean="0">
                <a:solidFill>
                  <a:srgbClr val="000000"/>
                </a:solidFill>
                <a:latin typeface="Times New Roman" panose="02020603050405020304" charset="0"/>
                <a:ea typeface="+mj-ea"/>
                <a:cs typeface="Times New Roman" panose="02020603050405020304" charset="0"/>
              </a:rPr>
              <a:t>Integrate constraint of Controller &amp; PHY</a:t>
            </a:r>
            <a:endParaRPr lang="en-US" altLang="zh-CN" sz="2200" strike="noStrike" noProof="1" dirty="0" smtClean="0">
              <a:solidFill>
                <a:srgbClr val="000000"/>
              </a:solidFill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  <a:p>
            <a:pPr marL="145415" indent="0" fontAlgn="auto">
              <a:spcBef>
                <a:spcPct val="0"/>
              </a:spcBef>
              <a:buNone/>
            </a:pPr>
            <a:endParaRPr lang="en-US" altLang="zh-CN" sz="2200" strike="noStrike" noProof="1" dirty="0">
              <a:solidFill>
                <a:srgbClr val="000000"/>
              </a:solidFill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  <a:p>
            <a:pPr marL="145415" indent="0" fontAlgn="auto">
              <a:spcBef>
                <a:spcPct val="0"/>
              </a:spcBef>
              <a:buNone/>
            </a:pPr>
            <a:endParaRPr lang="en-US" altLang="zh-CN" sz="3000" strike="noStrike" noProof="1" dirty="0">
              <a:solidFill>
                <a:srgbClr val="000000"/>
              </a:solidFill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sp>
        <p:nvSpPr>
          <p:cNvPr id="25605" name="文本框 4100"/>
          <p:cNvSpPr txBox="1"/>
          <p:nvPr/>
        </p:nvSpPr>
        <p:spPr>
          <a:xfrm>
            <a:off x="904875" y="3856038"/>
            <a:ext cx="5275263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CN">
                <a:latin typeface="Times New Roman" panose="02020603050405020304" charset="0"/>
              </a:rPr>
              <a:t> Macro/Black Box area</a:t>
            </a:r>
            <a:endParaRPr lang="en-US" altLang="zh-CN">
              <a:latin typeface="Times New Roman" panose="02020603050405020304" charset="0"/>
            </a:endParaRP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charset="0"/>
              </a:rPr>
              <a:t>     PHY + MEM</a:t>
            </a:r>
            <a:endParaRPr lang="en-US" altLang="zh-CN">
              <a:latin typeface="Times New Roman" panose="02020603050405020304" charset="0"/>
            </a:endParaRP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charset="0"/>
              </a:rPr>
              <a:t>      2.07 + 0.63</a:t>
            </a:r>
            <a:endParaRPr lang="en-US" altLang="zh-CN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686175" y="2589213"/>
            <a:ext cx="2266950" cy="1143000"/>
          </a:xfrm>
        </p:spPr>
        <p:txBody>
          <a:bodyPr vert="horz" wrap="square" lIns="91440" tIns="45720" rIns="91440" bIns="45720" anchor="ctr"/>
          <a:p>
            <a:pPr fontAlgn="auto"/>
            <a:r>
              <a:rPr lang="en-US" altLang="en-GB" sz="3600" strike="noStrike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Thanks. </a:t>
            </a:r>
            <a:br>
              <a:rPr lang="en-US" altLang="en-GB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en-GB" sz="3600" strike="noStrike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Q&amp;A</a:t>
            </a:r>
            <a:endParaRPr lang="en-US" altLang="en-GB" sz="3600" strike="noStrike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23850" y="274637"/>
            <a:ext cx="8362950" cy="1143000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p>
            <a:pPr fontAlgn="auto"/>
            <a:r>
              <a:rPr lang="en-US" altLang="en-GB" strike="noStrike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Agenda</a:t>
            </a:r>
            <a:endParaRPr lang="en-US" altLang="en-GB" strike="noStrike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39115" y="1457325"/>
            <a:ext cx="4685665" cy="4924425"/>
          </a:xfrm>
        </p:spPr>
        <p:txBody>
          <a:bodyPr vert="horz" wrap="square" lIns="91440" tIns="45720" rIns="91440" bIns="45720" anchor="t"/>
          <a:p>
            <a:pPr fontAlgn="auto"/>
            <a:r>
              <a:rPr lang="en-US" altLang="en-GB" strike="noStrike" noProof="1" dirty="0"/>
              <a:t>TypeC Introduction</a:t>
            </a:r>
            <a:endParaRPr lang="en-GB" altLang="zh-CN" strike="noStrike" noProof="1" dirty="0"/>
          </a:p>
          <a:p>
            <a:pPr fontAlgn="auto"/>
            <a:r>
              <a:rPr lang="en-US" altLang="en-GB" strike="noStrike" noProof="1" dirty="0"/>
              <a:t>IP introduction</a:t>
            </a:r>
            <a:endParaRPr lang="en-US" altLang="en-GB" strike="noStrike" noProof="1" dirty="0"/>
          </a:p>
          <a:p>
            <a:pPr fontAlgn="auto"/>
            <a:r>
              <a:rPr lang="en-US" altLang="en-GB" strike="noStrike" noProof="1" dirty="0"/>
              <a:t>PCB Solution</a:t>
            </a:r>
            <a:endParaRPr lang="en-US" altLang="en-GB" strike="noStrike" noProof="1" dirty="0"/>
          </a:p>
          <a:p>
            <a:pPr fontAlgn="auto"/>
            <a:r>
              <a:rPr lang="en-US" altLang="en-GB" strike="noStrike" noProof="1" dirty="0"/>
              <a:t>Mode of operation</a:t>
            </a:r>
            <a:endParaRPr lang="en-US" altLang="en-GB" strike="noStrike" noProof="1" dirty="0"/>
          </a:p>
          <a:p>
            <a:pPr fontAlgn="auto"/>
            <a:r>
              <a:rPr lang="en-US" altLang="en-GB" strike="noStrike" noProof="1" dirty="0"/>
              <a:t>Local simu</a:t>
            </a:r>
            <a:endParaRPr lang="en-US" altLang="en-GB" strike="noStrike" noProof="1" dirty="0"/>
          </a:p>
          <a:p>
            <a:pPr fontAlgn="auto"/>
            <a:r>
              <a:rPr lang="en-US" altLang="en-GB" strike="noStrike" noProof="1" dirty="0"/>
              <a:t>SoC simu</a:t>
            </a:r>
            <a:endParaRPr lang="en-US" altLang="en-GB" strike="noStrike" noProof="1" dirty="0"/>
          </a:p>
          <a:p>
            <a:pPr fontAlgn="auto"/>
            <a:r>
              <a:rPr lang="en-US" altLang="en-GB" strike="noStrike" noProof="1" dirty="0"/>
              <a:t>Package</a:t>
            </a:r>
            <a:endParaRPr lang="en-US" altLang="en-GB" strike="noStrike" noProof="1" dirty="0"/>
          </a:p>
          <a:p>
            <a:pPr fontAlgn="auto"/>
            <a:r>
              <a:rPr lang="en-US" altLang="en-GB" strike="noStrike" noProof="1" dirty="0"/>
              <a:t>ATE test</a:t>
            </a:r>
            <a:endParaRPr lang="en-US" altLang="en-GB" strike="noStrike" noProof="1" dirty="0"/>
          </a:p>
          <a:p>
            <a:pPr fontAlgn="auto"/>
            <a:r>
              <a:rPr lang="en-US" altLang="en-GB" strike="noStrike" noProof="1" dirty="0"/>
              <a:t>Synthesis</a:t>
            </a:r>
            <a:endParaRPr lang="en-US" altLang="en-GB" strike="noStrike" noProof="1" dirty="0"/>
          </a:p>
          <a:p>
            <a:pPr fontAlgn="auto"/>
            <a:endParaRPr lang="en-US" altLang="en-GB" strike="noStrike" noProof="1" dirty="0"/>
          </a:p>
          <a:p>
            <a:pPr fontAlgn="auto"/>
            <a:endParaRPr lang="en-US" altLang="en-GB" strike="noStrike" noProof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4049713" cy="882650"/>
          </a:xfrm>
        </p:spPr>
        <p:txBody>
          <a:bodyPr vert="horz" wrap="square" lIns="91440" tIns="45720" rIns="91440" bIns="45720" anchor="ctr"/>
          <a:p>
            <a:pPr fontAlgn="auto"/>
            <a:r>
              <a:rPr lang="en-US" altLang="en-GB" sz="2600" strike="noStrike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TypeC Introduction 1</a:t>
            </a:r>
            <a:endParaRPr lang="en-US" altLang="en-GB" sz="2600" strike="noStrike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31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8175" y="785813"/>
            <a:ext cx="2749550" cy="3090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4064000"/>
            <a:ext cx="1314450" cy="2224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5" y="5886450"/>
            <a:ext cx="1966913" cy="414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5" name="文本框 4100"/>
          <p:cNvSpPr txBox="1"/>
          <p:nvPr/>
        </p:nvSpPr>
        <p:spPr>
          <a:xfrm>
            <a:off x="904875" y="1273175"/>
            <a:ext cx="4813300" cy="3908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CN" sz="2000" noProof="1">
                <a:latin typeface="Times New Roman" panose="02020603050405020304" charset="0"/>
                <a:ea typeface="+mn-ea"/>
                <a:cs typeface="+mn-cs"/>
              </a:rPr>
              <a:t> USB Type-C Standard</a:t>
            </a:r>
            <a:endParaRPr lang="en-US" altLang="zh-CN" sz="2000" noProof="1">
              <a:latin typeface="Times New Roman" panose="02020603050405020304" charset="0"/>
            </a:endParaRPr>
          </a:p>
          <a:p>
            <a:pPr marL="285750" indent="-285750" algn="just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600" noProof="1">
                <a:latin typeface="Times New Roman" panose="02020603050405020304" charset="0"/>
                <a:ea typeface="+mn-ea"/>
                <a:cs typeface="+mn-cs"/>
              </a:rPr>
              <a:t>USB2.0</a:t>
            </a:r>
            <a:endParaRPr lang="en-US" altLang="zh-CN" sz="1600" noProof="1">
              <a:latin typeface="Times New Roman" panose="02020603050405020304" charset="0"/>
            </a:endParaRPr>
          </a:p>
          <a:p>
            <a:pPr marL="285750" indent="-285750" algn="just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600" noProof="1">
                <a:latin typeface="Times New Roman" panose="02020603050405020304" charset="0"/>
                <a:ea typeface="+mn-ea"/>
                <a:cs typeface="+mn-cs"/>
              </a:rPr>
              <a:t>USB3.1 Gen1(5Gbps)/Gen2(10Gbps)</a:t>
            </a:r>
            <a:endParaRPr lang="en-US" altLang="zh-CN" sz="1600" noProof="1">
              <a:latin typeface="Times New Roman" panose="02020603050405020304" charset="0"/>
            </a:endParaRP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CN" sz="2000" noProof="1">
                <a:latin typeface="Times New Roman" panose="02020603050405020304" charset="0"/>
                <a:ea typeface="+mn-ea"/>
                <a:cs typeface="+mn-cs"/>
              </a:rPr>
              <a:t> USB Power Delivery(PD) Standard</a:t>
            </a:r>
            <a:endParaRPr lang="en-US" altLang="zh-CN" sz="2000" noProof="1">
              <a:latin typeface="Times New Roman" panose="02020603050405020304" charset="0"/>
            </a:endParaRP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600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    Scalable power charging (up to 100W)</a:t>
            </a:r>
            <a:endParaRPr lang="en-US" altLang="zh-CN" sz="1600" noProof="1">
              <a:latin typeface="Times New Roman" panose="02020603050405020304" charset="0"/>
              <a:sym typeface="+mn-ea"/>
            </a:endParaRP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CN" noProof="1">
                <a:latin typeface="Times New Roman" panose="02020603050405020304" charset="0"/>
                <a:ea typeface="+mn-ea"/>
                <a:cs typeface="+mn-cs"/>
              </a:rPr>
              <a:t> </a:t>
            </a:r>
            <a:r>
              <a:rPr lang="en-US" altLang="zh-CN" sz="2000" noProof="1">
                <a:latin typeface="Times New Roman" panose="02020603050405020304" charset="0"/>
                <a:ea typeface="+mn-ea"/>
                <a:cs typeface="+mn-cs"/>
              </a:rPr>
              <a:t>USB Type-C Alternate Mode Standard</a:t>
            </a:r>
            <a:endParaRPr lang="en-US" altLang="zh-CN" sz="2000" noProof="1">
              <a:latin typeface="Times New Roman" panose="02020603050405020304" charset="0"/>
            </a:endParaRPr>
          </a:p>
          <a:p>
            <a:pPr marL="285750" indent="-285750" algn="just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600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Displayport</a:t>
            </a:r>
            <a:endParaRPr lang="en-US" altLang="zh-CN" sz="1600" noProof="1">
              <a:latin typeface="Times New Roman" panose="02020603050405020304" charset="0"/>
              <a:sym typeface="+mn-ea"/>
            </a:endParaRPr>
          </a:p>
          <a:p>
            <a:pPr marL="285750" indent="-285750" algn="just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600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HDMI</a:t>
            </a:r>
            <a:endParaRPr lang="en-US" altLang="zh-CN" sz="1600" noProof="1">
              <a:latin typeface="Times New Roman" panose="02020603050405020304" charset="0"/>
              <a:sym typeface="+mn-ea"/>
            </a:endParaRPr>
          </a:p>
          <a:p>
            <a:pPr marL="285750" indent="-285750" algn="just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600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Thunderbolt</a:t>
            </a:r>
            <a:endParaRPr lang="en-US" altLang="zh-CN" sz="1600" noProof="1">
              <a:latin typeface="Times New Roman" panose="02020603050405020304" charset="0"/>
              <a:sym typeface="+mn-ea"/>
            </a:endParaRPr>
          </a:p>
          <a:p>
            <a:pPr marL="285750" indent="-285750" algn="just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600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...</a:t>
            </a:r>
            <a:endParaRPr lang="en-US" altLang="zh-CN" sz="1600" noProof="1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3489325" cy="882650"/>
          </a:xfrm>
        </p:spPr>
        <p:txBody>
          <a:bodyPr vert="horz" wrap="square" lIns="91440" tIns="45720" rIns="91440" bIns="45720" anchor="ctr"/>
          <a:p>
            <a:pPr fontAlgn="auto"/>
            <a:r>
              <a:rPr lang="en-US" altLang="en-GB" sz="2600" strike="noStrike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TypeC Introduction 2</a:t>
            </a:r>
            <a:endParaRPr lang="en-US" altLang="en-GB" sz="2600" strike="noStrike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338" name="文本框 4100"/>
          <p:cNvSpPr txBox="1"/>
          <p:nvPr/>
        </p:nvSpPr>
        <p:spPr>
          <a:xfrm>
            <a:off x="904875" y="1273175"/>
            <a:ext cx="739933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charset="0"/>
              </a:rPr>
              <a:t>USB Type-C Connector - Pinout and Alignment</a:t>
            </a:r>
            <a:endParaRPr lang="en-US" altLang="zh-CN" sz="1600">
              <a:latin typeface="Times New Roman" panose="02020603050405020304" charset="0"/>
            </a:endParaRPr>
          </a:p>
        </p:txBody>
      </p:sp>
      <p:pic>
        <p:nvPicPr>
          <p:cNvPr id="1433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" y="2006600"/>
            <a:ext cx="6070600" cy="3562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3633788" cy="882650"/>
          </a:xfrm>
        </p:spPr>
        <p:txBody>
          <a:bodyPr vert="horz" wrap="square" lIns="91440" tIns="45720" rIns="91440" bIns="45720" anchor="ctr"/>
          <a:p>
            <a:pPr fontAlgn="auto"/>
            <a:r>
              <a:rPr lang="en-US" altLang="en-GB" sz="2600" strike="noStrike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TypeC Introduction 3</a:t>
            </a:r>
            <a:endParaRPr lang="en-US" altLang="en-GB" sz="2600" strike="noStrike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362" name="文本框 4100"/>
          <p:cNvSpPr txBox="1"/>
          <p:nvPr/>
        </p:nvSpPr>
        <p:spPr>
          <a:xfrm>
            <a:off x="904875" y="1273175"/>
            <a:ext cx="5275263" cy="2444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CN">
                <a:latin typeface="Times New Roman" panose="02020603050405020304" charset="0"/>
              </a:rPr>
              <a:t> Attach/Detach detection</a:t>
            </a:r>
            <a:endParaRPr lang="en-US" altLang="zh-CN">
              <a:latin typeface="Times New Roman" panose="02020603050405020304" charset="0"/>
            </a:endParaRP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CN">
                <a:latin typeface="Times New Roman" panose="02020603050405020304" charset="0"/>
              </a:rPr>
              <a:t> Determination Plug orientation</a:t>
            </a:r>
            <a:endParaRPr lang="en-US" altLang="zh-CN">
              <a:latin typeface="Times New Roman" panose="02020603050405020304" charset="0"/>
              <a:sym typeface="方正舒体" panose="02010601030101010101" charset="-122"/>
            </a:endParaRP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CN">
                <a:latin typeface="Times New Roman" panose="02020603050405020304" charset="0"/>
              </a:rPr>
              <a:t> Establish DFP and UFP roles</a:t>
            </a:r>
            <a:endParaRPr lang="en-US" altLang="zh-CN">
              <a:latin typeface="Times New Roman" panose="02020603050405020304" charset="0"/>
            </a:endParaRP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CN">
                <a:latin typeface="Times New Roman" panose="02020603050405020304" charset="0"/>
              </a:rPr>
              <a:t> Current Rating (Discover and configure Vbus）</a:t>
            </a:r>
            <a:endParaRPr lang="zh-CN" altLang="en-US">
              <a:latin typeface="Times New Roman" panose="02020603050405020304" charset="0"/>
            </a:endParaRP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zh-CN" altLang="en-US">
                <a:latin typeface="Times New Roman" panose="02020603050405020304" charset="0"/>
              </a:rPr>
              <a:t> </a:t>
            </a:r>
            <a:r>
              <a:rPr lang="en-US" altLang="zh-CN">
                <a:latin typeface="Times New Roman" panose="02020603050405020304" charset="0"/>
              </a:rPr>
              <a:t>Repurpose as Vconn</a:t>
            </a:r>
            <a:endParaRPr lang="en-US" altLang="zh-CN">
              <a:latin typeface="Times New Roman" panose="02020603050405020304" charset="0"/>
            </a:endParaRP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CN">
                <a:latin typeface="Times New Roman" panose="02020603050405020304" charset="0"/>
              </a:rPr>
              <a:t> USB PD Communication (BMC)</a:t>
            </a:r>
            <a:endParaRPr lang="en-US" altLang="zh-CN">
              <a:latin typeface="Times New Roman" panose="02020603050405020304" charset="0"/>
            </a:endParaRPr>
          </a:p>
        </p:txBody>
      </p:sp>
      <p:pic>
        <p:nvPicPr>
          <p:cNvPr id="1536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6338" y="3843338"/>
            <a:ext cx="5526087" cy="2393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363" y="1273175"/>
            <a:ext cx="2808287" cy="1042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3633788" cy="882650"/>
          </a:xfrm>
        </p:spPr>
        <p:txBody>
          <a:bodyPr vert="horz" wrap="square" lIns="91440" tIns="45720" rIns="91440" bIns="45720" anchor="ctr"/>
          <a:p>
            <a:pPr fontAlgn="auto"/>
            <a:r>
              <a:rPr lang="en-US" altLang="en-GB" sz="2600" strike="noStrike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 Introduction 1</a:t>
            </a:r>
            <a:endParaRPr lang="en-US" altLang="en-GB" sz="2600" strike="noStrike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65" name="文本框 4100"/>
          <p:cNvSpPr txBox="1"/>
          <p:nvPr/>
        </p:nvSpPr>
        <p:spPr>
          <a:xfrm>
            <a:off x="546100" y="627063"/>
            <a:ext cx="7153275" cy="6791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</a:pPr>
            <a:endParaRPr lang="en-US" altLang="zh-CN" sz="2400" noProof="1">
              <a:latin typeface="Times New Roman" panose="02020603050405020304" charset="0"/>
            </a:endParaRPr>
          </a:p>
          <a:p>
            <a:pPr marL="234315" algn="just">
              <a:lnSpc>
                <a:spcPts val="284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en-US" altLang="zh-CN" noProof="1">
                <a:latin typeface="Times New Roman" panose="02020603050405020304" charset="0"/>
                <a:ea typeface="+mn-ea"/>
                <a:cs typeface="+mn-cs"/>
              </a:rPr>
              <a:t> USB3.0 DRD</a:t>
            </a:r>
            <a:endParaRPr lang="en-US" altLang="zh-CN" noProof="1">
              <a:latin typeface="Times New Roman" panose="02020603050405020304" charset="0"/>
            </a:endParaRPr>
          </a:p>
          <a:p>
            <a:pPr marL="234315" algn="just">
              <a:lnSpc>
                <a:spcPts val="284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noProof="1">
                <a:latin typeface="Times New Roman" panose="02020603050405020304" charset="0"/>
                <a:ea typeface="+mn-ea"/>
                <a:cs typeface="+mn-cs"/>
              </a:rPr>
              <a:t>  </a:t>
            </a:r>
            <a:r>
              <a:rPr lang="en-US" altLang="zh-CN" sz="1700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PIPE 16/32-bit interface</a:t>
            </a:r>
            <a:endParaRPr lang="en-US" altLang="zh-CN" sz="1700" noProof="1">
              <a:latin typeface="Times New Roman" panose="02020603050405020304" charset="0"/>
              <a:sym typeface="+mn-ea"/>
            </a:endParaRPr>
          </a:p>
          <a:p>
            <a:pPr marL="234315" algn="just">
              <a:lnSpc>
                <a:spcPts val="284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700" noProof="1">
                <a:latin typeface="Times New Roman" panose="02020603050405020304" charset="0"/>
                <a:ea typeface="+mn-ea"/>
                <a:cs typeface="+mn-cs"/>
              </a:rPr>
              <a:t>  Host--Maximum of 64 slot, 32 endpoints per slot</a:t>
            </a:r>
            <a:endParaRPr lang="en-US" altLang="zh-CN" sz="1700" noProof="1">
              <a:latin typeface="Times New Roman" panose="02020603050405020304" charset="0"/>
            </a:endParaRPr>
          </a:p>
          <a:p>
            <a:pPr marL="234315" algn="just">
              <a:lnSpc>
                <a:spcPts val="284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700" noProof="1">
                <a:latin typeface="Times New Roman" panose="02020603050405020304" charset="0"/>
                <a:ea typeface="+mn-ea"/>
                <a:cs typeface="+mn-cs"/>
              </a:rPr>
              <a:t>  Device--</a:t>
            </a:r>
            <a:r>
              <a:rPr lang="en-US" altLang="zh-CN" sz="1700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Max 16 endpoints</a:t>
            </a:r>
            <a:r>
              <a:rPr lang="en-US" altLang="zh-CN" sz="1700" noProof="1">
                <a:latin typeface="Times New Roman" panose="02020603050405020304" charset="0"/>
                <a:ea typeface="+mn-ea"/>
                <a:cs typeface="+mn-cs"/>
              </a:rPr>
              <a:t>, </a:t>
            </a:r>
            <a:r>
              <a:rPr lang="en-US" altLang="zh-CN" sz="1700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Rx/Tx MaxPacket Size 1024 Byte</a:t>
            </a:r>
            <a:endParaRPr lang="en-US" altLang="zh-CN" sz="1700" noProof="1">
              <a:latin typeface="Times New Roman" panose="02020603050405020304" charset="0"/>
              <a:sym typeface="+mn-ea"/>
            </a:endParaRPr>
          </a:p>
          <a:p>
            <a:pPr marL="234315" algn="just">
              <a:lnSpc>
                <a:spcPts val="284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en-US" altLang="zh-CN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 DP1.2 TX</a:t>
            </a:r>
            <a:endParaRPr lang="en-US" altLang="zh-CN" noProof="1">
              <a:latin typeface="Times New Roman" panose="02020603050405020304" charset="0"/>
              <a:sym typeface="+mn-ea"/>
            </a:endParaRPr>
          </a:p>
          <a:p>
            <a:pPr marL="234315" algn="just">
              <a:lnSpc>
                <a:spcPts val="284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  </a:t>
            </a:r>
            <a:r>
              <a:rPr lang="en-US" altLang="zh-CN" sz="1700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lane and clock: 4 lanes, 5.4Gbps</a:t>
            </a:r>
            <a:endParaRPr lang="en-US" altLang="zh-CN" sz="1700" noProof="1">
              <a:latin typeface="Times New Roman" panose="02020603050405020304" charset="0"/>
              <a:sym typeface="+mn-ea"/>
            </a:endParaRPr>
          </a:p>
          <a:p>
            <a:pPr marL="234315" algn="just">
              <a:lnSpc>
                <a:spcPts val="284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700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  Color depth and format</a:t>
            </a:r>
            <a:r>
              <a:rPr lang="zh-CN" altLang="en-US" sz="1700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： </a:t>
            </a:r>
            <a:r>
              <a:rPr lang="en-US" altLang="zh-CN" sz="1700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8/10/12/16</a:t>
            </a:r>
            <a:endParaRPr lang="en-US" altLang="zh-CN" sz="1700" noProof="1">
              <a:latin typeface="Times New Roman" panose="02020603050405020304" charset="0"/>
              <a:sym typeface="+mn-ea"/>
            </a:endParaRPr>
          </a:p>
          <a:p>
            <a:pPr marL="234315" algn="just">
              <a:lnSpc>
                <a:spcPts val="284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700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  Video format: RGB/YUV444/YUV422/YUV420</a:t>
            </a:r>
            <a:endParaRPr lang="en-US" altLang="zh-CN" sz="1700" noProof="1">
              <a:latin typeface="Times New Roman" panose="02020603050405020304" charset="0"/>
              <a:sym typeface="+mn-ea"/>
            </a:endParaRPr>
          </a:p>
          <a:p>
            <a:pPr marL="234315" algn="just">
              <a:lnSpc>
                <a:spcPts val="284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700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  CSC: RGB&lt;--&gt;YUV, YUV444&lt;--&gt;YUV422</a:t>
            </a:r>
            <a:endParaRPr lang="en-US" altLang="zh-CN" sz="1700" noProof="1">
              <a:latin typeface="Times New Roman" panose="02020603050405020304" charset="0"/>
              <a:sym typeface="+mn-ea"/>
            </a:endParaRPr>
          </a:p>
          <a:p>
            <a:pPr marL="234315" algn="just">
              <a:lnSpc>
                <a:spcPts val="284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700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  I2S audio interface, i2s_data[4]</a:t>
            </a:r>
            <a:endParaRPr lang="en-US" altLang="zh-CN" sz="1700" noProof="1">
              <a:latin typeface="Times New Roman" panose="02020603050405020304" charset="0"/>
              <a:sym typeface="+mn-ea"/>
            </a:endParaRPr>
          </a:p>
          <a:p>
            <a:pPr marL="234315" algn="just">
              <a:lnSpc>
                <a:spcPts val="284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700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  HDCPv1.4 and HDCPv2.2 Authentication and Encryption</a:t>
            </a:r>
            <a:endParaRPr lang="en-US" altLang="zh-CN" sz="1700" noProof="1">
              <a:latin typeface="Times New Roman" panose="02020603050405020304" charset="0"/>
              <a:sym typeface="+mn-ea"/>
            </a:endParaRPr>
          </a:p>
          <a:p>
            <a:pPr marL="234315" algn="just">
              <a:lnSpc>
                <a:spcPts val="284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en-US" altLang="zh-CN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 PD v2.0</a:t>
            </a:r>
            <a:endParaRPr lang="en-US" altLang="zh-CN" noProof="1">
              <a:latin typeface="Times New Roman" panose="02020603050405020304" charset="0"/>
            </a:endParaRPr>
          </a:p>
          <a:p>
            <a:pPr marL="234315" algn="just">
              <a:lnSpc>
                <a:spcPts val="284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  </a:t>
            </a:r>
            <a:r>
              <a:rPr lang="en-US" altLang="zh-CN" sz="1700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3 current modes</a:t>
            </a:r>
            <a:endParaRPr lang="en-US" altLang="zh-CN" sz="1700" noProof="1">
              <a:latin typeface="Times New Roman" panose="02020603050405020304" charset="0"/>
              <a:sym typeface="+mn-ea"/>
            </a:endParaRPr>
          </a:p>
          <a:p>
            <a:pPr marL="234315" algn="just">
              <a:lnSpc>
                <a:spcPts val="284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700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  </a:t>
            </a:r>
            <a:r>
              <a:rPr lang="en-US" sz="1700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Alternate mode</a:t>
            </a:r>
            <a:endParaRPr lang="en-US" sz="1700" noProof="1">
              <a:latin typeface="Times New Roman" panose="02020603050405020304" charset="0"/>
              <a:sym typeface="+mn-ea"/>
            </a:endParaRPr>
          </a:p>
          <a:p>
            <a:pPr marL="234315" algn="just">
              <a:lnSpc>
                <a:spcPts val="284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700" noProof="1">
                <a:latin typeface="Times New Roman" panose="02020603050405020304" charset="0"/>
                <a:ea typeface="+mn-ea"/>
                <a:cs typeface="+mn-cs"/>
                <a:sym typeface="+mn-ea"/>
              </a:rPr>
              <a:t>  DRP support</a:t>
            </a:r>
            <a:endParaRPr lang="en-US" altLang="zh-CN" sz="1700" noProof="1">
              <a:latin typeface="Times New Roman" panose="02020603050405020304" charset="0"/>
              <a:sym typeface="+mn-ea"/>
            </a:endParaRPr>
          </a:p>
          <a:p>
            <a:pPr algn="just">
              <a:lnSpc>
                <a:spcPts val="284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</a:pPr>
            <a:endParaRPr lang="en-US" altLang="zh-CN" sz="1700" noProof="1">
              <a:latin typeface="Times New Roman" panose="02020603050405020304" charset="0"/>
            </a:endParaRPr>
          </a:p>
          <a:p>
            <a:pPr algn="just">
              <a:lnSpc>
                <a:spcPts val="284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endParaRPr lang="en-US" altLang="zh-CN" noProof="1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3633788" cy="882650"/>
          </a:xfrm>
        </p:spPr>
        <p:txBody>
          <a:bodyPr vert="horz" wrap="square" lIns="91440" tIns="45720" rIns="91440" bIns="45720" anchor="ctr"/>
          <a:p>
            <a:pPr fontAlgn="auto"/>
            <a:r>
              <a:rPr lang="en-US" altLang="en-GB" sz="2600" strike="noStrike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 Introduction 2</a:t>
            </a:r>
            <a:endParaRPr lang="en-US" altLang="en-GB" sz="2600" strike="noStrike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410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928688"/>
            <a:ext cx="6107113" cy="5578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23850" y="288925"/>
            <a:ext cx="8362950" cy="841375"/>
          </a:xfrm>
        </p:spPr>
        <p:txBody>
          <a:bodyPr vert="horz" wrap="square" lIns="91440" tIns="45720" rIns="91440" bIns="45720" anchor="ctr"/>
          <a:p>
            <a:pPr fontAlgn="auto"/>
            <a:r>
              <a:rPr lang="en-US" altLang="en-GB" sz="2600" strike="noStrike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PCB Solution</a:t>
            </a:r>
            <a:endParaRPr lang="en-US" altLang="en-GB" sz="2600" strike="noStrike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870" y="1056640"/>
            <a:ext cx="7620000" cy="5507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390525" y="1230313"/>
            <a:ext cx="836295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en-US" altLang="en-GB" sz="2800" strike="noStrike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23850" y="395288"/>
            <a:ext cx="8362950" cy="663575"/>
          </a:xfrm>
        </p:spPr>
        <p:txBody>
          <a:bodyPr vert="horz" wrap="square" lIns="91440" tIns="45720" rIns="91440" bIns="45720" anchor="ctr"/>
          <a:p>
            <a:pPr fontAlgn="auto"/>
            <a:r>
              <a:rPr lang="en-US" altLang="en-GB" sz="2800" strike="noStrike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 of operation</a:t>
            </a:r>
            <a:endParaRPr lang="en-US" altLang="en-GB" sz="2800" strike="noStrike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" y="1177925"/>
            <a:ext cx="4390390" cy="530288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5305425" y="1032828"/>
            <a:ext cx="3714750" cy="3998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>
              <a:buFont typeface="Wingdings" panose="05000000000000000000" pitchFamily="2" charset="2"/>
              <a:buNone/>
            </a:pPr>
            <a:endParaRPr lang="en-US" altLang="en-GB" sz="2800" b="1" dirty="0">
              <a:solidFill>
                <a:schemeClr val="accent1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GB" dirty="0">
                <a:latin typeface="Times New Roman" panose="02020603050405020304" charset="0"/>
              </a:rPr>
              <a:t>TCPC mode: </a:t>
            </a:r>
            <a:endParaRPr lang="en-US" altLang="en-GB" dirty="0">
              <a:latin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charset="0"/>
              </a:rPr>
              <a:t>        strap pin: DFP/UFP/DRP</a:t>
            </a:r>
            <a:endParaRPr lang="en-US" altLang="en-GB" b="1" dirty="0">
              <a:latin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GB" dirty="0">
                <a:latin typeface="Times New Roman" panose="02020603050405020304" charset="0"/>
              </a:rPr>
              <a:t>USB mode:</a:t>
            </a:r>
            <a:endParaRPr lang="en-US" altLang="en-GB" dirty="0">
              <a:latin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charset="0"/>
              </a:rPr>
              <a:t>        mode_strap: Host/Device</a:t>
            </a:r>
            <a:endParaRPr lang="en-US" altLang="en-GB" dirty="0">
              <a:latin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GB" sz="2000" dirty="0">
              <a:latin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en-GB" sz="2000" dirty="0">
              <a:latin typeface="Times New Roman" panose="02020603050405020304" charset="0"/>
            </a:endParaRPr>
          </a:p>
          <a:p>
            <a:endParaRPr lang="en-US" altLang="en-GB" sz="2800" b="1" dirty="0">
              <a:solidFill>
                <a:schemeClr val="accent1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endParaRPr lang="en-US" altLang="en-GB" sz="2800" b="1" dirty="0">
              <a:solidFill>
                <a:schemeClr val="accent1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endParaRPr lang="en-US" altLang="en-GB" sz="2800" b="1" dirty="0">
              <a:solidFill>
                <a:schemeClr val="accent1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6.xml><?xml version="1.0" encoding="utf-8"?>
<p:tagLst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7.xml><?xml version="1.0" encoding="utf-8"?>
<p:tagLst xmlns:p="http://schemas.openxmlformats.org/presentationml/2006/main">
  <p:tag name="KSO_WM_TEMPLATE_CATEGORY" val="custom"/>
  <p:tag name="KSO_WM_TEMPLATE_INDEX" val="160054"/>
</p:tagLst>
</file>

<file path=ppt/theme/theme1.xml><?xml version="1.0" encoding="utf-8"?>
<a:theme xmlns:a="http://schemas.openxmlformats.org/drawingml/2006/main" name="Office Theme">
  <a:themeElements>
    <a:clrScheme name="Custom 6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579A4"/>
      </a:accent1>
      <a:accent2>
        <a:srgbClr val="1188EA"/>
      </a:accent2>
      <a:accent3>
        <a:srgbClr val="B9EA11"/>
      </a:accent3>
      <a:accent4>
        <a:srgbClr val="81A445"/>
      </a:accent4>
      <a:accent5>
        <a:srgbClr val="0A4780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tosyn_ppt_template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1651</Words>
  <Application>WPS 演示</Application>
  <PresentationFormat>全屏显示(4:3)</PresentationFormat>
  <Paragraphs>112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黑体</vt:lpstr>
      <vt:lpstr>Times New Roman</vt:lpstr>
      <vt:lpstr>方正舒体</vt:lpstr>
      <vt:lpstr>Wingdings</vt:lpstr>
      <vt:lpstr>微软雅黑</vt:lpstr>
      <vt:lpstr>Arial Unicode MS</vt:lpstr>
      <vt:lpstr>Calibri</vt:lpstr>
      <vt:lpstr>Office Theme</vt:lpstr>
      <vt:lpstr>artosyn_ppt_template</vt:lpstr>
      <vt:lpstr>Visio.Drawing.11</vt:lpstr>
      <vt:lpstr>Sirius TypeC Review</vt:lpstr>
      <vt:lpstr>Agenda</vt:lpstr>
      <vt:lpstr>TypeC Introduction 1</vt:lpstr>
      <vt:lpstr>TypeC Introduction 2</vt:lpstr>
      <vt:lpstr>TypeC Introduction 3</vt:lpstr>
      <vt:lpstr>IP Introduction 1</vt:lpstr>
      <vt:lpstr>IP Introduction 2</vt:lpstr>
      <vt:lpstr>PCB Solution</vt:lpstr>
      <vt:lpstr>Mode of operation</vt:lpstr>
      <vt:lpstr>Local sim 1</vt:lpstr>
      <vt:lpstr>Local sim 2</vt:lpstr>
      <vt:lpstr>SoC sim</vt:lpstr>
      <vt:lpstr>Package</vt:lpstr>
      <vt:lpstr>ATE Test</vt:lpstr>
      <vt:lpstr>Synthesis Result</vt:lpstr>
      <vt:lpstr>Thanks.   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Beckie</dc:creator>
  <cp:lastModifiedBy>User</cp:lastModifiedBy>
  <cp:revision>108</cp:revision>
  <dcterms:created xsi:type="dcterms:W3CDTF">2010-09-01T12:35:00Z</dcterms:created>
  <dcterms:modified xsi:type="dcterms:W3CDTF">2017-12-01T09:27:46Z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