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96" r:id="rId4"/>
    <p:sldId id="278" r:id="rId5"/>
    <p:sldId id="297" r:id="rId6"/>
    <p:sldId id="298" r:id="rId7"/>
    <p:sldId id="279" r:id="rId8"/>
    <p:sldId id="280" r:id="rId9"/>
    <p:sldId id="275" r:id="rId10"/>
    <p:sldId id="281" r:id="rId11"/>
    <p:sldId id="276" r:id="rId12"/>
    <p:sldId id="277" r:id="rId13"/>
    <p:sldId id="282" r:id="rId14"/>
    <p:sldId id="283" r:id="rId15"/>
    <p:sldId id="284" r:id="rId16"/>
    <p:sldId id="295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EF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-204" y="-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 bwMode="auto">
      <p:bgPr>
        <a:solidFill>
          <a:srgbClr val="FCFE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73818" y="2840039"/>
            <a:ext cx="7844367" cy="947737"/>
          </a:xfrm>
        </p:spPr>
        <p:txBody>
          <a:bodyPr/>
          <a:lstStyle>
            <a:lvl1pPr algn="ctr">
              <a:defRPr sz="36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zh-CN" noProof="0" dirty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67467" y="3886201"/>
            <a:ext cx="7857067" cy="66992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 marL="0" indent="0" algn="r">
              <a:buFontTx/>
              <a:buNone/>
              <a:defRPr sz="20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zh-CN" altLang="zh-CN" noProof="0" dirty="0" smtClean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840480" y="6395701"/>
            <a:ext cx="3860800" cy="31762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169275" y="6387465"/>
            <a:ext cx="2390140" cy="317500"/>
          </a:xfrm>
        </p:spPr>
        <p:txBody>
          <a:bodyPr/>
          <a:lstStyle/>
          <a:p>
            <a:fld id="{8133B626-CDDA-4737-8081-2DB7A644F6F3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00" y="76880"/>
            <a:ext cx="1591310" cy="579755"/>
          </a:xfrm>
          <a:prstGeom prst="rect">
            <a:avLst/>
          </a:prstGeom>
          <a:noFill/>
        </p:spPr>
      </p:pic>
      <p:pic>
        <p:nvPicPr>
          <p:cNvPr id="6" name="图片 5" descr="Artosyn Slogon 2015"/>
          <p:cNvPicPr/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9519" y="6205309"/>
            <a:ext cx="1224280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内容占位符 6"/>
          <p:cNvSpPr>
            <a:spLocks noGrp="1"/>
          </p:cNvSpPr>
          <p:nvPr>
            <p:ph sz="quarter" idx="13"/>
          </p:nvPr>
        </p:nvSpPr>
        <p:spPr>
          <a:xfrm>
            <a:off x="609600" y="412955"/>
            <a:ext cx="10972800" cy="557509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grpSp>
        <p:nvGrpSpPr>
          <p:cNvPr id="4" name="Group 7"/>
          <p:cNvGrpSpPr/>
          <p:nvPr/>
        </p:nvGrpSpPr>
        <p:grpSpPr bwMode="auto">
          <a:xfrm>
            <a:off x="0" y="241300"/>
            <a:ext cx="609600" cy="585788"/>
            <a:chOff x="0" y="0"/>
            <a:chExt cx="720" cy="922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0" y="0"/>
              <a:ext cx="474" cy="922"/>
            </a:xfrm>
            <a:prstGeom prst="rect">
              <a:avLst/>
            </a:prstGeom>
            <a:solidFill>
              <a:srgbClr val="54BBDC"/>
            </a:solidFill>
            <a:ln w="9525" cap="flat" cmpd="sng">
              <a:solidFill>
                <a:srgbClr val="54BBDC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1800"/>
            </a:p>
          </p:txBody>
        </p:sp>
        <p:sp>
          <p:nvSpPr>
            <p:cNvPr id="6" name="Rectangle 9"/>
            <p:cNvSpPr>
              <a:spLocks noChangeArrowheads="1"/>
            </p:cNvSpPr>
            <p:nvPr/>
          </p:nvSpPr>
          <p:spPr bwMode="auto">
            <a:xfrm>
              <a:off x="600" y="0"/>
              <a:ext cx="120" cy="922"/>
            </a:xfrm>
            <a:prstGeom prst="rect">
              <a:avLst/>
            </a:prstGeom>
            <a:solidFill>
              <a:srgbClr val="73C8BE"/>
            </a:solidFill>
            <a:ln w="9525" cap="flat" cmpd="sng">
              <a:solidFill>
                <a:srgbClr val="73C8BE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1800"/>
            </a:p>
          </p:txBody>
        </p:sp>
      </p:grp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54400" y="3087434"/>
            <a:ext cx="7045434" cy="856800"/>
          </a:xfrm>
        </p:spPr>
        <p:txBody>
          <a:bodyPr anchor="ctr" anchorCtr="0"/>
          <a:lstStyle>
            <a:lvl1pPr>
              <a:defRPr sz="2800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0" name="Group 4" descr="#wm#_54_13_*Z"/>
          <p:cNvGrpSpPr/>
          <p:nvPr/>
        </p:nvGrpSpPr>
        <p:grpSpPr bwMode="auto">
          <a:xfrm>
            <a:off x="1790700" y="3000375"/>
            <a:ext cx="1193800" cy="857250"/>
            <a:chOff x="0" y="0"/>
            <a:chExt cx="1880" cy="1352"/>
          </a:xfrm>
        </p:grpSpPr>
        <p:sp>
          <p:nvSpPr>
            <p:cNvPr id="11" name="AutoShape 5" descr="#wm#_54_13_*Z"/>
            <p:cNvSpPr>
              <a:spLocks noChangeArrowheads="1"/>
            </p:cNvSpPr>
            <p:nvPr/>
          </p:nvSpPr>
          <p:spPr bwMode="auto">
            <a:xfrm rot="900000">
              <a:off x="172" y="0"/>
              <a:ext cx="1709" cy="1353"/>
            </a:xfrm>
            <a:prstGeom prst="triangle">
              <a:avLst>
                <a:gd name="adj" fmla="val 50000"/>
              </a:avLst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170" tIns="46990" rIns="90170" bIns="46990" anchor="ctr"/>
            <a:lstStyle/>
            <a:p>
              <a:endParaRPr lang="zh-CN" altLang="zh-CN"/>
            </a:p>
          </p:txBody>
        </p:sp>
        <p:sp>
          <p:nvSpPr>
            <p:cNvPr id="12" name="AutoShape 6" descr="#wm#_54_13_*Z"/>
            <p:cNvSpPr>
              <a:spLocks noChangeArrowheads="1"/>
            </p:cNvSpPr>
            <p:nvPr/>
          </p:nvSpPr>
          <p:spPr bwMode="auto">
            <a:xfrm rot="19800000">
              <a:off x="0" y="0"/>
              <a:ext cx="1709" cy="1353"/>
            </a:xfrm>
            <a:prstGeom prst="triangle">
              <a:avLst>
                <a:gd name="adj" fmla="val 50000"/>
              </a:avLst>
            </a:prstGeom>
            <a:solidFill>
              <a:srgbClr val="54BBD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170" tIns="46990" rIns="90170" bIns="46990" anchor="ctr"/>
            <a:lstStyle/>
            <a:p>
              <a:pPr algn="ctr"/>
              <a:endParaRPr lang="zh-CN" altLang="en-US" sz="200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372997"/>
            <a:ext cx="4736512" cy="3916800"/>
          </a:xfrm>
        </p:spPr>
        <p:txBody>
          <a:bodyPr/>
          <a:lstStyle>
            <a:lvl1pPr marL="285750" indent="-285750">
              <a:buFont typeface="Arial" pitchFamily="34" charset="0"/>
              <a:buChar char="•"/>
              <a:defRPr sz="2400"/>
            </a:lvl1pPr>
            <a:lvl2pPr marL="742950" indent="-285750">
              <a:buFont typeface="Arial" pitchFamily="34" charset="0"/>
              <a:buChar char="•"/>
              <a:defRPr sz="2000"/>
            </a:lvl2pPr>
            <a:lvl3pPr marL="1200150" indent="-285750">
              <a:buFont typeface="Arial" pitchFamily="34" charset="0"/>
              <a:buChar char="•"/>
              <a:defRPr sz="1800"/>
            </a:lvl3pPr>
            <a:lvl4pPr marL="1657350" indent="-285750">
              <a:buFont typeface="Arial" pitchFamily="34" charset="0"/>
              <a:buChar char="•"/>
              <a:defRPr sz="1800"/>
            </a:lvl4pPr>
            <a:lvl5pPr marL="2114550" indent="-285750">
              <a:buFont typeface="Arial" pitchFamily="34" charset="0"/>
              <a:buChar char="•"/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091680" y="1372997"/>
            <a:ext cx="4490720" cy="3916800"/>
          </a:xfrm>
        </p:spPr>
        <p:txBody>
          <a:bodyPr/>
          <a:lstStyle>
            <a:lvl1pPr marL="285750" indent="-285750">
              <a:buFont typeface="Arial" pitchFamily="34" charset="0"/>
              <a:buChar char="•"/>
              <a:defRPr sz="2400"/>
            </a:lvl1pPr>
            <a:lvl2pPr marL="742950" indent="-285750">
              <a:buFont typeface="Arial" pitchFamily="34" charset="0"/>
              <a:buChar char="•"/>
              <a:defRPr sz="2000"/>
            </a:lvl2pPr>
            <a:lvl3pPr marL="1200150" indent="-285750">
              <a:buFont typeface="Arial" pitchFamily="34" charset="0"/>
              <a:buChar char="•"/>
              <a:defRPr sz="1800"/>
            </a:lvl3pPr>
            <a:lvl4pPr marL="1657350" indent="-285750">
              <a:buFont typeface="Arial" pitchFamily="34" charset="0"/>
              <a:buChar char="•"/>
              <a:defRPr sz="1800"/>
            </a:lvl4pPr>
            <a:lvl5pPr marL="2114550" indent="-285750">
              <a:buFont typeface="Arial" pitchFamily="34" charset="0"/>
              <a:buChar char="•"/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grpSp>
        <p:nvGrpSpPr>
          <p:cNvPr id="7" name="Group 7"/>
          <p:cNvGrpSpPr/>
          <p:nvPr/>
        </p:nvGrpSpPr>
        <p:grpSpPr bwMode="auto">
          <a:xfrm>
            <a:off x="0" y="241300"/>
            <a:ext cx="609600" cy="585788"/>
            <a:chOff x="0" y="0"/>
            <a:chExt cx="720" cy="922"/>
          </a:xfrm>
        </p:grpSpPr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0" y="0"/>
              <a:ext cx="474" cy="922"/>
            </a:xfrm>
            <a:prstGeom prst="rect">
              <a:avLst/>
            </a:prstGeom>
            <a:solidFill>
              <a:srgbClr val="54BBDC"/>
            </a:solidFill>
            <a:ln w="9525" cap="flat" cmpd="sng">
              <a:solidFill>
                <a:srgbClr val="54BBDC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1800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600" y="0"/>
              <a:ext cx="120" cy="922"/>
            </a:xfrm>
            <a:prstGeom prst="rect">
              <a:avLst/>
            </a:prstGeom>
            <a:solidFill>
              <a:srgbClr val="73C8BE"/>
            </a:solidFill>
            <a:ln w="9525" cap="flat" cmpd="sng">
              <a:solidFill>
                <a:srgbClr val="73C8BE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1800"/>
            </a:p>
          </p:txBody>
        </p:sp>
      </p:grp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65126"/>
            <a:ext cx="10972800" cy="1109999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81163"/>
            <a:ext cx="538903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505075"/>
            <a:ext cx="5389034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4102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41020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2313600" y="3110400"/>
            <a:ext cx="7564800" cy="644400"/>
          </a:xfrm>
        </p:spPr>
        <p:txBody>
          <a:bodyPr/>
          <a:lstStyle>
            <a:lvl1pPr algn="ctr">
              <a:defRPr sz="3600"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4" name="Group 8" descr="#wm#_54_35_*Z"/>
          <p:cNvGrpSpPr/>
          <p:nvPr>
            <p:custDataLst>
              <p:tags r:id="rId1"/>
            </p:custDataLst>
          </p:nvPr>
        </p:nvGrpSpPr>
        <p:grpSpPr bwMode="auto">
          <a:xfrm rot="10800000">
            <a:off x="10252577" y="2940050"/>
            <a:ext cx="739775" cy="977900"/>
            <a:chOff x="0" y="0"/>
            <a:chExt cx="1165" cy="1540"/>
          </a:xfrm>
        </p:grpSpPr>
        <p:sp>
          <p:nvSpPr>
            <p:cNvPr id="15" name="AutoShape 9" descr="#wm#_54_35_*Z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0" y="388"/>
              <a:ext cx="777" cy="777"/>
            </a:xfrm>
            <a:prstGeom prst="diamond">
              <a:avLst/>
            </a:prstGeom>
            <a:solidFill>
              <a:srgbClr val="54BBD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6" name="AutoShape 10" descr="#wm#_54_35_*Z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389" y="0"/>
              <a:ext cx="777" cy="777"/>
            </a:xfrm>
            <a:prstGeom prst="diamond">
              <a:avLst/>
            </a:prstGeom>
            <a:solidFill>
              <a:srgbClr val="BED52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" name="AutoShape 11" descr="#wm#_54_35_*Z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376" y="764"/>
              <a:ext cx="777" cy="777"/>
            </a:xfrm>
            <a:prstGeom prst="diamond">
              <a:avLst/>
            </a:prstGeom>
            <a:solidFill>
              <a:srgbClr val="73C8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18" name="Group 4" descr="#wm#_54_35_*Z"/>
          <p:cNvGrpSpPr/>
          <p:nvPr>
            <p:custDataLst>
              <p:tags r:id="rId2"/>
            </p:custDataLst>
          </p:nvPr>
        </p:nvGrpSpPr>
        <p:grpSpPr bwMode="auto">
          <a:xfrm>
            <a:off x="1240115" y="2940050"/>
            <a:ext cx="727710" cy="958850"/>
            <a:chOff x="0" y="0"/>
            <a:chExt cx="1146" cy="1510"/>
          </a:xfrm>
        </p:grpSpPr>
        <p:sp>
          <p:nvSpPr>
            <p:cNvPr id="19" name="AutoShape 5" descr="#wm#_54_35_*Z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0" y="388"/>
              <a:ext cx="777" cy="777"/>
            </a:xfrm>
            <a:prstGeom prst="diamond">
              <a:avLst/>
            </a:prstGeom>
            <a:solidFill>
              <a:srgbClr val="54BBD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0" name="AutoShape 6" descr="#wm#_54_35_*Z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69" y="0"/>
              <a:ext cx="777" cy="777"/>
            </a:xfrm>
            <a:prstGeom prst="diamond">
              <a:avLst/>
            </a:prstGeom>
            <a:solidFill>
              <a:srgbClr val="BED52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1" name="AutoShape 7" descr="#wm#_54_35_*Z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356" y="733"/>
              <a:ext cx="777" cy="777"/>
            </a:xfrm>
            <a:prstGeom prst="diamond">
              <a:avLst/>
            </a:prstGeom>
            <a:solidFill>
              <a:srgbClr val="73C8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95200" y="5141976"/>
            <a:ext cx="11001600" cy="1195200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609600" y="241301"/>
            <a:ext cx="10972800" cy="5873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686702" y="1198468"/>
            <a:ext cx="6818595" cy="342136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grpSp>
        <p:nvGrpSpPr>
          <p:cNvPr id="7" name="Group 7"/>
          <p:cNvGrpSpPr/>
          <p:nvPr/>
        </p:nvGrpSpPr>
        <p:grpSpPr bwMode="auto">
          <a:xfrm>
            <a:off x="0" y="241300"/>
            <a:ext cx="609600" cy="585788"/>
            <a:chOff x="0" y="0"/>
            <a:chExt cx="720" cy="922"/>
          </a:xfrm>
        </p:grpSpPr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0" y="0"/>
              <a:ext cx="474" cy="922"/>
            </a:xfrm>
            <a:prstGeom prst="rect">
              <a:avLst/>
            </a:prstGeom>
            <a:solidFill>
              <a:srgbClr val="54BBDC"/>
            </a:solidFill>
            <a:ln w="9525" cap="flat" cmpd="sng">
              <a:solidFill>
                <a:srgbClr val="54BBDC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1800"/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600" y="0"/>
              <a:ext cx="120" cy="922"/>
            </a:xfrm>
            <a:prstGeom prst="rect">
              <a:avLst/>
            </a:prstGeom>
            <a:solidFill>
              <a:srgbClr val="73C8BE"/>
            </a:solidFill>
            <a:ln w="9525" cap="flat" cmpd="sng">
              <a:solidFill>
                <a:srgbClr val="73C8BE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1800"/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95114" y="241301"/>
            <a:ext cx="1687286" cy="58848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41301"/>
            <a:ext cx="9040586" cy="58848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FCFE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16280" y="241301"/>
            <a:ext cx="10866120" cy="844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170" tIns="46990" rIns="90170" bIns="46990" numCol="1" anchor="ctr" anchorCtr="0" compatLnSpc="1">
            <a:normAutofit/>
          </a:bodyPr>
          <a:lstStyle/>
          <a:p>
            <a:pPr lvl="0"/>
            <a:r>
              <a:rPr lang="zh-CN" altLang="zh-CN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355271"/>
            <a:ext cx="10972800" cy="4770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lvl="0"/>
            <a:r>
              <a:rPr lang="zh-CN" altLang="zh-CN" dirty="0" smtClean="0"/>
              <a:t>单击此处编辑母版文本样式</a:t>
            </a:r>
          </a:p>
          <a:p>
            <a:pPr lvl="1"/>
            <a:r>
              <a:rPr lang="zh-CN" altLang="zh-CN" dirty="0" smtClean="0"/>
              <a:t>第二级</a:t>
            </a:r>
          </a:p>
          <a:p>
            <a:pPr lvl="2"/>
            <a:r>
              <a:rPr lang="zh-CN" altLang="zh-CN" dirty="0" smtClean="0"/>
              <a:t>第三级</a:t>
            </a:r>
          </a:p>
          <a:p>
            <a:pPr lvl="3"/>
            <a:r>
              <a:rPr lang="zh-CN" altLang="zh-CN" dirty="0" smtClean="0"/>
              <a:t>第四级</a:t>
            </a:r>
          </a:p>
          <a:p>
            <a:pPr lvl="4"/>
            <a:r>
              <a:rPr lang="zh-CN" altLang="zh-CN" dirty="0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95701"/>
            <a:ext cx="2844800" cy="317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400">
                <a:solidFill>
                  <a:schemeClr val="bg2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95701"/>
            <a:ext cx="3860800" cy="317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algn="ctr">
              <a:defRPr sz="1400">
                <a:solidFill>
                  <a:schemeClr val="bg2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95701"/>
            <a:ext cx="2844800" cy="317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algn="r">
              <a:defRPr sz="1400">
                <a:solidFill>
                  <a:schemeClr val="bg2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1pPr>
          </a:lstStyle>
          <a:p>
            <a:fld id="{8133B626-CDDA-4737-8081-2DB7A644F6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j-ea"/>
          <a:ea typeface="+mj-ea"/>
          <a:cs typeface="+mj-cs"/>
          <a:sym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  <a:ea typeface="黑体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  <a:ea typeface="黑体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  <a:ea typeface="黑体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  <a:ea typeface="黑体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  <a:ea typeface="黑体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  <a:ea typeface="黑体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  <a:ea typeface="黑体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  <a:ea typeface="黑体" pitchFamily="49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bg2"/>
          </a:solidFill>
          <a:latin typeface="+mn-ea"/>
          <a:ea typeface="+mn-ea"/>
          <a:cs typeface="+mn-cs"/>
          <a:sym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bg2"/>
          </a:solidFill>
          <a:latin typeface="+mn-ea"/>
          <a:ea typeface="+mn-ea"/>
          <a:cs typeface="+mn-cs"/>
          <a:sym typeface="Arial" pitchFamily="34" charset="0"/>
        </a:defRPr>
      </a:lvl2pPr>
      <a:lvl3pPr marL="12001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800" kern="1200">
          <a:solidFill>
            <a:schemeClr val="bg2"/>
          </a:solidFill>
          <a:latin typeface="+mn-ea"/>
          <a:ea typeface="+mn-ea"/>
          <a:cs typeface="+mn-cs"/>
          <a:sym typeface="Arial" pitchFamily="34" charset="0"/>
        </a:defRPr>
      </a:lvl3pPr>
      <a:lvl4pPr marL="16573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800" kern="1200">
          <a:solidFill>
            <a:schemeClr val="bg2"/>
          </a:solidFill>
          <a:latin typeface="+mn-ea"/>
          <a:ea typeface="+mn-ea"/>
          <a:cs typeface="+mn-cs"/>
          <a:sym typeface="Arial" pitchFamily="34" charset="0"/>
        </a:defRPr>
      </a:lvl4pPr>
      <a:lvl5pPr marL="21145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800" kern="1200">
          <a:solidFill>
            <a:schemeClr val="bg2"/>
          </a:solidFill>
          <a:latin typeface="+mn-ea"/>
          <a:ea typeface="+mn-ea"/>
          <a:cs typeface="+mn-cs"/>
          <a:sym typeface="Arial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73818" y="2267384"/>
            <a:ext cx="7844367" cy="947737"/>
          </a:xfrm>
        </p:spPr>
        <p:txBody>
          <a:bodyPr/>
          <a:lstStyle/>
          <a:p>
            <a:r>
              <a:rPr lang="en-US" altLang="zh-CN" dirty="0" smtClean="0"/>
              <a:t>Sirius USB Review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IP Owner: </a:t>
            </a:r>
            <a:r>
              <a:rPr lang="en-US" altLang="zh-CN" dirty="0" err="1" smtClean="0"/>
              <a:t>Hao</a:t>
            </a:r>
            <a:r>
              <a:rPr lang="en-US" altLang="zh-CN" dirty="0" smtClean="0"/>
              <a:t> Sun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Controller and PHY integration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80" y="1256145"/>
            <a:ext cx="5443941" cy="455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0670" y="1163782"/>
            <a:ext cx="5901842" cy="4943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29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Local </a:t>
            </a:r>
            <a:r>
              <a:rPr lang="en-US" altLang="zh-CN" dirty="0" err="1"/>
              <a:t>sim</a:t>
            </a:r>
            <a:r>
              <a:rPr lang="en-US" altLang="zh-CN" dirty="0"/>
              <a:t> </a:t>
            </a:r>
            <a:r>
              <a:rPr lang="en-US" altLang="zh-CN" dirty="0" err="1"/>
              <a:t>env</a:t>
            </a:r>
            <a:endParaRPr lang="en-US" altLang="zh-CN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783" y="5550478"/>
            <a:ext cx="2924175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8049" y="1173017"/>
            <a:ext cx="6503116" cy="3851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450" y="1847850"/>
            <a:ext cx="4896360" cy="27416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952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Soc </a:t>
            </a:r>
            <a:r>
              <a:rPr lang="en-US" altLang="zh-CN" dirty="0" err="1" smtClean="0"/>
              <a:t>sim</a:t>
            </a:r>
            <a:r>
              <a:rPr lang="en-US" altLang="zh-CN" dirty="0" smtClean="0"/>
              <a:t> </a:t>
            </a:r>
            <a:r>
              <a:rPr lang="en-US" altLang="zh-CN" dirty="0" err="1"/>
              <a:t>env</a:t>
            </a:r>
            <a:endParaRPr lang="en-US" altLang="zh-CN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588" y="1481138"/>
            <a:ext cx="10410825" cy="389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952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Package &amp; board</a:t>
            </a:r>
            <a:endParaRPr lang="en-US" altLang="zh-CN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052" y="1381125"/>
            <a:ext cx="5242648" cy="4160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2851" y="1001329"/>
            <a:ext cx="5707839" cy="4920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627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ATE test</a:t>
            </a:r>
            <a:endParaRPr lang="en-US" altLang="zh-CN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9" y="1419225"/>
            <a:ext cx="4833781" cy="4095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75" y="1419225"/>
            <a:ext cx="5220576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774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Bring up</a:t>
            </a:r>
            <a:endParaRPr lang="en-US" altLang="zh-CN" dirty="0"/>
          </a:p>
        </p:txBody>
      </p:sp>
      <p:sp>
        <p:nvSpPr>
          <p:cNvPr id="3" name="TextBox 2"/>
          <p:cNvSpPr txBox="1"/>
          <p:nvPr/>
        </p:nvSpPr>
        <p:spPr>
          <a:xfrm>
            <a:off x="745833" y="1307068"/>
            <a:ext cx="7493291" cy="4699166"/>
          </a:xfrm>
          <a:prstGeom prst="rect">
            <a:avLst/>
          </a:prstGeom>
          <a:noFill/>
        </p:spPr>
        <p:txBody>
          <a:bodyPr wrap="square" tIns="36000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sz="2000" dirty="0" smtClean="0"/>
              <a:t>PHY ATE test.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 smtClean="0"/>
              <a:t>Controller register access.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 smtClean="0"/>
              <a:t>Check clock through debug port.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 smtClean="0"/>
              <a:t>USB 2.0 attach detect and enumeration.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 smtClean="0"/>
              <a:t>USB 3.0 link training.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 smtClean="0"/>
              <a:t>USB 3.0 enumeration.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/>
              <a:t>USB 2.0&amp;3.0 </a:t>
            </a:r>
            <a:r>
              <a:rPr lang="en-US" altLang="zh-CN" sz="2000" dirty="0" smtClean="0"/>
              <a:t>single endpoint ctrl </a:t>
            </a:r>
            <a:r>
              <a:rPr lang="en-US" altLang="zh-CN" sz="2000" dirty="0"/>
              <a:t>transfer</a:t>
            </a:r>
            <a:r>
              <a:rPr lang="en-US" altLang="zh-CN" sz="20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 smtClean="0"/>
              <a:t>USB 2.0&amp;3.0 </a:t>
            </a:r>
            <a:r>
              <a:rPr lang="en-US" altLang="zh-CN" sz="2000" dirty="0"/>
              <a:t>single endpoint </a:t>
            </a:r>
            <a:r>
              <a:rPr lang="en-US" altLang="zh-CN" sz="2000" dirty="0" smtClean="0"/>
              <a:t>bulk transfer.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 smtClean="0"/>
              <a:t>USB 2.0&amp;3.0 </a:t>
            </a:r>
            <a:r>
              <a:rPr lang="en-US" altLang="zh-CN" sz="2000" dirty="0"/>
              <a:t>single endpoint </a:t>
            </a:r>
            <a:r>
              <a:rPr lang="en-US" altLang="zh-CN" sz="2000" dirty="0" smtClean="0"/>
              <a:t>interrupt transfer.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/>
              <a:t>USB </a:t>
            </a:r>
            <a:r>
              <a:rPr lang="en-US" altLang="zh-CN" sz="2000" dirty="0" smtClean="0"/>
              <a:t>2.0&amp;3.0 </a:t>
            </a:r>
            <a:r>
              <a:rPr lang="en-US" altLang="zh-CN" sz="2000" dirty="0"/>
              <a:t>single endpoint </a:t>
            </a:r>
            <a:r>
              <a:rPr lang="en-US" altLang="zh-CN" sz="2000" dirty="0" err="1" smtClean="0"/>
              <a:t>iso</a:t>
            </a:r>
            <a:r>
              <a:rPr lang="en-US" altLang="zh-CN" sz="2000" dirty="0" smtClean="0"/>
              <a:t> transfer.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/>
              <a:t>USB 2.0&amp;3.0 </a:t>
            </a:r>
            <a:r>
              <a:rPr lang="en-US" altLang="zh-CN" sz="2000" dirty="0" smtClean="0"/>
              <a:t>multi </a:t>
            </a:r>
            <a:r>
              <a:rPr lang="en-US" altLang="zh-CN" sz="2000" dirty="0"/>
              <a:t>endpoint ctrl transfer.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/>
              <a:t>USB 2.0&amp;3.0 multi </a:t>
            </a:r>
            <a:r>
              <a:rPr lang="en-US" altLang="zh-CN" sz="2000" dirty="0" smtClean="0"/>
              <a:t>endpoint </a:t>
            </a:r>
            <a:r>
              <a:rPr lang="en-US" altLang="zh-CN" sz="2000" dirty="0"/>
              <a:t>bulk transfer.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/>
              <a:t>USB 2.0&amp;3.0 multi </a:t>
            </a:r>
            <a:r>
              <a:rPr lang="en-US" altLang="zh-CN" sz="2000" dirty="0" smtClean="0"/>
              <a:t>endpoint </a:t>
            </a:r>
            <a:r>
              <a:rPr lang="en-US" altLang="zh-CN" sz="2000" dirty="0"/>
              <a:t>interrupt transfer.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/>
              <a:t>USB 2.0&amp;3.0 multi </a:t>
            </a:r>
            <a:r>
              <a:rPr lang="en-US" altLang="zh-CN" sz="2000" dirty="0" smtClean="0"/>
              <a:t>endpoint </a:t>
            </a:r>
            <a:r>
              <a:rPr lang="en-US" altLang="zh-CN" sz="2000" dirty="0" err="1"/>
              <a:t>iso</a:t>
            </a:r>
            <a:r>
              <a:rPr lang="en-US" altLang="zh-CN" sz="2000" dirty="0"/>
              <a:t> transfer.</a:t>
            </a:r>
          </a:p>
          <a:p>
            <a:pPr marL="457200" indent="-457200">
              <a:buFont typeface="+mj-lt"/>
              <a:buAutoNum type="arabicPeriod"/>
            </a:pP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333774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970084" y="2748260"/>
            <a:ext cx="37755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Thank You</a:t>
            </a:r>
            <a:endParaRPr lang="zh-CN" altLang="en-US" sz="54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0552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USB3.0 DRD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</a:p>
          <a:p>
            <a:r>
              <a:rPr lang="en-US" altLang="zh-CN" dirty="0" smtClean="0"/>
              <a:t>Application</a:t>
            </a:r>
          </a:p>
          <a:p>
            <a:r>
              <a:rPr lang="en-US" altLang="zh-CN" dirty="0"/>
              <a:t>Controller </a:t>
            </a:r>
            <a:r>
              <a:rPr lang="en-US" altLang="zh-CN" dirty="0" err="1" smtClean="0"/>
              <a:t>config</a:t>
            </a:r>
            <a:endParaRPr lang="en-US" altLang="zh-CN" dirty="0" smtClean="0"/>
          </a:p>
          <a:p>
            <a:r>
              <a:rPr lang="en-US" altLang="zh-CN" dirty="0"/>
              <a:t>Controller and PHY </a:t>
            </a:r>
            <a:r>
              <a:rPr lang="en-US" altLang="zh-CN" dirty="0" smtClean="0"/>
              <a:t>integration</a:t>
            </a:r>
          </a:p>
          <a:p>
            <a:r>
              <a:rPr lang="en-US" altLang="zh-CN" dirty="0" smtClean="0"/>
              <a:t>Local </a:t>
            </a:r>
            <a:r>
              <a:rPr lang="en-US" altLang="zh-CN" dirty="0" err="1" smtClean="0"/>
              <a:t>sim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env</a:t>
            </a:r>
            <a:endParaRPr lang="en-US" altLang="zh-CN" dirty="0" smtClean="0"/>
          </a:p>
          <a:p>
            <a:r>
              <a:rPr lang="en-US" altLang="zh-CN" dirty="0" smtClean="0"/>
              <a:t>Soc </a:t>
            </a:r>
            <a:r>
              <a:rPr lang="en-US" altLang="zh-CN" dirty="0" err="1" smtClean="0"/>
              <a:t>sim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env</a:t>
            </a:r>
            <a:endParaRPr lang="en-US" altLang="zh-CN" dirty="0" smtClean="0"/>
          </a:p>
          <a:p>
            <a:r>
              <a:rPr lang="en-US" altLang="zh-CN" dirty="0"/>
              <a:t>P</a:t>
            </a:r>
            <a:r>
              <a:rPr lang="en-US" altLang="zh-CN" dirty="0" smtClean="0"/>
              <a:t>ad Bump</a:t>
            </a:r>
          </a:p>
          <a:p>
            <a:r>
              <a:rPr lang="en-US" altLang="zh-CN" dirty="0" smtClean="0"/>
              <a:t>ATE test</a:t>
            </a:r>
          </a:p>
          <a:p>
            <a:r>
              <a:rPr lang="en-US" altLang="zh-CN" dirty="0" smtClean="0"/>
              <a:t>Bring up</a:t>
            </a:r>
          </a:p>
          <a:p>
            <a:pPr marL="0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226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Introduction</a:t>
            </a:r>
            <a:endParaRPr lang="en-US" altLang="zh-C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825" y="1123950"/>
            <a:ext cx="4286250" cy="5082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5014" y="2152650"/>
            <a:ext cx="5463869" cy="2133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715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Introduction</a:t>
            </a:r>
            <a:endParaRPr lang="en-US" altLang="zh-C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211" y="1012104"/>
            <a:ext cx="8791575" cy="498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06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Introduction Physical</a:t>
            </a:r>
            <a:endParaRPr lang="en-US" altLang="zh-C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1133475"/>
            <a:ext cx="3248820" cy="5148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6950" y="611901"/>
            <a:ext cx="4876800" cy="5650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427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964" y="704849"/>
            <a:ext cx="6469484" cy="606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Introduction Link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3007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Application</a:t>
            </a:r>
            <a:endParaRPr lang="en-US" altLang="zh-CN" dirty="0"/>
          </a:p>
        </p:txBody>
      </p:sp>
      <p:pic>
        <p:nvPicPr>
          <p:cNvPr id="2049" name="Picture 1" descr="C:\Users\User\AppData\Local\YNote\data\sunhao1990@foxmail.com\f39e50a8f0b742da9d4c60f84b6403c8\clipboa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5309" y="352804"/>
            <a:ext cx="5292437" cy="6243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92" y="1108363"/>
            <a:ext cx="5503639" cy="5084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823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Application</a:t>
            </a:r>
            <a:endParaRPr lang="en-US" altLang="zh-CN" dirty="0"/>
          </a:p>
        </p:txBody>
      </p:sp>
      <p:pic>
        <p:nvPicPr>
          <p:cNvPr id="4097" name="Picture 1" descr="C:\Users\User\AppData\Local\YNote\data\sunhao1990@foxmail.com\7b6ceafda6094b19b7079ef8c5139437\clipboa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109" y="1391024"/>
            <a:ext cx="5311426" cy="4488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C:\Users\User\AppData\Local\YNote\data\sunhao1990@foxmail.com\a51c933bc5924c90a6743d9f3cb3d84c\clipboar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1420" y="1391024"/>
            <a:ext cx="5504871" cy="4519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5614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Controller </a:t>
            </a:r>
            <a:r>
              <a:rPr lang="en-US" altLang="zh-CN" dirty="0" err="1" smtClean="0"/>
              <a:t>config</a:t>
            </a:r>
            <a:endParaRPr lang="en-US" altLang="zh-CN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609600" y="1355271"/>
            <a:ext cx="10972800" cy="4770892"/>
          </a:xfrm>
        </p:spPr>
        <p:txBody>
          <a:bodyPr/>
          <a:lstStyle/>
          <a:p>
            <a:r>
              <a:rPr lang="en-US" altLang="zh-CN" dirty="0" smtClean="0"/>
              <a:t>Dual-Role Device</a:t>
            </a:r>
          </a:p>
          <a:p>
            <a:r>
              <a:rPr lang="en-US" altLang="zh-CN" dirty="0" smtClean="0"/>
              <a:t>Support large DMA bus latency(larger than 2.1us for 1KB SS)</a:t>
            </a:r>
          </a:p>
          <a:p>
            <a:r>
              <a:rPr lang="en-US" altLang="zh-CN" dirty="0" smtClean="0"/>
              <a:t>2.0 PHY: 8bit UTMI+</a:t>
            </a:r>
          </a:p>
          <a:p>
            <a:r>
              <a:rPr lang="en-US" altLang="zh-CN" dirty="0" smtClean="0"/>
              <a:t>3.0 PHY: 32bit PIPE3</a:t>
            </a:r>
          </a:p>
          <a:p>
            <a:r>
              <a:rPr lang="en-US" altLang="zh-CN" dirty="0" smtClean="0"/>
              <a:t>Device: Max 16 endpoints</a:t>
            </a:r>
          </a:p>
          <a:p>
            <a:r>
              <a:rPr lang="en-US" altLang="zh-CN" dirty="0" smtClean="0"/>
              <a:t>        Rx/</a:t>
            </a:r>
            <a:r>
              <a:rPr lang="en-US" altLang="zh-CN" dirty="0" err="1" smtClean="0"/>
              <a:t>Tx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MaxPacket</a:t>
            </a:r>
            <a:r>
              <a:rPr lang="en-US" altLang="zh-CN" dirty="0" smtClean="0"/>
              <a:t> Size 1024 Byte</a:t>
            </a:r>
          </a:p>
          <a:p>
            <a:r>
              <a:rPr lang="en-US" altLang="zh-CN" dirty="0" smtClean="0"/>
              <a:t>Host:   USB2.0/USB3.0 root hub ports 1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Support max 64 device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Support max 32 periodic endpoint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611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60*i*9"/>
  <p:tag name="KSO_WM_UNIT_TEMPLATE_CATEGORY" val="custom"/>
  <p:tag name="KSO_WM_UNIT_TEMPLATE_INDEX" val="5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60*i*2"/>
  <p:tag name="KSO_WM_UNIT_TEMPLATE_CATEGORY" val="custom"/>
  <p:tag name="KSO_WM_UNIT_TEMPLATE_INDEX" val="5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60*i*6"/>
  <p:tag name="KSO_WM_UNIT_TEMPLATE_CATEGORY" val="custom"/>
  <p:tag name="KSO_WM_UNIT_TEMPLATE_INDEX" val="5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60*i*7"/>
  <p:tag name="KSO_WM_UNIT_TEMPLATE_CATEGORY" val="custom"/>
  <p:tag name="KSO_WM_UNIT_TEMPLATE_INDEX" val="5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60*i*8"/>
  <p:tag name="KSO_WM_UNIT_TEMPLATE_CATEGORY" val="custom"/>
  <p:tag name="KSO_WM_UNIT_TEMPLATE_INDEX" val="5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60*i*13"/>
  <p:tag name="KSO_WM_UNIT_TEMPLATE_CATEGORY" val="custom"/>
  <p:tag name="KSO_WM_UNIT_TEMPLATE_INDEX" val="5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60*i*14"/>
  <p:tag name="KSO_WM_UNIT_TEMPLATE_CATEGORY" val="custom"/>
  <p:tag name="KSO_WM_UNIT_TEMPLATE_INDEX" val="5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60*i*15"/>
  <p:tag name="KSO_WM_UNIT_TEMPLATE_CATEGORY" val="custom"/>
  <p:tag name="KSO_WM_UNIT_TEMPLATE_INDEX" val="5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054"/>
</p:tagLst>
</file>

<file path=ppt/theme/theme1.xml><?xml version="1.0" encoding="utf-8"?>
<a:theme xmlns:a="http://schemas.openxmlformats.org/drawingml/2006/main" name="artosyn_ppt_template">
  <a:themeElements>
    <a:clrScheme name="自定义 30">
      <a:dk1>
        <a:srgbClr val="000000"/>
      </a:dk1>
      <a:lt1>
        <a:srgbClr val="FFFFFF"/>
      </a:lt1>
      <a:dk2>
        <a:srgbClr val="54BBDC"/>
      </a:dk2>
      <a:lt2>
        <a:srgbClr val="808080"/>
      </a:lt2>
      <a:accent1>
        <a:srgbClr val="BED52F"/>
      </a:accent1>
      <a:accent2>
        <a:srgbClr val="73C8BE"/>
      </a:accent2>
      <a:accent3>
        <a:srgbClr val="FFFFFF"/>
      </a:accent3>
      <a:accent4>
        <a:srgbClr val="0000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黑体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artosyn_ppt_template</Template>
  <TotalTime>11578</TotalTime>
  <Words>198</Words>
  <Application>Microsoft Office PowerPoint</Application>
  <PresentationFormat>自定义</PresentationFormat>
  <Paragraphs>49</Paragraphs>
  <Slides>16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artosyn_ppt_template</vt:lpstr>
      <vt:lpstr>Sirius USB Review</vt:lpstr>
      <vt:lpstr>USB3.0 DRD</vt:lpstr>
      <vt:lpstr>Introduction</vt:lpstr>
      <vt:lpstr>Introduction</vt:lpstr>
      <vt:lpstr>Introduction Physical</vt:lpstr>
      <vt:lpstr>Introduction Link</vt:lpstr>
      <vt:lpstr>Application</vt:lpstr>
      <vt:lpstr>Application</vt:lpstr>
      <vt:lpstr>Controller config</vt:lpstr>
      <vt:lpstr>Controller and PHY integration</vt:lpstr>
      <vt:lpstr>Local sim env</vt:lpstr>
      <vt:lpstr>Soc sim env</vt:lpstr>
      <vt:lpstr>Package &amp; board</vt:lpstr>
      <vt:lpstr>ATE test</vt:lpstr>
      <vt:lpstr>Bring up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USB3.0 Subsystem Review</dc:title>
  <dc:creator>User</dc:creator>
  <cp:lastModifiedBy>User</cp:lastModifiedBy>
  <cp:revision>114</cp:revision>
  <dcterms:created xsi:type="dcterms:W3CDTF">2017-01-19T08:17:17Z</dcterms:created>
  <dcterms:modified xsi:type="dcterms:W3CDTF">2017-11-16T03:41:15Z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