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301" r:id="rId14"/>
    <p:sldId id="290" r:id="rId15"/>
    <p:sldId id="291" r:id="rId16"/>
    <p:sldId id="292" r:id="rId17"/>
    <p:sldId id="293" r:id="rId18"/>
    <p:sldId id="261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2" r:id="rId27"/>
    <p:sldId id="27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9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99F1-8AE9-49AF-A1A0-7D41462C54ED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75A4D-EC05-4F07-B2A6-023E3244E3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6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5A4D-EC05-4F07-B2A6-023E3244E3E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6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5A4D-EC05-4F07-B2A6-023E3244E3E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6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5A4D-EC05-4F07-B2A6-023E3244E3E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6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5A4D-EC05-4F07-B2A6-023E3244E3E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6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5A4D-EC05-4F07-B2A6-023E3244E3E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6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5A4D-EC05-4F07-B2A6-023E3244E3E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6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5A4D-EC05-4F07-B2A6-023E3244E3E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6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5A4D-EC05-4F07-B2A6-023E3244E3E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6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75A4D-EC05-4F07-B2A6-023E3244E3E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6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DDR</a:t>
            </a:r>
            <a:r>
              <a:rPr lang="en-US" altLang="zh-CN" dirty="0" smtClean="0"/>
              <a:t> </a:t>
            </a:r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Ma Ji</a:t>
            </a:r>
            <a:endParaRPr lang="en-US" altLang="zh-CN" dirty="0" smtClean="0"/>
          </a:p>
          <a:p>
            <a:r>
              <a:rPr lang="en-US" altLang="zh-CN" dirty="0" smtClean="0"/>
              <a:t>2017.12.01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1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288032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3358" y="90872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SDRAM vs DDR vs DDR2 vs DDR3 vs DDR4</a:t>
            </a:r>
            <a:endParaRPr lang="en-US" altLang="zh-CN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59926"/>
              </p:ext>
            </p:extLst>
          </p:nvPr>
        </p:nvGraphicFramePr>
        <p:xfrm>
          <a:off x="467542" y="2060847"/>
          <a:ext cx="8062368" cy="201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728"/>
                <a:gridCol w="1343728"/>
                <a:gridCol w="1343728"/>
                <a:gridCol w="1343728"/>
                <a:gridCol w="1343728"/>
                <a:gridCol w="1343728"/>
              </a:tblGrid>
              <a:tr h="67207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SDRAM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DDR2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DDR3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DDR4</a:t>
                      </a:r>
                    </a:p>
                  </a:txBody>
                  <a:tcPr/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Voltage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3.3V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1.8V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1.5V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1.2V</a:t>
                      </a:r>
                      <a:endParaRPr lang="zh-CN" altLang="en-US" dirty="0"/>
                    </a:p>
                  </a:txBody>
                  <a:tcPr/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 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400Mbps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1066Mbps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2133Mbps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3200Mbps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2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288032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3358" y="90872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DDR3 vs DDR3L vs DDR3U vs LPDDR3</a:t>
            </a:r>
          </a:p>
          <a:p>
            <a:endParaRPr lang="en-US" altLang="zh-CN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9365"/>
              </p:ext>
            </p:extLst>
          </p:nvPr>
        </p:nvGraphicFramePr>
        <p:xfrm>
          <a:off x="467542" y="2060847"/>
          <a:ext cx="8062368" cy="201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728"/>
                <a:gridCol w="1343728"/>
                <a:gridCol w="1343728"/>
                <a:gridCol w="1343728"/>
                <a:gridCol w="1343728"/>
                <a:gridCol w="1343728"/>
              </a:tblGrid>
              <a:tr h="67207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DDR3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DDR3L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DDR3U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LPDDR3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LPDDR4</a:t>
                      </a:r>
                    </a:p>
                  </a:txBody>
                  <a:tcPr/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Voltage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1.5V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1.35V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1.25V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1.1V</a:t>
                      </a:r>
                      <a:endParaRPr lang="zh-CN" altLang="en-US" dirty="0"/>
                    </a:p>
                  </a:txBody>
                  <a:tcPr/>
                </a:tc>
              </a:tr>
              <a:tr h="672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 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2133Mbps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1866Mbps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1600Mbps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1866Mbps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3200Mbps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3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60153"/>
            <a:ext cx="6983134" cy="515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288032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3358" y="90872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SDRAM Chip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003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8976"/>
            <a:ext cx="7776863" cy="506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288032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3358" y="90872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DDR</a:t>
            </a:r>
            <a:r>
              <a:rPr lang="en-US" altLang="zh-CN" sz="2400" dirty="0" smtClean="0"/>
              <a:t> Chip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909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288032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3358" y="90872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DDR State Diagram </a:t>
            </a:r>
            <a:endParaRPr lang="en-US" altLang="zh-CN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3"/>
            <a:ext cx="4047980" cy="513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9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288032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3358" y="90872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Command </a:t>
            </a:r>
            <a:endParaRPr lang="en-US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13358" y="1556792"/>
            <a:ext cx="8291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Active: </a:t>
            </a:r>
            <a:r>
              <a:rPr lang="en-US" altLang="zh-CN" dirty="0"/>
              <a:t>The ACTIVE command is used to open (or activate) a row in a particular bank for </a:t>
            </a:r>
            <a:r>
              <a:rPr lang="en-US" altLang="zh-CN" dirty="0" smtClean="0"/>
              <a:t>a subsequent </a:t>
            </a:r>
            <a:r>
              <a:rPr lang="en-US" altLang="zh-CN" dirty="0"/>
              <a:t>access, like a read or a </a:t>
            </a:r>
            <a:r>
              <a:rPr lang="en-US" altLang="zh-CN" dirty="0" smtClean="0"/>
              <a:t>write.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Read: </a:t>
            </a:r>
            <a:r>
              <a:rPr lang="en-US" altLang="zh-CN" dirty="0"/>
              <a:t>The READ command is used to initiate a burst read access to an active </a:t>
            </a:r>
            <a:r>
              <a:rPr lang="en-US" altLang="zh-CN" dirty="0" smtClean="0"/>
              <a:t>row.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Write: </a:t>
            </a:r>
            <a:r>
              <a:rPr lang="en-US" altLang="zh-CN" dirty="0"/>
              <a:t>The WRITE command is used to initiate a burst write access to an active </a:t>
            </a:r>
            <a:r>
              <a:rPr lang="en-US" altLang="zh-CN" dirty="0" smtClean="0"/>
              <a:t>row.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Precharge</a:t>
            </a:r>
            <a:r>
              <a:rPr lang="en-US" altLang="zh-CN" dirty="0" smtClean="0"/>
              <a:t>: </a:t>
            </a:r>
            <a:r>
              <a:rPr lang="en-US" altLang="zh-CN" dirty="0"/>
              <a:t>The PRECHARGE command is used to deactivate the open row in </a:t>
            </a:r>
            <a:r>
              <a:rPr lang="en-US" altLang="zh-CN" dirty="0" smtClean="0"/>
              <a:t>a particular </a:t>
            </a:r>
            <a:r>
              <a:rPr lang="en-US" altLang="zh-CN" dirty="0"/>
              <a:t>bank </a:t>
            </a:r>
            <a:r>
              <a:rPr lang="en-US" altLang="zh-CN" dirty="0" smtClean="0"/>
              <a:t>or the </a:t>
            </a:r>
            <a:r>
              <a:rPr lang="en-US" altLang="zh-CN" dirty="0"/>
              <a:t>open row in all </a:t>
            </a:r>
            <a:r>
              <a:rPr lang="en-US" altLang="zh-CN" dirty="0" smtClean="0"/>
              <a:t>banks.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288032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3358" y="90872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DDR parameter </a:t>
            </a:r>
            <a:endParaRPr lang="en-US" altLang="zh-CN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80" y="1484784"/>
            <a:ext cx="64008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4509120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tRP</a:t>
            </a:r>
            <a:r>
              <a:rPr lang="en-US" altLang="zh-CN" dirty="0" smtClean="0"/>
              <a:t>: </a:t>
            </a:r>
            <a:r>
              <a:rPr lang="en-US" altLang="zh-CN" dirty="0"/>
              <a:t>PRECHARGE command </a:t>
            </a:r>
            <a:r>
              <a:rPr lang="en-US" altLang="zh-CN" dirty="0" smtClean="0"/>
              <a:t>period</a:t>
            </a:r>
          </a:p>
          <a:p>
            <a:r>
              <a:rPr lang="en-US" altLang="zh-CN" dirty="0" err="1" smtClean="0"/>
              <a:t>tRCD</a:t>
            </a:r>
            <a:r>
              <a:rPr lang="en-US" altLang="zh-CN" dirty="0" smtClean="0"/>
              <a:t>: </a:t>
            </a:r>
            <a:r>
              <a:rPr lang="en-US" altLang="zh-CN" dirty="0"/>
              <a:t>ACTIVE-to-READ or WRITE </a:t>
            </a:r>
            <a:r>
              <a:rPr lang="en-US" altLang="zh-CN" dirty="0" smtClean="0"/>
              <a:t>delay</a:t>
            </a:r>
          </a:p>
          <a:p>
            <a:r>
              <a:rPr lang="en-US" altLang="zh-CN" dirty="0" smtClean="0"/>
              <a:t>CL: CAS(READ) latency</a:t>
            </a:r>
          </a:p>
          <a:p>
            <a:r>
              <a:rPr lang="en-US" altLang="zh-CN" dirty="0" err="1" smtClean="0"/>
              <a:t>tRC</a:t>
            </a:r>
            <a:r>
              <a:rPr lang="en-US" altLang="zh-CN" dirty="0" smtClean="0"/>
              <a:t>: </a:t>
            </a:r>
            <a:r>
              <a:rPr lang="en-US" altLang="zh-CN" dirty="0"/>
              <a:t>ACTIVE-to-ACTIVE/AUTO REFRESH command period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1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288032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3358" y="90872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DDR4 BG Timing</a:t>
            </a:r>
            <a:endParaRPr lang="en-US" altLang="zh-CN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1" y="3456236"/>
            <a:ext cx="8434957" cy="141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1" y="4941168"/>
            <a:ext cx="843495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1" y="1502859"/>
            <a:ext cx="8434957" cy="184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1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Synopsys DDR controller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87587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229600" cy="414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Synopsys DDR PHY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87587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46985"/>
            <a:ext cx="5760640" cy="523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50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DDR?</a:t>
            </a:r>
            <a:endParaRPr lang="en-US" altLang="zh-CN" dirty="0" smtClean="0"/>
          </a:p>
          <a:p>
            <a:r>
              <a:rPr lang="en-US" altLang="zh-CN" dirty="0" smtClean="0"/>
              <a:t>Synopsys DDR Controller</a:t>
            </a:r>
            <a:endParaRPr lang="en-US" altLang="zh-CN" dirty="0" smtClean="0"/>
          </a:p>
          <a:p>
            <a:r>
              <a:rPr lang="en-US" altLang="zh-CN" dirty="0" smtClean="0"/>
              <a:t>Synopsys DDR PHY</a:t>
            </a:r>
            <a:endParaRPr lang="en-US" altLang="zh-CN" dirty="0" smtClean="0"/>
          </a:p>
          <a:p>
            <a:r>
              <a:rPr lang="en-US" altLang="zh-CN" dirty="0" smtClean="0"/>
              <a:t>Port Arbiter</a:t>
            </a:r>
            <a:endParaRPr lang="en-US" altLang="zh-CN" dirty="0" smtClean="0"/>
          </a:p>
          <a:p>
            <a:r>
              <a:rPr lang="en-US" altLang="zh-CN" dirty="0" smtClean="0"/>
              <a:t>Virtual Channels</a:t>
            </a:r>
          </a:p>
          <a:p>
            <a:r>
              <a:rPr lang="en-US" altLang="zh-CN" smtClean="0"/>
              <a:t>Address Mapping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 Configuration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87587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/>
          <p:cNvSpPr>
            <a:spLocks noGrp="1"/>
          </p:cNvSpPr>
          <p:nvPr/>
        </p:nvSpPr>
        <p:spPr bwMode="auto">
          <a:xfrm>
            <a:off x="323528" y="1412776"/>
            <a:ext cx="8712968" cy="460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21145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/>
                </a:solidFill>
              </a:rPr>
              <a:t>DDR2,LPDDR2,DDR3,DDR3U,DDR3L,LPDDR3,DDR4 supported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64bits </a:t>
            </a:r>
            <a:r>
              <a:rPr lang="en-US" altLang="zh-CN" dirty="0" err="1" smtClean="0">
                <a:solidFill>
                  <a:schemeClr val="tx1"/>
                </a:solidFill>
              </a:rPr>
              <a:t>DQ,half</a:t>
            </a:r>
            <a:r>
              <a:rPr lang="en-US" altLang="zh-CN" dirty="0" smtClean="0">
                <a:solidFill>
                  <a:schemeClr val="tx1"/>
                </a:solidFill>
              </a:rPr>
              <a:t> data width and quarter data width mode supported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Inline ECC supported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1:2 frequency ratios only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2 ranks supported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4 group register for fast frequency change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6 AXI4 ports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2 system address regions supported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Port Arbiter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87587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13716"/>
            <a:ext cx="826113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1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5877"/>
            <a:ext cx="8229600" cy="44079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Read/Write Arbitration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87587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25" y="636833"/>
            <a:ext cx="6656214" cy="601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107" y="7678"/>
            <a:ext cx="8229600" cy="4689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Read Arbitration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87587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45" y="579755"/>
            <a:ext cx="5347948" cy="608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9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107" y="7678"/>
            <a:ext cx="8229600" cy="4689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Write Arbitration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87587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47" y="579755"/>
            <a:ext cx="4822714" cy="6050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5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4689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Virtual Channels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87587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56984" cy="332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1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70" y="471984"/>
            <a:ext cx="7352113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107" y="7678"/>
            <a:ext cx="8229600" cy="4689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Address Mapping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5" name="图片 4" descr="Artosyn Slogon 201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87587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41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7680" y="2967335"/>
            <a:ext cx="2308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Thanks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2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7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DDR?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54" y="1196752"/>
            <a:ext cx="8352928" cy="504056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9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288032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49515" y="1011423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SRAM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Static 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 Memory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2" y="1628800"/>
            <a:ext cx="8298524" cy="335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5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288032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49515" y="1011423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RAM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Dynamic 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 Memory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3642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2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288032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3358" y="1484784"/>
            <a:ext cx="8208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SDRAM: Synchronous Dynamic Random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Access Memory</a:t>
            </a:r>
          </a:p>
          <a:p>
            <a:r>
              <a:rPr lang="en-US" altLang="zh-CN" sz="2400" dirty="0" smtClean="0"/>
              <a:t>DDR   SDRAM: Double Data Rate SDRAM</a:t>
            </a:r>
          </a:p>
          <a:p>
            <a:r>
              <a:rPr lang="en-US" altLang="zh-CN" sz="2400" dirty="0" smtClean="0"/>
              <a:t>DDR2 SDRAM: Double Data Rate 2 SDRAM</a:t>
            </a:r>
          </a:p>
          <a:p>
            <a:r>
              <a:rPr lang="en-US" altLang="zh-CN" sz="2400" dirty="0" smtClean="0"/>
              <a:t>DDR3 SDRAM: Double Data Rate 3 SDRAM</a:t>
            </a:r>
          </a:p>
          <a:p>
            <a:r>
              <a:rPr lang="en-US" altLang="zh-CN" sz="2400" dirty="0" smtClean="0"/>
              <a:t>DDR4 SDRAM: Double Data Rate 4 SDRAM</a:t>
            </a:r>
          </a:p>
        </p:txBody>
      </p:sp>
    </p:spTree>
    <p:extLst>
      <p:ext uri="{BB962C8B-B14F-4D97-AF65-F5344CB8AC3E}">
        <p14:creationId xmlns:p14="http://schemas.microsoft.com/office/powerpoint/2010/main" val="19539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288032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04643" y="90872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SDRAM: Synchronous Dynamic Random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Access Memory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82" y="1484784"/>
            <a:ext cx="705678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0" y="3933056"/>
            <a:ext cx="7060811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0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288032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51520" y="980728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DDR SDRAM</a:t>
            </a:r>
            <a:r>
              <a:rPr lang="en-US" altLang="zh-CN" sz="2400" dirty="0"/>
              <a:t>: Double Data Rate </a:t>
            </a:r>
            <a:r>
              <a:rPr lang="en-US" altLang="zh-CN" sz="2400" dirty="0" smtClean="0"/>
              <a:t>SDRAM</a:t>
            </a:r>
            <a:endParaRPr lang="en-US" altLang="zh-C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67214"/>
            <a:ext cx="8311283" cy="2249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861048"/>
            <a:ext cx="831128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2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288032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70" y="6372225"/>
            <a:ext cx="122428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13358" y="90872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SDRAM vs DDR vs DDR2</a:t>
            </a:r>
            <a:endParaRPr lang="en-US" altLang="zh-C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1496368"/>
            <a:ext cx="46196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0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24283</TotalTime>
  <Words>355</Words>
  <Application>Microsoft Office PowerPoint</Application>
  <PresentationFormat>全屏显示(4:3)</PresentationFormat>
  <Paragraphs>116</Paragraphs>
  <Slides>27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暗香扑面</vt:lpstr>
      <vt:lpstr>DDR review</vt:lpstr>
      <vt:lpstr>Contents</vt:lpstr>
      <vt:lpstr>What is DDR?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Synopsys DDR controller</vt:lpstr>
      <vt:lpstr>Synopsys DDR PHY</vt:lpstr>
      <vt:lpstr>IP Configuration</vt:lpstr>
      <vt:lpstr>Port Arbiter</vt:lpstr>
      <vt:lpstr>Read/Write Arbitration</vt:lpstr>
      <vt:lpstr>Read Arbitration</vt:lpstr>
      <vt:lpstr>Write Arbitration</vt:lpstr>
      <vt:lpstr>Virtual Channels</vt:lpstr>
      <vt:lpstr>Address Mapping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cortexa7 review</dc:title>
  <dc:creator>peng chen</dc:creator>
  <cp:lastModifiedBy>user</cp:lastModifiedBy>
  <cp:revision>100</cp:revision>
  <dcterms:created xsi:type="dcterms:W3CDTF">2017-11-07T01:35:47Z</dcterms:created>
  <dcterms:modified xsi:type="dcterms:W3CDTF">2017-12-01T03:24:14Z</dcterms:modified>
</cp:coreProperties>
</file>