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12" r:id="rId2"/>
    <p:sldId id="319" r:id="rId3"/>
    <p:sldId id="320" r:id="rId4"/>
    <p:sldId id="321" r:id="rId5"/>
    <p:sldId id="322" r:id="rId6"/>
    <p:sldId id="326" r:id="rId7"/>
    <p:sldId id="328" r:id="rId8"/>
    <p:sldId id="329" r:id="rId9"/>
    <p:sldId id="331" r:id="rId10"/>
    <p:sldId id="325" r:id="rId11"/>
    <p:sldId id="327" r:id="rId12"/>
    <p:sldId id="330" r:id="rId13"/>
    <p:sldId id="323" r:id="rId14"/>
    <p:sldId id="324" r:id="rId15"/>
    <p:sldId id="318" r:id="rId16"/>
    <p:sldId id="313" r:id="rId17"/>
    <p:sldId id="314" r:id="rId18"/>
    <p:sldId id="315" r:id="rId19"/>
    <p:sldId id="316" r:id="rId20"/>
    <p:sldId id="308" r:id="rId21"/>
    <p:sldId id="345" r:id="rId22"/>
    <p:sldId id="332" r:id="rId23"/>
    <p:sldId id="333" r:id="rId24"/>
    <p:sldId id="334" r:id="rId25"/>
    <p:sldId id="335" r:id="rId26"/>
    <p:sldId id="344" r:id="rId27"/>
    <p:sldId id="340" r:id="rId28"/>
    <p:sldId id="339" r:id="rId29"/>
    <p:sldId id="341" r:id="rId30"/>
    <p:sldId id="342" r:id="rId31"/>
    <p:sldId id="346" r:id="rId32"/>
    <p:sldId id="343" r:id="rId33"/>
    <p:sldId id="336" r:id="rId34"/>
    <p:sldId id="338" r:id="rId35"/>
    <p:sldId id="337" r:id="rId36"/>
    <p:sldId id="317" r:id="rId3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65" autoAdjust="0"/>
    <p:restoredTop sz="94303" autoAdjust="0"/>
  </p:normalViewPr>
  <p:slideViewPr>
    <p:cSldViewPr>
      <p:cViewPr>
        <p:scale>
          <a:sx n="150" d="100"/>
          <a:sy n="150" d="100"/>
        </p:scale>
        <p:origin x="504" y="55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A4995-0494-4FE6-8950-FEBB8D59BEA9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1F098-C538-4F05-9450-C15523F2F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651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507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50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0364" y="2366700"/>
            <a:ext cx="5883275" cy="789781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1" y="3238501"/>
            <a:ext cx="5892800" cy="558271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1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zh-CN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880360" y="5329751"/>
            <a:ext cx="2895600" cy="264684"/>
          </a:xfrm>
        </p:spPr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956" y="5322888"/>
            <a:ext cx="1792605" cy="264583"/>
          </a:xfrm>
        </p:spPr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5" y="64067"/>
            <a:ext cx="1193483" cy="483129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639" y="5171091"/>
            <a:ext cx="918210" cy="404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678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344129"/>
            <a:ext cx="8229600" cy="4645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60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4" name="Group 7"/>
          <p:cNvGrpSpPr/>
          <p:nvPr/>
        </p:nvGrpSpPr>
        <p:grpSpPr bwMode="auto">
          <a:xfrm>
            <a:off x="0" y="201083"/>
            <a:ext cx="457200" cy="488157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85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90800" y="2572862"/>
            <a:ext cx="5284076" cy="714000"/>
          </a:xfrm>
        </p:spPr>
        <p:txBody>
          <a:bodyPr anchor="ctr" anchorCtr="0"/>
          <a:lstStyle>
            <a:lvl1pPr>
              <a:defRPr sz="22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  <p:grpSp>
        <p:nvGrpSpPr>
          <p:cNvPr id="10" name="Group 4" descr="#wm#_54_13_*Z"/>
          <p:cNvGrpSpPr/>
          <p:nvPr/>
        </p:nvGrpSpPr>
        <p:grpSpPr bwMode="auto">
          <a:xfrm>
            <a:off x="1343025" y="2500313"/>
            <a:ext cx="895350" cy="714375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defTabSz="713232"/>
              <a:endParaRPr lang="zh-CN" altLang="zh-CN" sz="1400">
                <a:solidFill>
                  <a:srgbClr val="000000"/>
                </a:solidFill>
              </a:endParaRPr>
            </a:p>
          </p:txBody>
        </p:sp>
        <p:sp>
          <p:nvSpPr>
            <p:cNvPr id="12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 defTabSz="713232"/>
              <a:endParaRPr lang="zh-CN" altLang="en-US" sz="16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98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4164"/>
            <a:ext cx="3552384" cy="3264000"/>
          </a:xfrm>
        </p:spPr>
        <p:txBody>
          <a:bodyPr/>
          <a:lstStyle>
            <a:lvl1pPr marL="222885" indent="-222885">
              <a:buFont typeface="Arial" pitchFamily="34" charset="0"/>
              <a:buChar char="•"/>
              <a:defRPr sz="1900"/>
            </a:lvl1pPr>
            <a:lvl2pPr marL="579501" indent="-222885">
              <a:buFont typeface="Arial" pitchFamily="34" charset="0"/>
              <a:buChar char="•"/>
              <a:defRPr sz="1600"/>
            </a:lvl2pPr>
            <a:lvl3pPr marL="936117" indent="-222885">
              <a:buFont typeface="Arial" pitchFamily="34" charset="0"/>
              <a:buChar char="•"/>
              <a:defRPr sz="1400"/>
            </a:lvl3pPr>
            <a:lvl4pPr marL="1292733" indent="-222885">
              <a:buFont typeface="Arial" pitchFamily="34" charset="0"/>
              <a:buChar char="•"/>
              <a:defRPr sz="1400"/>
            </a:lvl4pPr>
            <a:lvl5pPr marL="1649349" indent="-222885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18760" y="1144164"/>
            <a:ext cx="3368040" cy="3264000"/>
          </a:xfrm>
        </p:spPr>
        <p:txBody>
          <a:bodyPr/>
          <a:lstStyle>
            <a:lvl1pPr marL="222885" indent="-222885">
              <a:buFont typeface="Arial" pitchFamily="34" charset="0"/>
              <a:buChar char="•"/>
              <a:defRPr sz="1900"/>
            </a:lvl1pPr>
            <a:lvl2pPr marL="579501" indent="-222885">
              <a:buFont typeface="Arial" pitchFamily="34" charset="0"/>
              <a:buChar char="•"/>
              <a:defRPr sz="1600"/>
            </a:lvl2pPr>
            <a:lvl3pPr marL="936117" indent="-222885">
              <a:buFont typeface="Arial" pitchFamily="34" charset="0"/>
              <a:buChar char="•"/>
              <a:defRPr sz="1400"/>
            </a:lvl3pPr>
            <a:lvl4pPr marL="1292733" indent="-222885">
              <a:buFont typeface="Arial" pitchFamily="34" charset="0"/>
              <a:buChar char="•"/>
              <a:defRPr sz="1400"/>
            </a:lvl4pPr>
            <a:lvl5pPr marL="1649349" indent="-222885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01083"/>
            <a:ext cx="457200" cy="488157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93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272"/>
            <a:ext cx="8229600" cy="924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00969"/>
            <a:ext cx="4041776" cy="68659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87563"/>
            <a:ext cx="4041776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4057650" cy="68659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4057650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72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735200" y="2592000"/>
            <a:ext cx="5673600" cy="537000"/>
          </a:xfrm>
        </p:spPr>
        <p:txBody>
          <a:bodyPr/>
          <a:lstStyle>
            <a:lvl1pPr algn="ctr">
              <a:defRPr sz="280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  <p:grpSp>
        <p:nvGrpSpPr>
          <p:cNvPr id="14" name="Group 8" descr="#wm#_54_35_*Z"/>
          <p:cNvGrpSpPr/>
          <p:nvPr>
            <p:custDataLst>
              <p:tags r:id="rId1"/>
            </p:custDataLst>
          </p:nvPr>
        </p:nvGrpSpPr>
        <p:grpSpPr bwMode="auto">
          <a:xfrm rot="10800000">
            <a:off x="7689433" y="2450042"/>
            <a:ext cx="554831" cy="814917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Group 4" descr="#wm#_54_35_*Z"/>
          <p:cNvGrpSpPr/>
          <p:nvPr>
            <p:custDataLst>
              <p:tags r:id="rId2"/>
            </p:custDataLst>
          </p:nvPr>
        </p:nvGrpSpPr>
        <p:grpSpPr bwMode="auto">
          <a:xfrm>
            <a:off x="930086" y="2450042"/>
            <a:ext cx="545783" cy="799042"/>
            <a:chOff x="0" y="0"/>
            <a:chExt cx="1146" cy="151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56" y="73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254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4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6400" y="4284980"/>
            <a:ext cx="8251200" cy="996000"/>
          </a:xfrm>
        </p:spPr>
        <p:txBody>
          <a:bodyPr/>
          <a:lstStyle>
            <a:lvl1pPr marL="0" indent="0">
              <a:buNone/>
              <a:defRPr sz="1400"/>
            </a:lvl1pPr>
            <a:lvl2pPr marL="356616" indent="0">
              <a:buNone/>
              <a:defRPr sz="1100"/>
            </a:lvl2pPr>
            <a:lvl3pPr marL="713232" indent="0">
              <a:buNone/>
              <a:defRPr sz="900"/>
            </a:lvl3pPr>
            <a:lvl4pPr marL="1069848" indent="0">
              <a:buNone/>
              <a:defRPr sz="800"/>
            </a:lvl4pPr>
            <a:lvl5pPr marL="1426464" indent="0">
              <a:buNone/>
              <a:defRPr sz="800"/>
            </a:lvl5pPr>
            <a:lvl6pPr marL="1783080" indent="0">
              <a:buNone/>
              <a:defRPr sz="800"/>
            </a:lvl6pPr>
            <a:lvl7pPr marL="2139696" indent="0">
              <a:buNone/>
              <a:defRPr sz="800"/>
            </a:lvl7pPr>
            <a:lvl8pPr marL="2496312" indent="0">
              <a:buNone/>
              <a:defRPr sz="800"/>
            </a:lvl8pPr>
            <a:lvl9pPr marL="2852928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01085"/>
            <a:ext cx="8229600" cy="48947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5027" y="998724"/>
            <a:ext cx="5113946" cy="2851141"/>
          </a:xfrm>
        </p:spPr>
        <p:txBody>
          <a:bodyPr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01083"/>
            <a:ext cx="457200" cy="488157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02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1335" y="201084"/>
            <a:ext cx="1265465" cy="4904053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1084"/>
            <a:ext cx="6780440" cy="490405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82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7210" y="201084"/>
            <a:ext cx="8149590" cy="70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0333" tIns="36652" rIns="70333" bIns="36652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9393"/>
            <a:ext cx="8229600" cy="397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323" tIns="35662" rIns="71323" bIns="35662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329751"/>
            <a:ext cx="2133600" cy="26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323" tIns="35662" rIns="71323" bIns="35662" numCol="1" anchor="t" anchorCtr="0" compatLnSpc="1">
            <a:normAutofit/>
          </a:bodyPr>
          <a:lstStyle>
            <a:lvl1pPr>
              <a:defRPr sz="11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pPr defTabSz="713232"/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329751"/>
            <a:ext cx="2895600" cy="26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323" tIns="35662" rIns="71323" bIns="35662" numCol="1" anchor="t" anchorCtr="0" compatLnSpc="1">
            <a:normAutofit/>
          </a:bodyPr>
          <a:lstStyle>
            <a:lvl1pPr algn="ctr">
              <a:defRPr sz="11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pPr defTabSz="713232"/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329751"/>
            <a:ext cx="2133600" cy="26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323" tIns="35662" rIns="71323" bIns="35662" numCol="1" anchor="t" anchorCtr="0" compatLnSpc="1">
            <a:normAutofit/>
          </a:bodyPr>
          <a:lstStyle>
            <a:lvl1pPr algn="r">
              <a:defRPr sz="11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pPr defTabSz="713232"/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 defTabSz="713232"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27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j-ea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356616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713232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069848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426464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267462" indent="-267462" algn="l" rtl="0" eaLnBrk="1" fontAlgn="base" hangingPunct="1">
        <a:spcBef>
          <a:spcPct val="20000"/>
        </a:spcBef>
        <a:spcAft>
          <a:spcPct val="0"/>
        </a:spcAft>
        <a:buChar char="•"/>
        <a:defRPr sz="19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579501" indent="-22288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936117" indent="-22288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292733" indent="-22288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1649349" indent="-22288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1961388" indent="-178308" algn="l" defTabSz="713232" rtl="0" eaLnBrk="1" latinLnBrk="0" hangingPunct="1">
        <a:lnSpc>
          <a:spcPct val="90000"/>
        </a:lnSpc>
        <a:spcBef>
          <a:spcPts val="39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lnSpc>
          <a:spcPct val="90000"/>
        </a:lnSpc>
        <a:spcBef>
          <a:spcPts val="39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lnSpc>
          <a:spcPct val="90000"/>
        </a:lnSpc>
        <a:spcBef>
          <a:spcPts val="39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lnSpc>
          <a:spcPct val="90000"/>
        </a:lnSpc>
        <a:spcBef>
          <a:spcPts val="39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6577" y="2067886"/>
            <a:ext cx="5883275" cy="789781"/>
          </a:xfrm>
        </p:spPr>
        <p:txBody>
          <a:bodyPr>
            <a:normAutofit/>
          </a:bodyPr>
          <a:lstStyle/>
          <a:p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GMAC </a:t>
            </a:r>
            <a: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zh-CN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Lei</a:t>
            </a:r>
            <a:endParaRPr lang="zh-CN" altLang="en-US" sz="1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8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200299"/>
            <a:ext cx="8149590" cy="70369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 Interface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57589" y="913284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■  </a:t>
            </a:r>
            <a:r>
              <a:rPr lang="en-US" altLang="zh-CN" dirty="0" smtClean="0"/>
              <a:t>Wishbone bus  </a:t>
            </a:r>
            <a:endParaRPr lang="en-US" altLang="zh-C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7340"/>
            <a:ext cx="2880320" cy="312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3563888" y="4926032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Wishbone bus </a:t>
            </a:r>
            <a:r>
              <a:rPr lang="en-US" altLang="zh-CN" dirty="0" err="1" smtClean="0"/>
              <a:t>multi_read</a:t>
            </a:r>
            <a:endParaRPr lang="en-US" altLang="zh-CN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065412"/>
            <a:ext cx="4464495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4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200299"/>
            <a:ext cx="8149590" cy="70369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 Interface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57589" y="913284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■  </a:t>
            </a:r>
            <a:r>
              <a:rPr lang="en-US" altLang="zh-CN" dirty="0" smtClean="0"/>
              <a:t>Wishbone bus  </a:t>
            </a:r>
            <a:endParaRPr lang="en-US" altLang="zh-C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61356"/>
            <a:ext cx="2880320" cy="312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2065412"/>
            <a:ext cx="4536505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419872" y="4951164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Wishbone bus </a:t>
            </a:r>
            <a:r>
              <a:rPr lang="en-US" altLang="zh-CN" dirty="0" err="1" smtClean="0"/>
              <a:t>multi_write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80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200299"/>
            <a:ext cx="8149590" cy="70369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 Interface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57589" y="913284"/>
            <a:ext cx="2416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■  </a:t>
            </a:r>
            <a:r>
              <a:rPr lang="en-US" altLang="zh-CN" dirty="0" smtClean="0"/>
              <a:t>Wishbone 2 AHB  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857589" y="3289548"/>
            <a:ext cx="3006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■ Wishbone 2 AXI is better</a:t>
            </a:r>
            <a:endParaRPr lang="en-US" altLang="zh-CN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00" y="1561356"/>
            <a:ext cx="7344816" cy="1519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991" y="3793604"/>
            <a:ext cx="320519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39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200299"/>
            <a:ext cx="8149590" cy="703693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1600" y="903992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■  </a:t>
            </a:r>
            <a:r>
              <a:rPr lang="en-US" altLang="zh-CN" dirty="0" smtClean="0"/>
              <a:t>Local </a:t>
            </a:r>
            <a:r>
              <a:rPr lang="en-US" altLang="zh-CN" dirty="0" err="1" smtClean="0"/>
              <a:t>sim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945332" y="1364812"/>
            <a:ext cx="78751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./</a:t>
            </a:r>
            <a:r>
              <a:rPr lang="en-US" altLang="zh-CN" dirty="0" err="1" smtClean="0"/>
              <a:t>rtl_sim</a:t>
            </a:r>
            <a:r>
              <a:rPr lang="en-US" altLang="zh-CN" dirty="0" smtClean="0"/>
              <a:t> –d </a:t>
            </a:r>
            <a:r>
              <a:rPr lang="en-US" altLang="zh-CN" dirty="0" err="1" smtClean="0"/>
              <a:t>gbeth_top</a:t>
            </a:r>
            <a:r>
              <a:rPr lang="en-US" altLang="zh-CN" dirty="0" smtClean="0"/>
              <a:t> –r </a:t>
            </a:r>
            <a:r>
              <a:rPr lang="en-US" altLang="zh-CN" dirty="0" err="1" smtClean="0"/>
              <a:t>gbeth_receiver_tcs</a:t>
            </a:r>
            <a:r>
              <a:rPr lang="en-US" altLang="zh-CN" dirty="0" smtClean="0"/>
              <a:t> –deb</a:t>
            </a:r>
          </a:p>
          <a:p>
            <a:r>
              <a:rPr lang="en-US" altLang="zh-CN" dirty="0"/>
              <a:t>./</a:t>
            </a:r>
            <a:r>
              <a:rPr lang="en-US" altLang="zh-CN" dirty="0" err="1"/>
              <a:t>rtl_sim</a:t>
            </a:r>
            <a:r>
              <a:rPr lang="en-US" altLang="zh-CN" dirty="0"/>
              <a:t> –d </a:t>
            </a:r>
            <a:r>
              <a:rPr lang="en-US" altLang="zh-CN" dirty="0" err="1"/>
              <a:t>gbeth_top</a:t>
            </a:r>
            <a:r>
              <a:rPr lang="en-US" altLang="zh-CN" dirty="0"/>
              <a:t> –r </a:t>
            </a:r>
            <a:r>
              <a:rPr lang="en-US" altLang="zh-CN" dirty="0" err="1" smtClean="0"/>
              <a:t>gbeth_transmitter_tcs</a:t>
            </a:r>
            <a:r>
              <a:rPr lang="en-US" altLang="zh-CN" dirty="0" smtClean="0"/>
              <a:t> </a:t>
            </a:r>
            <a:r>
              <a:rPr lang="en-US" altLang="zh-CN" dirty="0"/>
              <a:t>-deb</a:t>
            </a:r>
          </a:p>
          <a:p>
            <a:r>
              <a:rPr lang="en-US" altLang="zh-CN" dirty="0"/>
              <a:t>./</a:t>
            </a:r>
            <a:r>
              <a:rPr lang="en-US" altLang="zh-CN" dirty="0" err="1"/>
              <a:t>rtl_sim</a:t>
            </a:r>
            <a:r>
              <a:rPr lang="en-US" altLang="zh-CN" dirty="0"/>
              <a:t> –d </a:t>
            </a:r>
            <a:r>
              <a:rPr lang="en-US" altLang="zh-CN" dirty="0" err="1"/>
              <a:t>gbeth_top</a:t>
            </a:r>
            <a:r>
              <a:rPr lang="en-US" altLang="zh-CN" dirty="0"/>
              <a:t> –r </a:t>
            </a:r>
            <a:r>
              <a:rPr lang="en-US" altLang="zh-CN" dirty="0" err="1" smtClean="0"/>
              <a:t>gbeth_half_duplex_tcs</a:t>
            </a:r>
            <a:r>
              <a:rPr lang="en-US" altLang="zh-CN" dirty="0" smtClean="0"/>
              <a:t> –deb</a:t>
            </a:r>
          </a:p>
          <a:p>
            <a:r>
              <a:rPr lang="en-US" altLang="zh-CN" dirty="0"/>
              <a:t>./</a:t>
            </a:r>
            <a:r>
              <a:rPr lang="en-US" altLang="zh-CN" dirty="0" err="1"/>
              <a:t>rtl_sim</a:t>
            </a:r>
            <a:r>
              <a:rPr lang="en-US" altLang="zh-CN" dirty="0"/>
              <a:t> –d </a:t>
            </a:r>
            <a:r>
              <a:rPr lang="en-US" altLang="zh-CN" dirty="0" err="1"/>
              <a:t>gbeth_top</a:t>
            </a:r>
            <a:r>
              <a:rPr lang="en-US" altLang="zh-CN" dirty="0"/>
              <a:t> –r </a:t>
            </a:r>
            <a:r>
              <a:rPr lang="en-US" altLang="zh-CN" dirty="0" err="1" smtClean="0"/>
              <a:t>gbeth_loopback_tcs</a:t>
            </a:r>
            <a:r>
              <a:rPr lang="en-US" altLang="zh-CN" dirty="0" smtClean="0"/>
              <a:t> –deb</a:t>
            </a:r>
          </a:p>
          <a:p>
            <a:r>
              <a:rPr lang="en-US" altLang="zh-CN" dirty="0"/>
              <a:t>./</a:t>
            </a:r>
            <a:r>
              <a:rPr lang="en-US" altLang="zh-CN" dirty="0" err="1"/>
              <a:t>rtl_sim</a:t>
            </a:r>
            <a:r>
              <a:rPr lang="en-US" altLang="zh-CN" dirty="0"/>
              <a:t> –d </a:t>
            </a:r>
            <a:r>
              <a:rPr lang="en-US" altLang="zh-CN" dirty="0" err="1"/>
              <a:t>gbeth_top</a:t>
            </a:r>
            <a:r>
              <a:rPr lang="en-US" altLang="zh-CN" dirty="0"/>
              <a:t> –r </a:t>
            </a:r>
            <a:r>
              <a:rPr lang="en-US" altLang="zh-CN" dirty="0" err="1" smtClean="0"/>
              <a:t>gbeth_wishbone_master_tcs</a:t>
            </a:r>
            <a:endParaRPr lang="en-US" altLang="zh-CN" dirty="0" smtClean="0"/>
          </a:p>
          <a:p>
            <a:r>
              <a:rPr lang="en-US" altLang="zh-CN" dirty="0" smtClean="0"/>
              <a:t>./</a:t>
            </a:r>
            <a:r>
              <a:rPr lang="en-US" altLang="zh-CN" dirty="0" err="1"/>
              <a:t>rtl_sim</a:t>
            </a:r>
            <a:r>
              <a:rPr lang="en-US" altLang="zh-CN" dirty="0"/>
              <a:t> –d </a:t>
            </a:r>
            <a:r>
              <a:rPr lang="en-US" altLang="zh-CN" dirty="0" err="1"/>
              <a:t>gbeth_top</a:t>
            </a:r>
            <a:r>
              <a:rPr lang="en-US" altLang="zh-CN" dirty="0"/>
              <a:t> –r </a:t>
            </a:r>
            <a:r>
              <a:rPr lang="en-US" altLang="zh-CN" dirty="0" err="1" smtClean="0"/>
              <a:t>gbeth_receiver_tcs</a:t>
            </a:r>
            <a:endParaRPr lang="en-US" altLang="zh-CN" dirty="0"/>
          </a:p>
          <a:p>
            <a:r>
              <a:rPr lang="en-US" altLang="zh-CN" dirty="0" smtClean="0"/>
              <a:t>–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GBETHERNET_RGMII_IMPLENMENTED –deb</a:t>
            </a:r>
          </a:p>
          <a:p>
            <a:r>
              <a:rPr lang="en-US" altLang="zh-CN" dirty="0"/>
              <a:t>./</a:t>
            </a:r>
            <a:r>
              <a:rPr lang="en-US" altLang="zh-CN" dirty="0" err="1"/>
              <a:t>rtl_sim</a:t>
            </a:r>
            <a:r>
              <a:rPr lang="en-US" altLang="zh-CN" dirty="0"/>
              <a:t> –d </a:t>
            </a:r>
            <a:r>
              <a:rPr lang="en-US" altLang="zh-CN" dirty="0" err="1"/>
              <a:t>gbeth_top</a:t>
            </a:r>
            <a:r>
              <a:rPr lang="en-US" altLang="zh-CN" dirty="0"/>
              <a:t> –r </a:t>
            </a:r>
            <a:r>
              <a:rPr lang="en-US" altLang="zh-CN" dirty="0" err="1" smtClean="0"/>
              <a:t>gbeth_transmitter_tcs</a:t>
            </a:r>
            <a:endParaRPr lang="en-US" altLang="zh-CN" dirty="0"/>
          </a:p>
          <a:p>
            <a:r>
              <a:rPr lang="en-US" altLang="zh-CN" dirty="0"/>
              <a:t>–</a:t>
            </a:r>
            <a:r>
              <a:rPr lang="en-US" altLang="zh-CN" dirty="0" err="1"/>
              <a:t>def</a:t>
            </a:r>
            <a:r>
              <a:rPr lang="en-US" altLang="zh-CN" dirty="0"/>
              <a:t> GBETHERNET_RGMII_IMPLENMENTED –deb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05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200299"/>
            <a:ext cx="8149590" cy="703693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57590" y="2281436"/>
            <a:ext cx="1723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■  </a:t>
            </a:r>
            <a:r>
              <a:rPr lang="en-US" altLang="zh-CN" dirty="0" err="1" smtClean="0"/>
              <a:t>Veloce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sim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857590" y="985292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■  </a:t>
            </a:r>
            <a:r>
              <a:rPr lang="en-US" altLang="zh-CN" dirty="0" err="1" smtClean="0"/>
              <a:t>Soc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sim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187624" y="1705372"/>
            <a:ext cx="1796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eth_rgmii_phy.v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213942" y="2951946"/>
            <a:ext cx="4583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v</a:t>
            </a:r>
            <a:r>
              <a:rPr lang="en-US" altLang="zh-CN" dirty="0" err="1" smtClean="0"/>
              <a:t>elrun</a:t>
            </a:r>
            <a:r>
              <a:rPr lang="en-US" altLang="zh-CN" dirty="0" smtClean="0"/>
              <a:t> –do </a:t>
            </a:r>
            <a:r>
              <a:rPr lang="en-US" altLang="zh-CN" dirty="0" err="1" smtClean="0"/>
              <a:t>run.do.linux</a:t>
            </a:r>
            <a:r>
              <a:rPr lang="en-US" altLang="zh-CN" dirty="0" smtClean="0"/>
              <a:t> –exe ./</a:t>
            </a:r>
            <a:r>
              <a:rPr lang="en-US" altLang="zh-CN" dirty="0" err="1" smtClean="0"/>
              <a:t>tb-dpi.veloce</a:t>
            </a:r>
            <a:endParaRPr lang="en-US" altLang="zh-CN" dirty="0" smtClean="0"/>
          </a:p>
          <a:p>
            <a:r>
              <a:rPr lang="en-US" altLang="zh-CN" dirty="0"/>
              <a:t>r</a:t>
            </a:r>
            <a:r>
              <a:rPr lang="en-US" altLang="zh-CN" dirty="0" smtClean="0"/>
              <a:t>un </a:t>
            </a:r>
            <a:r>
              <a:rPr lang="en-US" altLang="zh-CN" dirty="0" err="1" smtClean="0"/>
              <a:t>epgm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880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6577" y="2067886"/>
            <a:ext cx="5883275" cy="789781"/>
          </a:xfrm>
        </p:spPr>
        <p:txBody>
          <a:bodyPr>
            <a:normAutofit/>
          </a:bodyPr>
          <a:lstStyle/>
          <a:p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EMMC </a:t>
            </a:r>
            <a: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zh-CN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Lei</a:t>
            </a:r>
            <a:endParaRPr lang="zh-CN" altLang="en-US" sz="1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595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4684"/>
            <a:ext cx="4555998" cy="341272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en-US" altLang="zh-CN" dirty="0" smtClean="0"/>
              <a:t> 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2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93204"/>
            <a:ext cx="8149590" cy="70369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273324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8" name="Picture 4" descr="UFS/eMMC到底是个啥？真相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353444"/>
            <a:ext cx="2592288" cy="170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mg.blog.csdn.net/20160729083428663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7300"/>
            <a:ext cx="2592288" cy="404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50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93204"/>
            <a:ext cx="8149590" cy="70369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273324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6" y="814564"/>
            <a:ext cx="5836275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41476"/>
            <a:ext cx="3770523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47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93204"/>
            <a:ext cx="8149590" cy="70369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273324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602532"/>
              </p:ext>
            </p:extLst>
          </p:nvPr>
        </p:nvGraphicFramePr>
        <p:xfrm>
          <a:off x="2195736" y="1201316"/>
          <a:ext cx="5267325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Visio" r:id="rId3" imgW="6704109" imgH="3287708" progId="Visio.Drawing.11">
                  <p:embed/>
                </p:oleObj>
              </mc:Choice>
              <mc:Fallback>
                <p:oleObj name="Visio" r:id="rId3" imgW="6704109" imgH="328770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201316"/>
                        <a:ext cx="5267325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827584" y="4009628"/>
            <a:ext cx="662473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Feature:</a:t>
            </a:r>
            <a:endParaRPr lang="zh-CN" altLang="zh-CN" b="1" dirty="0"/>
          </a:p>
          <a:p>
            <a:r>
              <a:rPr lang="en-US" altLang="zh-CN" sz="1400" dirty="0" smtClean="0"/>
              <a:t>■  </a:t>
            </a:r>
            <a:r>
              <a:rPr lang="en-US" altLang="zh-CN" sz="1400" dirty="0"/>
              <a:t>Supports </a:t>
            </a:r>
            <a:r>
              <a:rPr lang="en-US" altLang="zh-CN" sz="1400" dirty="0" err="1"/>
              <a:t>eMMC</a:t>
            </a:r>
            <a:r>
              <a:rPr lang="en-US" altLang="zh-CN" sz="1400" dirty="0"/>
              <a:t> protocols including </a:t>
            </a:r>
            <a:r>
              <a:rPr lang="en-US" altLang="zh-CN" sz="1400" dirty="0" err="1"/>
              <a:t>eMMC</a:t>
            </a:r>
            <a:r>
              <a:rPr lang="en-US" altLang="zh-CN" sz="1400" dirty="0"/>
              <a:t> 5.1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■  Supports tuning</a:t>
            </a:r>
          </a:p>
          <a:p>
            <a:r>
              <a:rPr lang="en-US" altLang="zh-CN" sz="1400" dirty="0"/>
              <a:t>■  Supports </a:t>
            </a:r>
            <a:r>
              <a:rPr lang="en-US" altLang="zh-CN" sz="1400" dirty="0" err="1"/>
              <a:t>Supports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data </a:t>
            </a:r>
            <a:r>
              <a:rPr lang="en-US" altLang="zh-CN" sz="1400" dirty="0"/>
              <a:t>transfer types for </a:t>
            </a:r>
            <a:r>
              <a:rPr lang="en-US" altLang="zh-CN" sz="1400" dirty="0" smtClean="0"/>
              <a:t>CPU, SDMA, ADMA2, ADMA3</a:t>
            </a:r>
            <a:endParaRPr lang="zh-CN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 smtClean="0"/>
              <a:t>■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 Supports </a:t>
            </a:r>
            <a:r>
              <a:rPr lang="en-US" altLang="zh-CN" sz="1400" dirty="0"/>
              <a:t>legacy, High Speed SDR, </a:t>
            </a:r>
            <a:r>
              <a:rPr lang="en-US" altLang="zh-CN" sz="1400" dirty="0" smtClean="0"/>
              <a:t> HS200 speed </a:t>
            </a:r>
            <a:r>
              <a:rPr lang="en-US" altLang="zh-CN" sz="1400" dirty="0"/>
              <a:t>modes </a:t>
            </a:r>
            <a:endParaRPr lang="en-US" altLang="zh-CN" sz="1400" dirty="0" smtClean="0"/>
          </a:p>
          <a:p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69238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4684"/>
            <a:ext cx="4555998" cy="341272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en-US" altLang="zh-CN" dirty="0" smtClean="0"/>
              <a:t> 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70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46498" y="4586684"/>
            <a:ext cx="44037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■  Area: </a:t>
            </a:r>
            <a:r>
              <a:rPr lang="en-US" altLang="zh-CN" dirty="0" smtClean="0"/>
              <a:t>0.03mm</a:t>
            </a:r>
          </a:p>
          <a:p>
            <a:r>
              <a:rPr lang="en-US" altLang="zh-CN" dirty="0" smtClean="0"/>
              <a:t>■  Performance: meet HS200 (200MB/s)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39552" y="193204"/>
            <a:ext cx="8149590" cy="70369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6498" y="10573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■  </a:t>
            </a:r>
            <a:r>
              <a:rPr lang="en-US" altLang="zh-CN" dirty="0" err="1" smtClean="0"/>
              <a:t>Clk</a:t>
            </a:r>
            <a:endParaRPr lang="en-US" altLang="zh-CN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55934"/>
            <a:ext cx="4896544" cy="281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9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39552" y="193204"/>
            <a:ext cx="8149590" cy="70369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99" y="1057300"/>
            <a:ext cx="2994825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245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39552" y="193204"/>
            <a:ext cx="8149590" cy="703693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6498" y="105730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■  </a:t>
            </a:r>
            <a:r>
              <a:rPr lang="en-US" altLang="zh-CN" dirty="0" smtClean="0"/>
              <a:t>Local </a:t>
            </a:r>
            <a:r>
              <a:rPr lang="en-US" altLang="zh-CN" dirty="0" err="1" smtClean="0"/>
              <a:t>sim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1709376" y="3289548"/>
            <a:ext cx="460895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test_cust_card_init_wr_rd</a:t>
            </a:r>
            <a:r>
              <a:rPr lang="en-US" altLang="zh-CN" dirty="0" smtClean="0"/>
              <a:t>  </a:t>
            </a:r>
          </a:p>
          <a:p>
            <a:r>
              <a:rPr lang="en-US" altLang="zh-CN" dirty="0" err="1" smtClean="0"/>
              <a:t>test_cust_card_wr_rd_sdma_mode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test_cust_card_wr_rd_adma2_mode </a:t>
            </a:r>
          </a:p>
          <a:p>
            <a:r>
              <a:rPr lang="en-US" altLang="zh-CN" dirty="0" smtClean="0"/>
              <a:t>test_cust_card_wr_rd_adma3_mode </a:t>
            </a:r>
          </a:p>
          <a:p>
            <a:r>
              <a:rPr lang="en-US" altLang="zh-CN" dirty="0" err="1" smtClean="0"/>
              <a:t>test_cust_card_wr_rd_half_duplex_mode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1363435" y="1633364"/>
            <a:ext cx="1544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❑</a:t>
            </a:r>
            <a:r>
              <a:rPr lang="en-US" altLang="zh-CN" dirty="0"/>
              <a:t> </a:t>
            </a:r>
            <a:r>
              <a:rPr lang="en-US" altLang="zh-CN" dirty="0" smtClean="0"/>
              <a:t>AMBA VIP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1362130" y="2218720"/>
            <a:ext cx="2129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❑</a:t>
            </a:r>
            <a:r>
              <a:rPr lang="en-US" altLang="zh-CN" dirty="0" smtClean="0"/>
              <a:t> EMMC SVT VIP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1363435" y="2857500"/>
            <a:ext cx="1753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❑</a:t>
            </a:r>
            <a:r>
              <a:rPr lang="en-US" altLang="zh-CN" dirty="0"/>
              <a:t> </a:t>
            </a:r>
            <a:r>
              <a:rPr lang="en-US" altLang="zh-CN" dirty="0" smtClean="0"/>
              <a:t>TEST CASE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63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39552" y="193204"/>
            <a:ext cx="8149590" cy="703693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6498" y="1057300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■  </a:t>
            </a:r>
            <a:r>
              <a:rPr lang="en-US" altLang="zh-CN" dirty="0" err="1" smtClean="0"/>
              <a:t>Soc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sim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259632" y="1511846"/>
            <a:ext cx="326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❑</a:t>
            </a:r>
            <a:r>
              <a:rPr lang="en-US" altLang="zh-CN" dirty="0" smtClean="0"/>
              <a:t> EMMC SVT VIP integration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1619672" y="1993404"/>
            <a:ext cx="5002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eference to “VC VIP </a:t>
            </a:r>
            <a:r>
              <a:rPr lang="en-US" altLang="zh-CN" dirty="0" err="1" smtClean="0"/>
              <a:t>eMMC</a:t>
            </a:r>
            <a:r>
              <a:rPr lang="en-US" altLang="zh-CN" dirty="0" smtClean="0"/>
              <a:t> UVM User Guide” 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968291" y="2583458"/>
            <a:ext cx="1659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■  </a:t>
            </a:r>
            <a:r>
              <a:rPr lang="en-US" altLang="zh-CN" dirty="0" err="1" smtClean="0"/>
              <a:t>Veloce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sim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1259632" y="3007330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zh-CN" dirty="0" smtClean="0"/>
              <a:t>❑</a:t>
            </a:r>
            <a:r>
              <a:rPr lang="en-US" altLang="zh-CN" dirty="0" smtClean="0"/>
              <a:t> EMMC_HEX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1628736" y="3505572"/>
            <a:ext cx="258275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preload_CID.hex</a:t>
            </a:r>
            <a:endParaRPr lang="en-US" altLang="zh-CN" dirty="0" smtClean="0"/>
          </a:p>
          <a:p>
            <a:r>
              <a:rPr lang="en-US" altLang="zh-CN" dirty="0" err="1" smtClean="0"/>
              <a:t>preload_CSD.hex</a:t>
            </a:r>
            <a:endParaRPr lang="en-US" altLang="zh-CN" dirty="0"/>
          </a:p>
          <a:p>
            <a:r>
              <a:rPr lang="en-US" altLang="zh-CN" dirty="0" err="1" smtClean="0"/>
              <a:t>preload_OCR.hex</a:t>
            </a:r>
            <a:endParaRPr lang="en-US" altLang="zh-CN" dirty="0"/>
          </a:p>
          <a:p>
            <a:r>
              <a:rPr lang="en-US" altLang="zh-CN" dirty="0" err="1" smtClean="0"/>
              <a:t>preload_EXT_CSD.hex</a:t>
            </a:r>
            <a:endParaRPr lang="en-US" altLang="zh-CN" dirty="0"/>
          </a:p>
          <a:p>
            <a:r>
              <a:rPr lang="en-US" altLang="zh-CN" dirty="0" err="1" smtClean="0"/>
              <a:t>preload_user.hex</a:t>
            </a:r>
            <a:endParaRPr lang="en-US" altLang="zh-CN" dirty="0"/>
          </a:p>
          <a:p>
            <a:r>
              <a:rPr lang="en-US" altLang="zh-CN" dirty="0" err="1" smtClean="0"/>
              <a:t>preload_gp.hex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87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6577" y="2067886"/>
            <a:ext cx="5883275" cy="789781"/>
          </a:xfrm>
        </p:spPr>
        <p:txBody>
          <a:bodyPr>
            <a:normAutofit/>
          </a:bodyPr>
          <a:lstStyle/>
          <a:p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SRAM_TOP </a:t>
            </a:r>
            <a: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zh-CN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Lei</a:t>
            </a:r>
            <a:endParaRPr lang="zh-CN" altLang="en-US" sz="1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061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93204"/>
            <a:ext cx="8149590" cy="70369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273324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41276"/>
            <a:ext cx="7857267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353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2699792" y="1129307"/>
            <a:ext cx="5883275" cy="78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0333" tIns="36652" rIns="70333" bIns="36652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+mj-ea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356616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713232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1069848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1426464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DMAC Review</a:t>
            </a:r>
            <a:endParaRPr lang="zh-CN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 bwMode="auto">
          <a:xfrm>
            <a:off x="5796136" y="2137419"/>
            <a:ext cx="5892800" cy="55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323" tIns="35662" rIns="71323" bIns="35662" numCol="1" anchor="t" anchorCtr="0" compatLnSpc="1">
            <a:normAutofit/>
          </a:bodyPr>
          <a:lstStyle>
            <a:lvl1pPr marL="267462" indent="-267462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9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1pPr>
            <a:lvl2pPr marL="579501" indent="-22288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2pPr>
            <a:lvl3pPr marL="936117" indent="-22288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3pPr>
            <a:lvl4pPr marL="1292733" indent="-22288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4pPr>
            <a:lvl5pPr marL="1649349" indent="-22288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5pPr>
            <a:lvl6pPr marL="1961388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18004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4620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1236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Lei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804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37210" y="201084"/>
            <a:ext cx="8149590" cy="70369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054684"/>
            <a:ext cx="4555998" cy="341272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en-US" altLang="zh-CN" dirty="0" smtClean="0"/>
              <a:t> 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Analysis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323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495896" y="89992"/>
            <a:ext cx="8149590" cy="70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0333" tIns="36652" rIns="70333" bIns="36652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+mj-ea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356616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713232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1069848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1426464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273324"/>
            <a:ext cx="712879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sz="1600" dirty="0" smtClean="0"/>
              <a:t> The </a:t>
            </a:r>
            <a:r>
              <a:rPr lang="en-US" altLang="zh-CN" sz="1600" dirty="0" err="1" smtClean="0"/>
              <a:t>dma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controller is a highly configurable, highly programmable, high performance, </a:t>
            </a:r>
            <a:r>
              <a:rPr lang="en-US" altLang="zh-CN" sz="1600" dirty="0" err="1">
                <a:solidFill>
                  <a:srgbClr val="FF0000"/>
                </a:solidFill>
              </a:rPr>
              <a:t>multimaster</a:t>
            </a:r>
            <a:r>
              <a:rPr lang="en-US" altLang="zh-CN" sz="1600" dirty="0">
                <a:solidFill>
                  <a:srgbClr val="FF0000"/>
                </a:solidFill>
              </a:rPr>
              <a:t> multichannel </a:t>
            </a:r>
            <a:r>
              <a:rPr lang="en-US" altLang="zh-CN" sz="1600" dirty="0"/>
              <a:t>DMA Controller with </a:t>
            </a:r>
            <a:r>
              <a:rPr lang="en-US" altLang="zh-CN" sz="1600" dirty="0">
                <a:solidFill>
                  <a:srgbClr val="FF0000"/>
                </a:solidFill>
              </a:rPr>
              <a:t>AXI</a:t>
            </a:r>
            <a:r>
              <a:rPr lang="en-US" altLang="zh-CN" sz="1600" dirty="0"/>
              <a:t> as the bus interface for </a:t>
            </a:r>
            <a:r>
              <a:rPr lang="en-US" altLang="zh-CN" sz="1600" dirty="0">
                <a:solidFill>
                  <a:srgbClr val="FF0000"/>
                </a:solidFill>
              </a:rPr>
              <a:t>data transfer</a:t>
            </a:r>
            <a:r>
              <a:rPr lang="en-US" altLang="zh-CN" sz="1600" dirty="0"/>
              <a:t>. 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323528" y="2785492"/>
            <a:ext cx="777686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Feature:</a:t>
            </a:r>
            <a:endParaRPr lang="zh-CN" altLang="zh-CN" b="1" dirty="0"/>
          </a:p>
          <a:p>
            <a:r>
              <a:rPr lang="en-US" altLang="zh-CN" sz="1400" dirty="0" smtClean="0"/>
              <a:t>■  </a:t>
            </a:r>
            <a:r>
              <a:rPr lang="en-US" altLang="zh-CN" sz="1400" dirty="0"/>
              <a:t>Up to </a:t>
            </a:r>
            <a:r>
              <a:rPr lang="en-US" altLang="zh-CN" sz="1400" dirty="0">
                <a:solidFill>
                  <a:srgbClr val="FF0000"/>
                </a:solidFill>
              </a:rPr>
              <a:t>8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channels</a:t>
            </a:r>
            <a:r>
              <a:rPr lang="en-US" altLang="zh-CN" sz="1400" dirty="0"/>
              <a:t>, one per source and destination pair </a:t>
            </a:r>
            <a:br>
              <a:rPr lang="en-US" altLang="zh-CN" sz="1400" dirty="0"/>
            </a:br>
            <a:r>
              <a:rPr lang="en-US" altLang="zh-CN" sz="1400" dirty="0" smtClean="0"/>
              <a:t>■  Up to </a:t>
            </a:r>
            <a:r>
              <a:rPr lang="en-US" altLang="zh-CN" sz="1400" dirty="0" smtClean="0">
                <a:solidFill>
                  <a:srgbClr val="FF0000"/>
                </a:solidFill>
              </a:rPr>
              <a:t>2 </a:t>
            </a:r>
            <a:r>
              <a:rPr lang="en-US" altLang="zh-CN" sz="1400" dirty="0">
                <a:solidFill>
                  <a:srgbClr val="FF0000"/>
                </a:solidFill>
              </a:rPr>
              <a:t>AXI master interfaces</a:t>
            </a:r>
            <a:endParaRPr lang="zh-CN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■  </a:t>
            </a:r>
            <a:r>
              <a:rPr lang="en-US" altLang="zh-CN" sz="1400" dirty="0">
                <a:solidFill>
                  <a:srgbClr val="FF0000"/>
                </a:solidFill>
              </a:rPr>
              <a:t>Memory-to-memory</a:t>
            </a:r>
            <a:r>
              <a:rPr lang="en-US" altLang="zh-CN" sz="1400" dirty="0"/>
              <a:t>, memory-to-peripheral, peripheral-to-memory, and peripheral-to-peripheral DMA transfers  </a:t>
            </a:r>
            <a:br>
              <a:rPr lang="en-US" altLang="zh-CN" sz="1400" dirty="0"/>
            </a:b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956594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220614"/>
            <a:ext cx="8149590" cy="70369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83868" y="841276"/>
            <a:ext cx="1368152" cy="349017"/>
          </a:xfrm>
          <a:prstGeom prst="rect">
            <a:avLst/>
          </a:prstGeom>
          <a:noFill/>
        </p:spPr>
        <p:txBody>
          <a:bodyPr wrap="square" lIns="71320" tIns="35661" rIns="71320" bIns="35661" rtlCol="0">
            <a:spAutoFit/>
          </a:bodyPr>
          <a:lstStyle/>
          <a:p>
            <a:pPr defTabSz="713203"/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DMAC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36768"/>
            <a:ext cx="3672408" cy="232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11560" y="4156546"/>
            <a:ext cx="7488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■  2 AXI 4 master interfaces,  each outstanding </a:t>
            </a:r>
            <a:r>
              <a:rPr lang="en-US" altLang="zh-CN" sz="1400" dirty="0" err="1" smtClean="0"/>
              <a:t>num</a:t>
            </a:r>
            <a:r>
              <a:rPr lang="en-US" altLang="zh-CN" sz="1400" dirty="0" smtClean="0"/>
              <a:t> 4</a:t>
            </a:r>
            <a:br>
              <a:rPr lang="en-US" altLang="zh-CN" sz="1400" dirty="0" smtClean="0"/>
            </a:br>
            <a:r>
              <a:rPr lang="en-US" altLang="zh-CN" sz="1400" dirty="0" smtClean="0"/>
              <a:t>■  2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/>
              <a:t>channels, each channel buffer depth 64</a:t>
            </a:r>
            <a:endParaRPr lang="en-US" altLang="zh-CN" sz="1400" dirty="0" smtClean="0"/>
          </a:p>
          <a:p>
            <a:r>
              <a:rPr lang="en-US" altLang="zh-CN" sz="1400" dirty="0" smtClean="0"/>
              <a:t>■  area: 0.09 mm2 </a:t>
            </a:r>
          </a:p>
          <a:p>
            <a:r>
              <a:rPr lang="en-US" altLang="zh-CN" sz="1400" dirty="0" smtClean="0"/>
              <a:t>■  performance: 4Gb/s </a:t>
            </a:r>
            <a:endParaRPr lang="zh-CN" altLang="zh-CN" sz="1400" dirty="0"/>
          </a:p>
          <a:p>
            <a:endParaRPr lang="zh-CN" altLang="zh-CN" sz="1400" dirty="0"/>
          </a:p>
          <a:p>
            <a:endParaRPr lang="zh-CN" altLang="zh-CN" sz="1400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0978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93204"/>
            <a:ext cx="8149590" cy="70369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273324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7" name="Picture 7" descr="https://timgsa.baidu.com/timg?image&amp;quality=80&amp;size=b9999_10000&amp;sec=1510554005668&amp;di=d7ed4996b031d904f4c58e1494d1e826&amp;imgtype=0&amp;src=http%3A%2F%2Fwww.gloryav.com%2FUserFiles%2Ffc-1ethn%2520tuoput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73324"/>
            <a:ext cx="3312367" cy="276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10" y="913283"/>
            <a:ext cx="3646590" cy="1991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4092"/>
            <a:ext cx="4032448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2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220614"/>
            <a:ext cx="8149590" cy="70369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985292"/>
            <a:ext cx="3096344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611560" y="3864074"/>
            <a:ext cx="54360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■ </a:t>
            </a:r>
            <a:r>
              <a:rPr lang="en-US" altLang="zh-CN" sz="1400" dirty="0" smtClean="0"/>
              <a:t> 1 </a:t>
            </a:r>
            <a:r>
              <a:rPr lang="en-US" altLang="zh-CN" sz="1400" dirty="0"/>
              <a:t>AXI 4 master </a:t>
            </a:r>
            <a:r>
              <a:rPr lang="en-US" altLang="zh-CN" sz="1400" dirty="0" smtClean="0"/>
              <a:t>interfaces, outstanding 8 </a:t>
            </a:r>
            <a:br>
              <a:rPr lang="en-US" altLang="zh-CN" sz="1400" dirty="0" smtClean="0"/>
            </a:br>
            <a:r>
              <a:rPr lang="en-US" altLang="zh-CN" sz="1400" dirty="0" smtClean="0"/>
              <a:t>■  4 channels, each </a:t>
            </a:r>
            <a:r>
              <a:rPr lang="en-US" altLang="zh-CN" sz="1400" dirty="0"/>
              <a:t>channel buffer depth 32</a:t>
            </a:r>
            <a:endParaRPr lang="en-US" altLang="zh-CN" sz="1400" dirty="0" smtClean="0"/>
          </a:p>
          <a:p>
            <a:r>
              <a:rPr lang="en-US" altLang="zh-CN" sz="1400" dirty="0"/>
              <a:t>■  area: </a:t>
            </a:r>
            <a:r>
              <a:rPr lang="en-US" altLang="zh-CN" sz="1400" dirty="0" smtClean="0"/>
              <a:t>0.1mm2</a:t>
            </a:r>
          </a:p>
          <a:p>
            <a:r>
              <a:rPr lang="en-US" altLang="zh-CN" sz="1400" dirty="0"/>
              <a:t>■  </a:t>
            </a:r>
            <a:r>
              <a:rPr lang="en-US" altLang="zh-CN" sz="1400" dirty="0" smtClean="0"/>
              <a:t>performance: 4Gb/s</a:t>
            </a:r>
            <a:endParaRPr lang="zh-CN" altLang="zh-CN" sz="1400" dirty="0"/>
          </a:p>
          <a:p>
            <a:endParaRPr lang="zh-CN" altLang="zh-CN" sz="1400" dirty="0"/>
          </a:p>
          <a:p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234618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220614"/>
            <a:ext cx="8149590" cy="70369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control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13284"/>
            <a:ext cx="3950563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913284"/>
            <a:ext cx="3380300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894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220614"/>
            <a:ext cx="8149590" cy="70369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Analysis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379360"/>
              </p:ext>
            </p:extLst>
          </p:nvPr>
        </p:nvGraphicFramePr>
        <p:xfrm>
          <a:off x="251520" y="1201316"/>
          <a:ext cx="8280920" cy="2585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6144"/>
                <a:gridCol w="2016224"/>
                <a:gridCol w="1656184"/>
                <a:gridCol w="1152128"/>
                <a:gridCol w="1296144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channel </a:t>
                      </a:r>
                      <a:r>
                        <a:rPr lang="en-US" altLang="zh-CN" dirty="0" err="1" smtClean="0"/>
                        <a:t>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channel</a:t>
                      </a:r>
                      <a:r>
                        <a:rPr lang="en-US" altLang="zh-CN" baseline="0" dirty="0" smtClean="0"/>
                        <a:t> buffer 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total buffer </a:t>
                      </a:r>
                      <a:r>
                        <a:rPr lang="en-US" altLang="zh-CN" baseline="0" dirty="0" err="1" smtClean="0"/>
                        <a:t>num</a:t>
                      </a:r>
                      <a:r>
                        <a:rPr lang="en-US" altLang="zh-CN" baseline="0" dirty="0" smtClean="0"/>
                        <a:t>/outstanding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NOC outstanding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performance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area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128/8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0.1mm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256/16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5.5Gb/s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0.15mm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128/8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0.1mm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512/32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0.25mm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1024/64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0.35mm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479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6577" y="2067886"/>
            <a:ext cx="5883275" cy="789781"/>
          </a:xfrm>
        </p:spPr>
        <p:txBody>
          <a:bodyPr>
            <a:normAutofit/>
          </a:bodyPr>
          <a:lstStyle/>
          <a:p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I2S </a:t>
            </a:r>
            <a: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zh-CN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Lei</a:t>
            </a:r>
            <a:endParaRPr lang="zh-CN" altLang="en-US" sz="1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66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93204"/>
            <a:ext cx="8149590" cy="70369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273324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25452"/>
            <a:ext cx="4294088" cy="1613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01316"/>
            <a:ext cx="367827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10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93204"/>
            <a:ext cx="8149590" cy="70369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 interface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273324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57300"/>
            <a:ext cx="4968552" cy="1274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7500"/>
            <a:ext cx="5694160" cy="1797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1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2197427"/>
            <a:ext cx="5938329" cy="67076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1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93204"/>
            <a:ext cx="8149590" cy="703693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Integretion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273324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2791" y="3937620"/>
            <a:ext cx="66247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Feature:</a:t>
            </a:r>
            <a:endParaRPr lang="zh-CN" altLang="zh-CN" b="1" dirty="0"/>
          </a:p>
          <a:p>
            <a:r>
              <a:rPr lang="en-US" altLang="zh-CN" sz="1400" dirty="0"/>
              <a:t>■  Programmable 10/100 or 1000 Mbps operation </a:t>
            </a:r>
            <a:br>
              <a:rPr lang="en-US" altLang="zh-CN" sz="1400" dirty="0"/>
            </a:br>
            <a:r>
              <a:rPr lang="en-US" altLang="zh-CN" sz="1400" dirty="0"/>
              <a:t>■  Full- or half-duplex operation </a:t>
            </a:r>
          </a:p>
          <a:p>
            <a:r>
              <a:rPr lang="en-US" altLang="zh-CN" sz="1400" dirty="0"/>
              <a:t>■  </a:t>
            </a:r>
            <a:r>
              <a:rPr lang="en-US" altLang="zh-CN" sz="1400" dirty="0" smtClean="0"/>
              <a:t>Reduce Gigabit </a:t>
            </a:r>
            <a:r>
              <a:rPr lang="en-US" altLang="zh-CN" sz="1400" dirty="0"/>
              <a:t>Media Independent </a:t>
            </a:r>
            <a:r>
              <a:rPr lang="en-US" altLang="zh-CN" sz="1400" dirty="0" smtClean="0"/>
              <a:t>Interface (RGMII</a:t>
            </a:r>
            <a:r>
              <a:rPr lang="en-US" altLang="zh-CN" sz="1400" dirty="0"/>
              <a:t>) for 1Gbps 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■  MDIO interface for PHY configuration and management</a:t>
            </a:r>
            <a:br>
              <a:rPr lang="en-US" altLang="zh-CN" sz="1400" dirty="0" smtClean="0"/>
            </a:br>
            <a:endParaRPr lang="zh-CN" altLang="zh-CN" sz="14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29308"/>
            <a:ext cx="4464496" cy="2569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4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05" y="200299"/>
            <a:ext cx="8149590" cy="70369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273324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9592" y="45856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■  Area: </a:t>
            </a:r>
            <a:r>
              <a:rPr lang="en-US" altLang="zh-CN" dirty="0" smtClean="0"/>
              <a:t>0.04mm</a:t>
            </a:r>
            <a:endParaRPr lang="en-US" altLang="zh-CN" dirty="0"/>
          </a:p>
          <a:p>
            <a:r>
              <a:rPr lang="en-US" altLang="zh-CN" dirty="0"/>
              <a:t>■  Performance: meet </a:t>
            </a:r>
            <a:r>
              <a:rPr lang="en-US" altLang="zh-CN" dirty="0" smtClean="0"/>
              <a:t>1000Mb/s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66" y="1642656"/>
            <a:ext cx="6422354" cy="2609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971600" y="903992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■  </a:t>
            </a:r>
            <a:r>
              <a:rPr lang="en-US" altLang="zh-CN" dirty="0" err="1" smtClean="0"/>
              <a:t>Clk</a:t>
            </a:r>
            <a:r>
              <a:rPr lang="en-US" altLang="zh-CN" dirty="0" smtClean="0"/>
              <a:t>: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938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1273324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26725" y="1201315"/>
            <a:ext cx="76905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1.Store </a:t>
            </a:r>
            <a:r>
              <a:rPr lang="en-US" altLang="zh-CN" dirty="0"/>
              <a:t>the frame to the memory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 smtClean="0"/>
              <a:t>2.Associate </a:t>
            </a:r>
            <a:r>
              <a:rPr lang="en-US" altLang="zh-CN" dirty="0"/>
              <a:t>the TXBD in the </a:t>
            </a:r>
            <a:r>
              <a:rPr lang="en-US" altLang="zh-CN" dirty="0" err="1"/>
              <a:t>Gbethernet</a:t>
            </a:r>
            <a:r>
              <a:rPr lang="en-US" altLang="zh-CN" dirty="0"/>
              <a:t> MAC core with packet written to the memory (length, pad, </a:t>
            </a:r>
            <a:r>
              <a:rPr lang="en-US" altLang="zh-CN" dirty="0" err="1"/>
              <a:t>crc</a:t>
            </a:r>
            <a:r>
              <a:rPr lang="en-US" altLang="zh-CN" dirty="0"/>
              <a:t>, etc.). </a:t>
            </a:r>
          </a:p>
          <a:p>
            <a:r>
              <a:rPr lang="en-US" altLang="zh-CN" dirty="0" smtClean="0"/>
              <a:t>3.Enable </a:t>
            </a:r>
            <a:r>
              <a:rPr lang="en-US" altLang="zh-CN" dirty="0"/>
              <a:t>the </a:t>
            </a:r>
            <a:r>
              <a:rPr lang="en-US" altLang="zh-CN" dirty="0" smtClean="0"/>
              <a:t>TXEN </a:t>
            </a:r>
            <a:r>
              <a:rPr lang="en-US" altLang="zh-CN" dirty="0"/>
              <a:t>bit in MODE register to 1.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649605" y="352699"/>
            <a:ext cx="8149590" cy="70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0333" tIns="36652" rIns="70333" bIns="36652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+mj-ea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356616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713232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1069848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1426464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transmitter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7864" y="4081636"/>
            <a:ext cx="1893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TX Buffer </a:t>
            </a:r>
            <a:r>
              <a:rPr lang="en-US" altLang="zh-CN" sz="1400" dirty="0"/>
              <a:t>Descriptors</a:t>
            </a:r>
            <a:endParaRPr lang="zh-CN" altLang="en-US" sz="14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19276"/>
            <a:ext cx="7056784" cy="974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92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1273324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26724" y="857825"/>
            <a:ext cx="76905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en-US" altLang="zh-CN" dirty="0" smtClean="0"/>
              <a:t>1.Set </a:t>
            </a:r>
            <a:r>
              <a:rPr lang="en-US" altLang="zh-CN" dirty="0"/>
              <a:t>the receive buffer descriptor to be associated with the received packet and mark it as empty.</a:t>
            </a:r>
          </a:p>
          <a:p>
            <a:r>
              <a:rPr lang="en-US" altLang="zh-CN" dirty="0" smtClean="0"/>
              <a:t>2.Enable the </a:t>
            </a:r>
            <a:r>
              <a:rPr lang="en-US" altLang="zh-CN" dirty="0"/>
              <a:t>RECEN bit in the MODE register to 1.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649605" y="352699"/>
            <a:ext cx="8149590" cy="70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0333" tIns="36652" rIns="70333" bIns="36652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+mj-ea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356616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713232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1069848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1426464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Reception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4" y="2569468"/>
            <a:ext cx="6797604" cy="936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3347864" y="3845867"/>
            <a:ext cx="20306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RX Buffer </a:t>
            </a:r>
            <a:r>
              <a:rPr lang="en-US" altLang="zh-CN" sz="1400" dirty="0"/>
              <a:t>Descriptors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9701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1273324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649605" y="352699"/>
            <a:ext cx="8149590" cy="70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0333" tIns="36652" rIns="70333" bIns="36652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+mj-ea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356616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713232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1069848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1426464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RGMII TX &amp; RX interface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057300"/>
            <a:ext cx="3594765" cy="1726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73" y="3505210"/>
            <a:ext cx="3717283" cy="172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505572"/>
            <a:ext cx="401241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003" y="1113927"/>
            <a:ext cx="3999470" cy="1604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3857700" y="2783892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</a:t>
            </a:r>
            <a:r>
              <a:rPr lang="en-US" altLang="zh-CN" dirty="0" err="1" smtClean="0"/>
              <a:t>gmii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interface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3857701" y="5193114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</a:t>
            </a:r>
            <a:r>
              <a:rPr lang="en-US" altLang="zh-CN" dirty="0" err="1" smtClean="0"/>
              <a:t>gmii</a:t>
            </a:r>
            <a:r>
              <a:rPr lang="en-US" altLang="zh-CN" dirty="0" smtClean="0"/>
              <a:t> </a:t>
            </a:r>
            <a:r>
              <a:rPr lang="en-US" altLang="zh-CN" dirty="0" err="1"/>
              <a:t>r</a:t>
            </a:r>
            <a:r>
              <a:rPr lang="en-US" altLang="zh-CN" dirty="0" err="1" smtClean="0"/>
              <a:t>x</a:t>
            </a:r>
            <a:r>
              <a:rPr lang="en-US" altLang="zh-CN" dirty="0" smtClean="0"/>
              <a:t> interface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833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1273324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649605" y="352699"/>
            <a:ext cx="8149590" cy="70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0333" tIns="36652" rIns="70333" bIns="36652" numCol="1" anchor="ctr" anchorCtr="0" compatLnSpc="1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+mj-ea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356616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713232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1069848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1426464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RGMII &amp; RMII interface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57701" y="5193114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</a:t>
            </a:r>
            <a:r>
              <a:rPr lang="en-US" altLang="zh-CN" dirty="0" err="1" smtClean="0"/>
              <a:t>gmii</a:t>
            </a:r>
            <a:r>
              <a:rPr lang="en-US" altLang="zh-CN" dirty="0" smtClean="0"/>
              <a:t> </a:t>
            </a:r>
            <a:r>
              <a:rPr lang="en-US" altLang="zh-CN" dirty="0" err="1"/>
              <a:t>r</a:t>
            </a:r>
            <a:r>
              <a:rPr lang="en-US" altLang="zh-CN" dirty="0" err="1" smtClean="0"/>
              <a:t>x</a:t>
            </a:r>
            <a:r>
              <a:rPr lang="en-US" altLang="zh-CN" dirty="0" smtClean="0"/>
              <a:t> interface</a:t>
            </a:r>
            <a:endParaRPr lang="en-US" altLang="zh-CN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8" y="1417340"/>
            <a:ext cx="8136904" cy="351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029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heme/theme1.xml><?xml version="1.0" encoding="utf-8"?>
<a:theme xmlns:a="http://schemas.openxmlformats.org/drawingml/2006/main" name="artosyn_ppt_template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10589</TotalTime>
  <Words>490</Words>
  <Application>Microsoft Office PowerPoint</Application>
  <PresentationFormat>全屏显示(16:10)</PresentationFormat>
  <Paragraphs>184</Paragraphs>
  <Slides>36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8" baseType="lpstr">
      <vt:lpstr>artosyn_ppt_template</vt:lpstr>
      <vt:lpstr>Visio</vt:lpstr>
      <vt:lpstr>GMAC Review</vt:lpstr>
      <vt:lpstr>CONTENT</vt:lpstr>
      <vt:lpstr>Introduction</vt:lpstr>
      <vt:lpstr>Integretion</vt:lpstr>
      <vt:lpstr>Integration</vt:lpstr>
      <vt:lpstr>PowerPoint 演示文稿</vt:lpstr>
      <vt:lpstr>PowerPoint 演示文稿</vt:lpstr>
      <vt:lpstr>PowerPoint 演示文稿</vt:lpstr>
      <vt:lpstr>PowerPoint 演示文稿</vt:lpstr>
      <vt:lpstr>Bus Interface</vt:lpstr>
      <vt:lpstr>Bus Interface</vt:lpstr>
      <vt:lpstr>Bus Interface</vt:lpstr>
      <vt:lpstr>Sim</vt:lpstr>
      <vt:lpstr>Sim</vt:lpstr>
      <vt:lpstr>EMMC Review</vt:lpstr>
      <vt:lpstr>CONTENT</vt:lpstr>
      <vt:lpstr>Introduction</vt:lpstr>
      <vt:lpstr>Introduction</vt:lpstr>
      <vt:lpstr>Integration</vt:lpstr>
      <vt:lpstr>Integration</vt:lpstr>
      <vt:lpstr>Programming</vt:lpstr>
      <vt:lpstr>Sim</vt:lpstr>
      <vt:lpstr>Sim</vt:lpstr>
      <vt:lpstr>SRAM_TOP Review</vt:lpstr>
      <vt:lpstr>Architecture</vt:lpstr>
      <vt:lpstr>PowerPoint 演示文稿</vt:lpstr>
      <vt:lpstr>CONTENT</vt:lpstr>
      <vt:lpstr>PowerPoint 演示文稿</vt:lpstr>
      <vt:lpstr>Integration</vt:lpstr>
      <vt:lpstr>Integration</vt:lpstr>
      <vt:lpstr>Flow control</vt:lpstr>
      <vt:lpstr>Application Analysis</vt:lpstr>
      <vt:lpstr>I2S Review</vt:lpstr>
      <vt:lpstr>Protocol</vt:lpstr>
      <vt:lpstr>DMA interface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MIPI Review</dc:title>
  <dc:creator>User</dc:creator>
  <cp:lastModifiedBy>User</cp:lastModifiedBy>
  <cp:revision>109</cp:revision>
  <dcterms:created xsi:type="dcterms:W3CDTF">2017-11-07T07:24:31Z</dcterms:created>
  <dcterms:modified xsi:type="dcterms:W3CDTF">2017-11-17T03:03:27Z</dcterms:modified>
</cp:coreProperties>
</file>