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  <p:sldMasterId id="2147483662" r:id="rId3"/>
    <p:sldMasterId id="2147483673" r:id="rId4"/>
    <p:sldMasterId id="2147483684" r:id="rId5"/>
    <p:sldMasterId id="2147483695" r:id="rId6"/>
    <p:sldMasterId id="2147483709" r:id="rId7"/>
    <p:sldMasterId id="2147483721" r:id="rId8"/>
    <p:sldMasterId id="2147483733" r:id="rId9"/>
    <p:sldMasterId id="2147483747" r:id="rId10"/>
  </p:sldMasterIdLst>
  <p:notesMasterIdLst>
    <p:notesMasterId r:id="rId68"/>
  </p:notesMasterIdLst>
  <p:handoutMasterIdLst>
    <p:handoutMasterId r:id="rId69"/>
  </p:handoutMasterIdLst>
  <p:sldIdLst>
    <p:sldId id="2830" r:id="rId11"/>
    <p:sldId id="2698" r:id="rId12"/>
    <p:sldId id="2740" r:id="rId13"/>
    <p:sldId id="2730" r:id="rId14"/>
    <p:sldId id="2699" r:id="rId15"/>
    <p:sldId id="2700" r:id="rId16"/>
    <p:sldId id="2701" r:id="rId17"/>
    <p:sldId id="2703" r:id="rId18"/>
    <p:sldId id="2705" r:id="rId19"/>
    <p:sldId id="2706" r:id="rId20"/>
    <p:sldId id="2704" r:id="rId21"/>
    <p:sldId id="2707" r:id="rId22"/>
    <p:sldId id="2717" r:id="rId23"/>
    <p:sldId id="2741" r:id="rId24"/>
    <p:sldId id="2719" r:id="rId25"/>
    <p:sldId id="2720" r:id="rId26"/>
    <p:sldId id="2742" r:id="rId27"/>
    <p:sldId id="2708" r:id="rId28"/>
    <p:sldId id="2710" r:id="rId29"/>
    <p:sldId id="2711" r:id="rId30"/>
    <p:sldId id="2712" r:id="rId31"/>
    <p:sldId id="2713" r:id="rId32"/>
    <p:sldId id="2714" r:id="rId33"/>
    <p:sldId id="2721" r:id="rId34"/>
    <p:sldId id="2728" r:id="rId35"/>
    <p:sldId id="2722" r:id="rId36"/>
    <p:sldId id="2729" r:id="rId37"/>
    <p:sldId id="2736" r:id="rId38"/>
    <p:sldId id="2886" r:id="rId39"/>
    <p:sldId id="2887" r:id="rId40"/>
    <p:sldId id="2737" r:id="rId41"/>
    <p:sldId id="2738" r:id="rId42"/>
    <p:sldId id="2739" r:id="rId43"/>
    <p:sldId id="2731" r:id="rId44"/>
    <p:sldId id="2733" r:id="rId45"/>
    <p:sldId id="2734" r:id="rId46"/>
    <p:sldId id="2831" r:id="rId47"/>
    <p:sldId id="2814" r:id="rId48"/>
    <p:sldId id="2815" r:id="rId49"/>
    <p:sldId id="2836" r:id="rId50"/>
    <p:sldId id="2816" r:id="rId51"/>
    <p:sldId id="2832" r:id="rId52"/>
    <p:sldId id="2819" r:id="rId53"/>
    <p:sldId id="2820" r:id="rId54"/>
    <p:sldId id="2821" r:id="rId55"/>
    <p:sldId id="2822" r:id="rId56"/>
    <p:sldId id="2833" r:id="rId57"/>
    <p:sldId id="2839" r:id="rId58"/>
    <p:sldId id="2840" r:id="rId59"/>
    <p:sldId id="2823" r:id="rId60"/>
    <p:sldId id="2824" r:id="rId61"/>
    <p:sldId id="2825" r:id="rId62"/>
    <p:sldId id="2841" r:id="rId63"/>
    <p:sldId id="2826" r:id="rId64"/>
    <p:sldId id="2827" r:id="rId65"/>
    <p:sldId id="2828" r:id="rId66"/>
    <p:sldId id="2835" r:id="rId67"/>
  </p:sldIdLst>
  <p:sldSz cx="9144000" cy="6858000" type="letter"/>
  <p:notesSz cx="6797675" cy="992632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5pPr>
    <a:lvl6pPr marL="2286000" algn="l" defTabSz="914400" rtl="0" eaLnBrk="1" latinLnBrk="0" hangingPunct="1">
      <a:defRPr kumimoji="1" sz="1000" b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6pPr>
    <a:lvl7pPr marL="2743200" algn="l" defTabSz="914400" rtl="0" eaLnBrk="1" latinLnBrk="0" hangingPunct="1">
      <a:defRPr kumimoji="1" sz="1000" b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7pPr>
    <a:lvl8pPr marL="3200400" algn="l" defTabSz="914400" rtl="0" eaLnBrk="1" latinLnBrk="0" hangingPunct="1">
      <a:defRPr kumimoji="1" sz="1000" b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8pPr>
    <a:lvl9pPr marL="3657600" algn="l" defTabSz="914400" rtl="0" eaLnBrk="1" latinLnBrk="0" hangingPunct="1">
      <a:defRPr kumimoji="1" sz="1000" b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300"/>
    <a:srgbClr val="0000FF"/>
    <a:srgbClr val="99FFCC"/>
    <a:srgbClr val="669900"/>
    <a:srgbClr val="FF0066"/>
    <a:srgbClr val="FF0000"/>
    <a:srgbClr val="0066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5" autoAdjust="0"/>
    <p:restoredTop sz="97403" autoAdjust="0"/>
  </p:normalViewPr>
  <p:slideViewPr>
    <p:cSldViewPr snapToGrid="0" snapToObjects="1">
      <p:cViewPr>
        <p:scale>
          <a:sx n="75" d="100"/>
          <a:sy n="75" d="100"/>
        </p:scale>
        <p:origin x="-774" y="-816"/>
      </p:cViewPr>
      <p:guideLst>
        <p:guide orient="horz" pos="2136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69" Type="http://schemas.openxmlformats.org/officeDocument/2006/relationships/handoutMaster" Target="handoutMasters/handoutMaster1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57.xml"/><Relationship Id="rId66" Type="http://schemas.openxmlformats.org/officeDocument/2006/relationships/slide" Target="slides/slide56.xml"/><Relationship Id="rId65" Type="http://schemas.openxmlformats.org/officeDocument/2006/relationships/slide" Target="slides/slide55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60" Type="http://schemas.openxmlformats.org/officeDocument/2006/relationships/slide" Target="slides/slide50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9.xml"/><Relationship Id="rId58" Type="http://schemas.openxmlformats.org/officeDocument/2006/relationships/slide" Target="slides/slide48.xml"/><Relationship Id="rId57" Type="http://schemas.openxmlformats.org/officeDocument/2006/relationships/slide" Target="slides/slide47.xml"/><Relationship Id="rId56" Type="http://schemas.openxmlformats.org/officeDocument/2006/relationships/slide" Target="slides/slide46.xml"/><Relationship Id="rId55" Type="http://schemas.openxmlformats.org/officeDocument/2006/relationships/slide" Target="slides/slide45.xml"/><Relationship Id="rId54" Type="http://schemas.openxmlformats.org/officeDocument/2006/relationships/slide" Target="slides/slide44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479" cy="497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1" tIns="46742" rIns="93481" bIns="46742" numCol="1" anchor="t" anchorCtr="0" compatLnSpc="1"/>
          <a:lstStyle>
            <a:lvl1pPr defTabSz="934720">
              <a:defRPr kumimoji="0" sz="1100" b="0">
                <a:latin typeface="Times New Roman" panose="02020603050405020304" pitchFamily="18" charset="0"/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196" y="1"/>
            <a:ext cx="2944479" cy="497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1" tIns="46742" rIns="93481" bIns="46742" numCol="1" anchor="t" anchorCtr="0" compatLnSpc="1"/>
          <a:lstStyle>
            <a:lvl1pPr algn="r" defTabSz="934720">
              <a:defRPr kumimoji="0" sz="1100" b="0">
                <a:latin typeface="Times New Roman" panose="02020603050405020304" pitchFamily="18" charset="0"/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22"/>
            <a:ext cx="2944479" cy="4973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1" tIns="46742" rIns="93481" bIns="46742" numCol="1" anchor="b" anchorCtr="0" compatLnSpc="1"/>
          <a:lstStyle>
            <a:lvl1pPr defTabSz="934720">
              <a:defRPr kumimoji="0" sz="1100" b="0">
                <a:latin typeface="Times New Roman" panose="02020603050405020304" pitchFamily="18" charset="0"/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196" y="9429322"/>
            <a:ext cx="2944479" cy="4973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1" tIns="46742" rIns="93481" bIns="46742" numCol="1" anchor="b" anchorCtr="0" compatLnSpc="1"/>
          <a:lstStyle>
            <a:lvl1pPr algn="r" defTabSz="934720">
              <a:defRPr kumimoji="0" sz="1100" b="0">
                <a:latin typeface="Times New Roman" panose="02020603050405020304" pitchFamily="18" charset="0"/>
                <a:ea typeface="PMingLiU" panose="02020500000000000000" charset="-120"/>
              </a:defRPr>
            </a:lvl1pPr>
          </a:lstStyle>
          <a:p>
            <a:pPr>
              <a:defRPr/>
            </a:pPr>
            <a:fld id="{95479173-B297-4C80-9CA1-86C859FB42DB}" type="slidenum">
              <a:rPr lang="zh-TW" altLang="en-US"/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479" cy="497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1" tIns="46742" rIns="93481" bIns="46742" numCol="1" anchor="t" anchorCtr="0" compatLnSpc="1"/>
          <a:lstStyle>
            <a:lvl1pPr defTabSz="934720">
              <a:defRPr kumimoji="0" sz="1100" b="0">
                <a:latin typeface="Times New Roman" panose="02020603050405020304" pitchFamily="18" charset="0"/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196" y="1"/>
            <a:ext cx="2944479" cy="497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1" tIns="46742" rIns="93481" bIns="46742" numCol="1" anchor="t" anchorCtr="0" compatLnSpc="1"/>
          <a:lstStyle>
            <a:lvl1pPr algn="r" defTabSz="934720">
              <a:defRPr kumimoji="0" sz="1100" b="0">
                <a:latin typeface="Times New Roman" panose="02020603050405020304" pitchFamily="18" charset="0"/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243" y="4712199"/>
            <a:ext cx="4983191" cy="44709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1" tIns="46742" rIns="93481" bIns="46742" numCol="1" anchor="t" anchorCtr="0" compatLnSpc="1"/>
          <a:lstStyle/>
          <a:p>
            <a:pPr lvl="0"/>
            <a:r>
              <a:rPr lang="en-US" altLang="zh-TW" noProof="0" smtClean="0"/>
              <a:t>Click to edit Master text styles</a:t>
            </a:r>
            <a:endParaRPr lang="en-US" altLang="zh-TW" noProof="0" smtClean="0"/>
          </a:p>
          <a:p>
            <a:pPr lvl="1"/>
            <a:r>
              <a:rPr lang="en-US" altLang="zh-TW" noProof="0" smtClean="0"/>
              <a:t>Second level</a:t>
            </a:r>
            <a:endParaRPr lang="en-US" altLang="zh-TW" noProof="0" smtClean="0"/>
          </a:p>
          <a:p>
            <a:pPr lvl="2"/>
            <a:r>
              <a:rPr lang="en-US" altLang="zh-TW" noProof="0" smtClean="0"/>
              <a:t>Third level</a:t>
            </a:r>
            <a:endParaRPr lang="en-US" altLang="zh-TW" noProof="0" smtClean="0"/>
          </a:p>
          <a:p>
            <a:pPr lvl="3"/>
            <a:r>
              <a:rPr lang="en-US" altLang="zh-TW" noProof="0" smtClean="0"/>
              <a:t>Fourth level</a:t>
            </a:r>
            <a:endParaRPr lang="en-US" altLang="zh-TW" noProof="0" smtClean="0"/>
          </a:p>
          <a:p>
            <a:pPr lvl="4"/>
            <a:r>
              <a:rPr lang="en-US" altLang="zh-TW" noProof="0" smtClean="0"/>
              <a:t>Fifth level</a:t>
            </a:r>
            <a:endParaRPr lang="en-US" altLang="zh-TW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22"/>
            <a:ext cx="2944479" cy="4973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1" tIns="46742" rIns="93481" bIns="46742" numCol="1" anchor="b" anchorCtr="0" compatLnSpc="1"/>
          <a:lstStyle>
            <a:lvl1pPr defTabSz="934720">
              <a:defRPr kumimoji="0" sz="1100" b="0">
                <a:latin typeface="Times New Roman" panose="02020603050405020304" pitchFamily="18" charset="0"/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196" y="9429322"/>
            <a:ext cx="2944479" cy="4973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1" tIns="46742" rIns="93481" bIns="46742" numCol="1" anchor="b" anchorCtr="0" compatLnSpc="1"/>
          <a:lstStyle>
            <a:lvl1pPr algn="r" defTabSz="934720">
              <a:defRPr kumimoji="0" sz="1100" b="0">
                <a:latin typeface="Times New Roman" panose="02020603050405020304" pitchFamily="18" charset="0"/>
                <a:ea typeface="PMingLiU" panose="02020500000000000000" charset="-120"/>
              </a:defRPr>
            </a:lvl1pPr>
          </a:lstStyle>
          <a:p>
            <a:pPr>
              <a:defRPr/>
            </a:pPr>
            <a:fld id="{4E1A1ADC-AA21-4134-92C5-79353A9DC7DC}" type="slidenum">
              <a:rPr lang="zh-TW" altLang="en-US"/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anose="02020500000000000000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0B261-4DD2-43A0-A5E0-4FD7579B7EB9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7B26A-4AF0-475F-A5DF-C45A25A4A516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323850"/>
            <a:ext cx="2084387" cy="57689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323850"/>
            <a:ext cx="6100763" cy="57689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23850"/>
            <a:ext cx="8335962" cy="795338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1265238"/>
            <a:ext cx="4092575" cy="4827587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97400" y="1265238"/>
            <a:ext cx="4092575" cy="48275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168275" marR="0" lvl="0" indent="-16827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23850"/>
            <a:ext cx="8335962" cy="795338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1265238"/>
            <a:ext cx="4092575" cy="4827587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265238"/>
            <a:ext cx="4092575" cy="4827587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3DB96-F01C-4952-8EE7-17692F9D8DCF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B1F2-03E6-4379-B9F6-619E5F33AA43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413" y="122238"/>
            <a:ext cx="6527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pic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9BCF0-0445-4552-8782-EFE78324C065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363" y="76200"/>
            <a:ext cx="11938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5" descr="Artosyn Slogon 2015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8039100" y="6205538"/>
            <a:ext cx="919163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4" y="2840039"/>
            <a:ext cx="5883275" cy="947737"/>
          </a:xfrm>
        </p:spPr>
        <p:txBody>
          <a:bodyPr/>
          <a:lstStyle>
            <a:lvl1pPr algn="ctr">
              <a:defRPr sz="27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zh-CN" strike="noStrike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1"/>
            <a:ext cx="5892800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1500"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zh-CN" strike="noStrike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879725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163" y="6388100"/>
            <a:ext cx="1793875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" descr="#wm#_54_13_*Z"/>
          <p:cNvGrpSpPr/>
          <p:nvPr/>
        </p:nvGrpSpPr>
        <p:grpSpPr>
          <a:xfrm>
            <a:off x="1343025" y="3000375"/>
            <a:ext cx="89535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627" tIns="35242" rIns="67627" bIns="35242" anchor="ctr"/>
            <a:lstStyle/>
            <a:p>
              <a:pPr fontAlgn="base"/>
              <a:endParaRPr lang="zh-CN" altLang="zh-CN" sz="1350" strike="noStrike" noProof="1"/>
            </a:p>
          </p:txBody>
        </p:sp>
        <p:sp>
          <p:nvSpPr>
            <p:cNvPr id="5124" name="AutoShape 6" descr="#wm#_54_13_*Z"/>
            <p:cNvSpPr/>
            <p:nvPr/>
          </p:nvSpPr>
          <p:spPr>
            <a:xfrm rot="-1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 w="9525">
              <a:noFill/>
            </a:ln>
          </p:spPr>
          <p:txBody>
            <a:bodyPr wrap="none" lIns="67627" tIns="35242" rIns="67627" bIns="35242" anchor="ctr"/>
            <a:p>
              <a:pPr lvl="0" indent="0" algn="ctr"/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90800" y="3087434"/>
            <a:ext cx="5284076" cy="856800"/>
          </a:xfrm>
        </p:spPr>
        <p:txBody>
          <a:bodyPr anchor="ctr" anchorCtr="0"/>
          <a:lstStyle>
            <a:lvl1pPr>
              <a:defRPr sz="2100"/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2997"/>
            <a:ext cx="3552384" cy="3916800"/>
          </a:xfrm>
        </p:spPr>
        <p:txBody>
          <a:bodyPr/>
          <a:lstStyle>
            <a:lvl1pPr marL="214630" indent="-213995">
              <a:buFont typeface="Arial" panose="020B0604020202020204" pitchFamily="34" charset="0"/>
              <a:buChar char="•"/>
              <a:defRPr sz="1800"/>
            </a:lvl1pPr>
            <a:lvl2pPr marL="557530" indent="-213995">
              <a:buFont typeface="Arial" panose="020B0604020202020204" pitchFamily="34" charset="0"/>
              <a:buChar char="•"/>
              <a:defRPr sz="1500"/>
            </a:lvl2pPr>
            <a:lvl3pPr marL="900430" indent="-213995">
              <a:buFont typeface="Arial" panose="020B0604020202020204" pitchFamily="34" charset="0"/>
              <a:buChar char="•"/>
              <a:defRPr sz="1350"/>
            </a:lvl3pPr>
            <a:lvl4pPr marL="1243330" indent="-213995">
              <a:buFont typeface="Arial" panose="020B0604020202020204" pitchFamily="34" charset="0"/>
              <a:buChar char="•"/>
              <a:defRPr sz="1350"/>
            </a:lvl4pPr>
            <a:lvl5pPr marL="1586230" indent="-213995">
              <a:buFont typeface="Arial" panose="020B0604020202020204" pitchFamily="34" charset="0"/>
              <a:buChar char="•"/>
              <a:defRPr sz="135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8760" y="1372997"/>
            <a:ext cx="3368040" cy="3916800"/>
          </a:xfrm>
        </p:spPr>
        <p:txBody>
          <a:bodyPr/>
          <a:lstStyle>
            <a:lvl1pPr marL="214630" indent="-213995">
              <a:buFont typeface="Arial" panose="020B0604020202020204" pitchFamily="34" charset="0"/>
              <a:buChar char="•"/>
              <a:defRPr sz="1800"/>
            </a:lvl1pPr>
            <a:lvl2pPr marL="557530" indent="-213995">
              <a:buFont typeface="Arial" panose="020B0604020202020204" pitchFamily="34" charset="0"/>
              <a:buChar char="•"/>
              <a:defRPr sz="1500"/>
            </a:lvl2pPr>
            <a:lvl3pPr marL="900430" indent="-213995">
              <a:buFont typeface="Arial" panose="020B0604020202020204" pitchFamily="34" charset="0"/>
              <a:buChar char="•"/>
              <a:defRPr sz="1350"/>
            </a:lvl3pPr>
            <a:lvl4pPr marL="1243330" indent="-213995">
              <a:buFont typeface="Arial" panose="020B0604020202020204" pitchFamily="34" charset="0"/>
              <a:buChar char="•"/>
              <a:defRPr sz="1350"/>
            </a:lvl4pPr>
            <a:lvl5pPr marL="1586230" indent="-213995">
              <a:buFont typeface="Arial" panose="020B0604020202020204" pitchFamily="34" charset="0"/>
              <a:buChar char="•"/>
              <a:defRPr sz="135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229600" cy="1109999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4041776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5765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576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8" descr="#wm#_54_35_*Z"/>
          <p:cNvGrpSpPr/>
          <p:nvPr/>
        </p:nvGrpSpPr>
        <p:grpSpPr>
          <a:xfrm rot="10800000">
            <a:off x="7689850" y="2940050"/>
            <a:ext cx="554038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grpSp>
        <p:nvGrpSpPr>
          <p:cNvPr id="7174" name="Group 4" descr="#wm#_54_35_*Z"/>
          <p:cNvGrpSpPr/>
          <p:nvPr/>
        </p:nvGrpSpPr>
        <p:grpSpPr>
          <a:xfrm>
            <a:off x="930275" y="2940050"/>
            <a:ext cx="54610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35200" y="3110400"/>
            <a:ext cx="5673600" cy="644400"/>
          </a:xfrm>
        </p:spPr>
        <p:txBody>
          <a:bodyPr/>
          <a:lstStyle>
            <a:lvl1pPr algn="ctr">
              <a:defRPr sz="27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7E5D6-9DC7-4BFB-8482-B040D7A5254E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6400" y="5141976"/>
            <a:ext cx="8251200" cy="1195200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41301"/>
            <a:ext cx="8229600" cy="5873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5027" y="1198468"/>
            <a:ext cx="5113946" cy="342136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r>
              <a:rPr lang="zh-CN" altLang="en-US" strike="noStrike" noProof="1" smtClean="0"/>
              <a:t>单击图标添加图片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1336" y="241301"/>
            <a:ext cx="1265465" cy="588486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1301"/>
            <a:ext cx="6780440" cy="58848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412955"/>
            <a:ext cx="8229600" cy="557509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8263" y="68580"/>
            <a:ext cx="11938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5" descr="Artosyn Slogon 2015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8039100" y="6205538"/>
            <a:ext cx="919163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4" y="2840039"/>
            <a:ext cx="5883275" cy="947737"/>
          </a:xfrm>
        </p:spPr>
        <p:txBody>
          <a:bodyPr/>
          <a:lstStyle>
            <a:lvl1pPr algn="ctr">
              <a:defRPr sz="27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zh-CN" strike="noStrike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1"/>
            <a:ext cx="5892800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1500"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zh-CN" strike="noStrike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r>
              <a:rPr lang="zh-CN" altLang="en-US" strike="noStrike" noProof="1"/>
              <a:t>20</a:t>
            </a:r>
            <a:r>
              <a:rPr lang="en-US" altLang="zh-CN" strike="noStrike" noProof="1"/>
              <a:t>17/11/23</a:t>
            </a: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879725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163" y="6388100"/>
            <a:ext cx="1793875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" descr="#wm#_54_13_*Z"/>
          <p:cNvGrpSpPr/>
          <p:nvPr/>
        </p:nvGrpSpPr>
        <p:grpSpPr>
          <a:xfrm>
            <a:off x="1343025" y="3000375"/>
            <a:ext cx="89535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627" tIns="35242" rIns="67627" bIns="35242" anchor="ctr"/>
            <a:lstStyle/>
            <a:p>
              <a:pPr fontAlgn="base"/>
              <a:endParaRPr lang="zh-CN" altLang="zh-CN" sz="1350" strike="noStrike" noProof="1"/>
            </a:p>
          </p:txBody>
        </p:sp>
        <p:sp>
          <p:nvSpPr>
            <p:cNvPr id="5124" name="AutoShape 6" descr="#wm#_54_13_*Z"/>
            <p:cNvSpPr/>
            <p:nvPr/>
          </p:nvSpPr>
          <p:spPr>
            <a:xfrm rot="-1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 w="9525">
              <a:noFill/>
            </a:ln>
          </p:spPr>
          <p:txBody>
            <a:bodyPr wrap="none" lIns="67627" tIns="35242" rIns="67627" bIns="35242" anchor="ctr"/>
            <a:p>
              <a:pPr lvl="0" indent="0" algn="ctr"/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90800" y="3087434"/>
            <a:ext cx="5284076" cy="856800"/>
          </a:xfrm>
        </p:spPr>
        <p:txBody>
          <a:bodyPr anchor="ctr" anchorCtr="0"/>
          <a:lstStyle>
            <a:lvl1pPr>
              <a:defRPr sz="2100"/>
            </a:lvl1pPr>
          </a:lstStyle>
          <a:p>
            <a:pPr fontAlgn="base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2997"/>
            <a:ext cx="3552384" cy="3916800"/>
          </a:xfrm>
        </p:spPr>
        <p:txBody>
          <a:bodyPr/>
          <a:lstStyle>
            <a:lvl1pPr marL="214630" indent="-213995">
              <a:buFont typeface="Arial" panose="020B0604020202020204" pitchFamily="34" charset="0"/>
              <a:buChar char="•"/>
              <a:defRPr sz="1800"/>
            </a:lvl1pPr>
            <a:lvl2pPr marL="557530" indent="-213995">
              <a:buFont typeface="Arial" panose="020B0604020202020204" pitchFamily="34" charset="0"/>
              <a:buChar char="•"/>
              <a:defRPr sz="1500"/>
            </a:lvl2pPr>
            <a:lvl3pPr marL="900430" indent="-213995">
              <a:buFont typeface="Arial" panose="020B0604020202020204" pitchFamily="34" charset="0"/>
              <a:buChar char="•"/>
              <a:defRPr sz="1350"/>
            </a:lvl3pPr>
            <a:lvl4pPr marL="1243330" indent="-213995">
              <a:buFont typeface="Arial" panose="020B0604020202020204" pitchFamily="34" charset="0"/>
              <a:buChar char="•"/>
              <a:defRPr sz="1350"/>
            </a:lvl4pPr>
            <a:lvl5pPr marL="1586230" indent="-213995">
              <a:buFont typeface="Arial" panose="020B0604020202020204" pitchFamily="34" charset="0"/>
              <a:buChar char="•"/>
              <a:defRPr sz="135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8760" y="1372997"/>
            <a:ext cx="3368040" cy="3916800"/>
          </a:xfrm>
        </p:spPr>
        <p:txBody>
          <a:bodyPr/>
          <a:lstStyle>
            <a:lvl1pPr marL="214630" indent="-213995">
              <a:buFont typeface="Arial" panose="020B0604020202020204" pitchFamily="34" charset="0"/>
              <a:buChar char="•"/>
              <a:defRPr sz="1800"/>
            </a:lvl1pPr>
            <a:lvl2pPr marL="557530" indent="-213995">
              <a:buFont typeface="Arial" panose="020B0604020202020204" pitchFamily="34" charset="0"/>
              <a:buChar char="•"/>
              <a:defRPr sz="1500"/>
            </a:lvl2pPr>
            <a:lvl3pPr marL="900430" indent="-213995">
              <a:buFont typeface="Arial" panose="020B0604020202020204" pitchFamily="34" charset="0"/>
              <a:buChar char="•"/>
              <a:defRPr sz="1350"/>
            </a:lvl3pPr>
            <a:lvl4pPr marL="1243330" indent="-213995">
              <a:buFont typeface="Arial" panose="020B0604020202020204" pitchFamily="34" charset="0"/>
              <a:buChar char="•"/>
              <a:defRPr sz="1350"/>
            </a:lvl4pPr>
            <a:lvl5pPr marL="1586230" indent="-213995">
              <a:buFont typeface="Arial" panose="020B0604020202020204" pitchFamily="34" charset="0"/>
              <a:buChar char="•"/>
              <a:defRPr sz="135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229600" cy="1109999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4041776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5765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576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8" descr="#wm#_54_35_*Z"/>
          <p:cNvGrpSpPr/>
          <p:nvPr/>
        </p:nvGrpSpPr>
        <p:grpSpPr>
          <a:xfrm rot="10800000">
            <a:off x="7689850" y="2940050"/>
            <a:ext cx="554038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grpSp>
        <p:nvGrpSpPr>
          <p:cNvPr id="7174" name="Group 4" descr="#wm#_54_35_*Z"/>
          <p:cNvGrpSpPr/>
          <p:nvPr/>
        </p:nvGrpSpPr>
        <p:grpSpPr>
          <a:xfrm>
            <a:off x="930275" y="2940050"/>
            <a:ext cx="54610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35200" y="3110400"/>
            <a:ext cx="5673600" cy="644400"/>
          </a:xfrm>
        </p:spPr>
        <p:txBody>
          <a:bodyPr/>
          <a:lstStyle>
            <a:lvl1pPr algn="ctr">
              <a:defRPr sz="27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20B25-E02C-47C0-BE93-1C512ABB3A96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7"/>
          <p:cNvGrpSpPr/>
          <p:nvPr/>
        </p:nvGrpSpPr>
        <p:grpSpPr>
          <a:xfrm>
            <a:off x="0" y="241300"/>
            <a:ext cx="4572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/>
              <a:endParaRPr lang="zh-CN" altLang="en-US" sz="1350" strike="noStrike" noProof="1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6400" y="5141976"/>
            <a:ext cx="8251200" cy="1195200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41301"/>
            <a:ext cx="8229600" cy="5873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5027" y="1198468"/>
            <a:ext cx="5113946" cy="342136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r>
              <a:rPr lang="zh-CN" altLang="en-US" strike="noStrike" noProof="1" smtClean="0"/>
              <a:t>单击图标添加图片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1336" y="241301"/>
            <a:ext cx="1265465" cy="588486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1301"/>
            <a:ext cx="6780440" cy="58848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412955"/>
            <a:ext cx="8229600" cy="557509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1FFE-5087-48DD-9BC6-4B425EF59EFF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DA7AE-03AB-419A-B04A-7E6115751508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306" tIns="45652" rIns="91306" bIns="45652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vert="horz" wrap="square" lIns="91306" tIns="45652" rIns="91306" bIns="45652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1" lang="en-US" sz="3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413" y="122238"/>
            <a:ext cx="6527800" cy="12954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martArt Placeholder 2"/>
          <p:cNvSpPr>
            <a:spLocks noGrp="1"/>
          </p:cNvSpPr>
          <p:nvPr>
            <p:ph type="pic" idx="1"/>
          </p:nvPr>
        </p:nvSpPr>
        <p:spPr>
          <a:xfrm>
            <a:off x="457200" y="1719263"/>
            <a:ext cx="8229600" cy="4411662"/>
          </a:xfrm>
        </p:spPr>
        <p:txBody>
          <a:bodyPr vert="horz" wrap="square" lIns="91306" tIns="45652" rIns="91306" bIns="45652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1" lang="en-US" sz="30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0F2B-67B9-45E3-9A57-DA36CADB8E36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667FB-9C1D-4626-91B5-3B5ABDFDB82F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t-EE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87"/>
            <a:ext cx="4984750" cy="6859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6159500" y="0"/>
            <a:ext cx="0" cy="787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1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2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7475" y="1231900"/>
            <a:ext cx="2332038" cy="89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57500" y="2971800"/>
            <a:ext cx="5816600" cy="723900"/>
          </a:xfrm>
        </p:spPr>
        <p:txBody>
          <a:bodyPr anchor="t"/>
          <a:lstStyle>
            <a:lvl1pPr algn="r"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381500"/>
            <a:ext cx="5473700" cy="635000"/>
          </a:xfrm>
        </p:spPr>
        <p:txBody>
          <a:bodyPr/>
          <a:lstStyle>
            <a:lvl1pPr marL="0" indent="0" algn="r">
              <a:buFontTx/>
              <a:buNone/>
              <a:defRPr sz="1600" b="1"/>
            </a:lvl1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AA92-6722-43C8-8718-4C08AB888F6E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265238"/>
            <a:ext cx="40925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265238"/>
            <a:ext cx="40925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323850"/>
            <a:ext cx="2084387" cy="57689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323850"/>
            <a:ext cx="6100763" cy="57689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17228-EC94-49BC-B5FF-8E949E4EBEC8}" type="datetime1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23850"/>
            <a:ext cx="8335962" cy="795338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1265238"/>
            <a:ext cx="4092575" cy="4827587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97400" y="1265238"/>
            <a:ext cx="4092575" cy="48275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168275" marR="0" lvl="0" indent="-16827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23850"/>
            <a:ext cx="8335962" cy="795338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1265238"/>
            <a:ext cx="4092575" cy="4827587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265238"/>
            <a:ext cx="4092575" cy="4827587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87"/>
            <a:ext cx="4984750" cy="6859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6159500" y="0"/>
            <a:ext cx="0" cy="787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1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2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7475" y="1231900"/>
            <a:ext cx="2332038" cy="89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57500" y="2971800"/>
            <a:ext cx="5816600" cy="723900"/>
          </a:xfrm>
        </p:spPr>
        <p:txBody>
          <a:bodyPr anchor="t"/>
          <a:lstStyle>
            <a:lvl1pPr algn="r"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381500"/>
            <a:ext cx="5473700" cy="635000"/>
          </a:xfrm>
        </p:spPr>
        <p:txBody>
          <a:bodyPr/>
          <a:lstStyle>
            <a:lvl1pPr marL="0" indent="0" algn="r">
              <a:buFontTx/>
              <a:buNone/>
              <a:defRPr sz="1600" b="1"/>
            </a:lvl1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265238"/>
            <a:ext cx="40925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265238"/>
            <a:ext cx="40925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5" Type="http://schemas.openxmlformats.org/officeDocument/2006/relationships/theme" Target="../theme/theme5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5" Type="http://schemas.openxmlformats.org/officeDocument/2006/relationships/theme" Target="../theme/theme8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99.xml"/><Relationship Id="rId7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5" Type="http://schemas.openxmlformats.org/officeDocument/2006/relationships/theme" Target="../theme/theme9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905125" y="3506788"/>
            <a:ext cx="2941638" cy="4572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dirty="0">
                <a:solidFill>
                  <a:schemeClr val="folHlink"/>
                </a:solidFill>
              </a:rPr>
              <a:t>Ralink Confidential</a:t>
            </a:r>
            <a:endParaRPr lang="en-US" altLang="zh-TW" sz="2400" i="1" dirty="0">
              <a:solidFill>
                <a:schemeClr val="folHlink"/>
              </a:solidFill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6527800"/>
            <a:ext cx="9144000" cy="334963"/>
          </a:xfrm>
          <a:prstGeom prst="rect">
            <a:avLst/>
          </a:prstGeom>
          <a:solidFill>
            <a:srgbClr val="CCCCFF"/>
          </a:solidFill>
          <a:ln w="3175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>
              <a:latin typeface="Arial" panose="020B0604020202020204" pitchFamily="34" charset="0"/>
              <a:ea typeface="PMingLiU" panose="02020500000000000000" charset="-12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49413" y="122238"/>
            <a:ext cx="6527800" cy="814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06" tIns="45652" rIns="91306" bIns="45652" numCol="1" anchor="ctr" anchorCtr="1" compatLnSpc="1"/>
          <a:lstStyle/>
          <a:p>
            <a:pPr lvl="0"/>
            <a:r>
              <a:rPr lang="en-US" altLang="zh-TW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371600"/>
            <a:ext cx="8229600" cy="4797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06" tIns="45652" rIns="91306" bIns="45652" numCol="1" anchor="t" anchorCtr="0" compatLnSpc="1"/>
          <a:lstStyle/>
          <a:p>
            <a:pPr lvl="0"/>
            <a:r>
              <a:rPr lang="en-US" altLang="zh-TW" smtClean="0"/>
              <a:t>按一下以編輯母片</a:t>
            </a:r>
            <a:endParaRPr lang="en-US" altLang="zh-TW" smtClean="0"/>
          </a:p>
          <a:p>
            <a:pPr lvl="1"/>
            <a:r>
              <a:rPr lang="en-US" altLang="zh-TW" smtClean="0"/>
              <a:t>第二層</a:t>
            </a:r>
            <a:endParaRPr lang="en-US" altLang="zh-TW" smtClean="0"/>
          </a:p>
          <a:p>
            <a:pPr lvl="2"/>
            <a:r>
              <a:rPr lang="en-US" altLang="zh-TW" smtClean="0"/>
              <a:t>第三層</a:t>
            </a:r>
            <a:endParaRPr lang="en-US" altLang="zh-TW" smtClean="0"/>
          </a:p>
          <a:p>
            <a:pPr lvl="3"/>
            <a:r>
              <a:rPr lang="en-US" altLang="zh-TW" smtClean="0"/>
              <a:t>第四層</a:t>
            </a:r>
            <a:endParaRPr lang="en-US" altLang="zh-TW" smtClean="0"/>
          </a:p>
          <a:p>
            <a:pPr lvl="4"/>
            <a:r>
              <a:rPr lang="en-US" altLang="zh-TW" smtClean="0"/>
              <a:t>第五層</a:t>
            </a:r>
            <a:endParaRPr lang="en-US" altLang="zh-TW" smtClean="0"/>
          </a:p>
        </p:txBody>
      </p:sp>
      <p:sp>
        <p:nvSpPr>
          <p:cNvPr id="29870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7800"/>
            <a:ext cx="2133600" cy="317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06" tIns="45652" rIns="91306" bIns="45652" numCol="1" anchor="t" anchorCtr="0" compatLnSpc="1"/>
          <a:lstStyle>
            <a:lvl1pPr>
              <a:defRPr kumimoji="0" b="0" smtClean="0"/>
            </a:lvl1pPr>
          </a:lstStyle>
          <a:p>
            <a:pPr>
              <a:defRPr/>
            </a:pPr>
            <a:fld id="{093663BA-81B8-43F6-A809-AF84743D5D1E}" type="datetime1">
              <a:rPr lang="zh-TW" altLang="en-US"/>
            </a:fld>
            <a:endParaRPr lang="en-US" altLang="zh-TW"/>
          </a:p>
        </p:txBody>
      </p:sp>
      <p:sp>
        <p:nvSpPr>
          <p:cNvPr id="2987050" name="Text Box 42"/>
          <p:cNvSpPr txBox="1">
            <a:spLocks noChangeArrowheads="1"/>
          </p:cNvSpPr>
          <p:nvPr/>
        </p:nvSpPr>
        <p:spPr bwMode="auto">
          <a:xfrm>
            <a:off x="0" y="6557963"/>
            <a:ext cx="9144000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919" tIns="45451" rIns="90919" bIns="4545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en-US" altLang="zh-TW" sz="1200" i="1" dirty="0">
                <a:latin typeface="Arial" panose="020B0604020202020204" pitchFamily="34" charset="0"/>
                <a:ea typeface="PMingLiU" panose="02020500000000000000" charset="-120"/>
              </a:rPr>
              <a:t>- RALINK PROPRIETARY &amp; CONFIDENTIAL-</a:t>
            </a:r>
            <a:r>
              <a:rPr kumimoji="0" lang="en-US" altLang="zh-TW" sz="800" i="1" dirty="0">
                <a:latin typeface="Arial" panose="020B0604020202020204" pitchFamily="34" charset="0"/>
                <a:ea typeface="PMingLiU" panose="02020500000000000000" charset="-120"/>
              </a:rPr>
              <a:t> </a:t>
            </a:r>
            <a:fld id="{5ED48B2C-2F0E-42CC-8B77-3DA34F785A47}" type="slidenum">
              <a:rPr kumimoji="0" lang="en-US" altLang="en-US" sz="800" i="1" dirty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charset="-120"/>
              </a:rPr>
            </a:fld>
            <a:endParaRPr kumimoji="0" lang="en-US" altLang="zh-TW" i="1" dirty="0">
              <a:solidFill>
                <a:schemeClr val="bg2"/>
              </a:solidFill>
              <a:latin typeface="Arial" panose="020B0604020202020204" pitchFamily="34" charset="0"/>
              <a:ea typeface="PMingLiU" panose="02020500000000000000" charset="-120"/>
            </a:endParaRPr>
          </a:p>
        </p:txBody>
      </p:sp>
      <p:sp>
        <p:nvSpPr>
          <p:cNvPr id="2987052" name="Line 44"/>
          <p:cNvSpPr>
            <a:spLocks noChangeShapeType="1"/>
          </p:cNvSpPr>
          <p:nvPr/>
        </p:nvSpPr>
        <p:spPr bwMode="auto">
          <a:xfrm>
            <a:off x="1154113" y="936625"/>
            <a:ext cx="75199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ea typeface="PMingLiU" panose="02020500000000000000" charset="-120"/>
            </a:endParaRPr>
          </a:p>
        </p:txBody>
      </p:sp>
      <p:pic>
        <p:nvPicPr>
          <p:cNvPr id="1033" name="Picture 16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3050" y="311150"/>
            <a:ext cx="1416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  <a:ea typeface="PMingLiU" panose="02020500000000000000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  <a:ea typeface="PMingLiU" panose="02020500000000000000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  <a:ea typeface="PMingLiU" panose="02020500000000000000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  <a:ea typeface="PMingLiU" panose="02020500000000000000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Verdana" panose="020B0604030504040204" pitchFamily="34" charset="0"/>
          <a:ea typeface="PMingLiU" panose="02020500000000000000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Verdana" panose="020B0604030504040204" pitchFamily="34" charset="0"/>
          <a:ea typeface="PMingLiU" panose="02020500000000000000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Verdana" panose="020B0604030504040204" pitchFamily="34" charset="0"/>
          <a:ea typeface="PMingLiU" panose="02020500000000000000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Verdana" panose="020B0604030504040204" pitchFamily="34" charset="0"/>
          <a:ea typeface="PMingLiU" panose="02020500000000000000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 b="1">
          <a:solidFill>
            <a:srgbClr val="0000CC"/>
          </a:solidFill>
          <a:latin typeface="Arial Narrow" panose="020B0606020202030204" pitchFamily="34" charset="0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 b="1">
          <a:solidFill>
            <a:schemeClr val="tx1"/>
          </a:solidFill>
          <a:latin typeface="Arial Narrow" panose="020B0606020202030204" pitchFamily="34" charset="0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 b="1">
          <a:solidFill>
            <a:srgbClr val="333300"/>
          </a:solidFill>
          <a:latin typeface="Arial Narrow" panose="020B0606020202030204" pitchFamily="34" charset="0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 b="1">
          <a:solidFill>
            <a:schemeClr val="tx1"/>
          </a:solidFill>
          <a:latin typeface="Arial Narrow" panose="020B0606020202030204" pitchFamily="34" charset="0"/>
          <a:ea typeface="+mn-ea"/>
        </a:defRPr>
      </a:lvl4pPr>
      <a:lvl5pPr marL="1597025" indent="-31432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 b="1">
          <a:solidFill>
            <a:schemeClr val="tx1"/>
          </a:solidFill>
          <a:latin typeface="Arial Narrow" panose="020B0606020202030204" pitchFamily="34" charset="0"/>
          <a:ea typeface="+mn-ea"/>
        </a:defRPr>
      </a:lvl5pPr>
      <a:lvl6pPr marL="2054225" indent="-3143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1425" indent="-3143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68625" indent="-3143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5825" indent="-3143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36575" y="241300"/>
            <a:ext cx="8150225" cy="844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5725"/>
            <a:ext cx="82296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 fontAlgn="base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base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base"/>
            <a:r>
              <a:rPr lang="zh-CN" altLang="zh-CN" sz="1350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base"/>
            <a:r>
              <a:rPr lang="zh-CN" altLang="zh-CN" sz="1350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base"/>
            <a:r>
              <a:rPr lang="zh-CN" altLang="zh-CN" sz="1350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05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05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57175" indent="-257175" algn="l" rtl="0" eaLnBrk="1" fontAlgn="base" hangingPunct="1">
        <a:spcBef>
          <a:spcPct val="15000"/>
        </a:spcBef>
        <a:spcAft>
          <a:spcPct val="0"/>
        </a:spcAft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5575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9004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2433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15862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36575" y="241300"/>
            <a:ext cx="8150225" cy="844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5725"/>
            <a:ext cx="82296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 fontAlgn="base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base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base"/>
            <a:r>
              <a:rPr lang="zh-CN" altLang="zh-CN" sz="1350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base"/>
            <a:r>
              <a:rPr lang="zh-CN" altLang="zh-CN" sz="1350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base"/>
            <a:r>
              <a:rPr lang="zh-CN" altLang="zh-CN" sz="1350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6038"/>
            <a:ext cx="2895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05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6038"/>
            <a:ext cx="2133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05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pPr fontAlgn="base"/>
            <a:fld id="{8133B626-CDDA-4737-8081-2DB7A644F6F3}" type="slidenum">
              <a:rPr lang="zh-CN" altLang="en-US" sz="1050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57175" indent="-257175" algn="l" rtl="0" eaLnBrk="1" fontAlgn="base" hangingPunct="1">
        <a:spcBef>
          <a:spcPct val="15000"/>
        </a:spcBef>
        <a:spcAft>
          <a:spcPct val="0"/>
        </a:spcAft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5575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9004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2433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1586230" indent="-213995" algn="l" rtl="0" eaLnBrk="1" fontAlgn="base" hangingPunct="1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905125" y="3506788"/>
            <a:ext cx="2941638" cy="4572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Ralink Confidential</a:t>
            </a:r>
            <a:endParaRPr kumimoji="1" lang="en-US" altLang="zh-TW" sz="2400" b="1" i="1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auto">
          <a:xfrm>
            <a:off x="0" y="6527800"/>
            <a:ext cx="9144000" cy="334963"/>
          </a:xfrm>
          <a:prstGeom prst="rect">
            <a:avLst/>
          </a:prstGeom>
          <a:solidFill>
            <a:srgbClr val="CCCCFF"/>
          </a:solidFill>
          <a:ln w="3175" cap="sq" algn="ctr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zh-TW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title"/>
          </p:nvPr>
        </p:nvSpPr>
        <p:spPr>
          <a:xfrm>
            <a:off x="1649413" y="122238"/>
            <a:ext cx="6527800" cy="814387"/>
          </a:xfrm>
          <a:prstGeom prst="rect">
            <a:avLst/>
          </a:prstGeom>
          <a:noFill/>
          <a:ln w="9525">
            <a:noFill/>
          </a:ln>
        </p:spPr>
        <p:txBody>
          <a:bodyPr lIns="91306" tIns="45652" rIns="91306" bIns="45652" anchor="ctr" anchorCtr="1"/>
          <a:p>
            <a:pPr lvl="0"/>
            <a:r>
              <a:rPr lang="en-US" altLang="zh-TW" dirty="0"/>
              <a:t>按一下以編輯母片標題樣式</a:t>
            </a:r>
            <a:endParaRPr lang="en-US" altLang="zh-TW" dirty="0"/>
          </a:p>
        </p:txBody>
      </p:sp>
      <p:sp>
        <p:nvSpPr>
          <p:cNvPr id="1029" name="Rectangle 4"/>
          <p:cNvSpPr>
            <a:spLocks noGrp="1"/>
          </p:cNvSpPr>
          <p:nvPr>
            <p:ph type="body"/>
          </p:nvPr>
        </p:nvSpPr>
        <p:spPr>
          <a:xfrm>
            <a:off x="444500" y="1371600"/>
            <a:ext cx="8229600" cy="4797425"/>
          </a:xfrm>
          <a:prstGeom prst="rect">
            <a:avLst/>
          </a:prstGeom>
          <a:noFill/>
          <a:ln w="9525">
            <a:noFill/>
          </a:ln>
        </p:spPr>
        <p:txBody>
          <a:bodyPr lIns="91306" tIns="45652" rIns="91306" bIns="45652" anchor="t"/>
          <a:p>
            <a:pPr lvl="0" indent="-342900"/>
            <a:r>
              <a:rPr lang="en-US" altLang="zh-TW" dirty="0"/>
              <a:t>按一下以編輯母片</a:t>
            </a:r>
            <a:endParaRPr lang="en-US" altLang="zh-TW" dirty="0"/>
          </a:p>
          <a:p>
            <a:pPr lvl="1" indent="-347345"/>
            <a:r>
              <a:rPr lang="en-US" altLang="zh-TW" dirty="0"/>
              <a:t>第二層</a:t>
            </a:r>
            <a:endParaRPr lang="en-US" altLang="zh-TW" dirty="0"/>
          </a:p>
          <a:p>
            <a:pPr lvl="2" indent="-293370"/>
            <a:r>
              <a:rPr lang="en-US" altLang="zh-TW" dirty="0"/>
              <a:t>第三層</a:t>
            </a:r>
            <a:endParaRPr lang="en-US" altLang="zh-TW" dirty="0"/>
          </a:p>
          <a:p>
            <a:pPr lvl="3" indent="-292100"/>
            <a:r>
              <a:rPr lang="en-US" altLang="zh-TW" dirty="0"/>
              <a:t>第四層</a:t>
            </a:r>
            <a:endParaRPr lang="en-US" altLang="zh-TW" dirty="0"/>
          </a:p>
          <a:p>
            <a:pPr lvl="4" indent="-314325"/>
            <a:r>
              <a:rPr lang="en-US" altLang="zh-TW" dirty="0"/>
              <a:t>第五層</a:t>
            </a:r>
            <a:endParaRPr lang="en-US" altLang="zh-TW" dirty="0"/>
          </a:p>
        </p:txBody>
      </p:sp>
      <p:sp>
        <p:nvSpPr>
          <p:cNvPr id="29870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7800"/>
            <a:ext cx="2133600" cy="317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306" tIns="45652" rIns="91306" bIns="45652" numCol="1" anchor="t" anchorCtr="0" compatLnSpc="1"/>
          <a:lstStyle>
            <a:lvl1pPr>
              <a:defRPr kumimoji="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34259-6A69-4CFA-832B-7CCFDD68B74E}" type="datetime1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  <p:sp>
        <p:nvSpPr>
          <p:cNvPr id="1031" name="Text Box 42"/>
          <p:cNvSpPr txBox="1"/>
          <p:nvPr/>
        </p:nvSpPr>
        <p:spPr>
          <a:xfrm>
            <a:off x="0" y="6557963"/>
            <a:ext cx="9144000" cy="274637"/>
          </a:xfrm>
          <a:prstGeom prst="rect">
            <a:avLst/>
          </a:prstGeom>
          <a:noFill/>
          <a:ln w="9525">
            <a:noFill/>
          </a:ln>
        </p:spPr>
        <p:txBody>
          <a:bodyPr lIns="90919" tIns="45451" rIns="90919" bIns="45451" anchor="t">
            <a:spAutoFit/>
          </a:bodyPr>
          <a:p>
            <a:pPr lvl="0" indent="0" algn="ctr">
              <a:spcBef>
                <a:spcPct val="50000"/>
              </a:spcBef>
            </a:pPr>
            <a:r>
              <a:rPr lang="en-US" altLang="zh-TW" sz="1200" i="1" dirty="0">
                <a:latin typeface="Arial" panose="020B0604020202020204" pitchFamily="34" charset="0"/>
              </a:rPr>
              <a:t>- RALINK PROPRIETARY &amp; CONFIDENTIAL-</a:t>
            </a:r>
            <a:r>
              <a:rPr lang="en-US" altLang="zh-TW" sz="800" i="1" dirty="0">
                <a:latin typeface="Arial" panose="020B0604020202020204" pitchFamily="34" charset="0"/>
              </a:rPr>
              <a:t> </a:t>
            </a:r>
            <a:fld id="{9A0DB2DC-4C9A-4742-B13C-FB6460FD3503}" type="slidenum">
              <a:rPr lang="en-US" altLang="en-US" sz="800" i="1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i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32" name="Line 44"/>
          <p:cNvSpPr>
            <a:spLocks noChangeShapeType="1"/>
          </p:cNvSpPr>
          <p:nvPr/>
        </p:nvSpPr>
        <p:spPr bwMode="auto">
          <a:xfrm>
            <a:off x="1154113" y="936625"/>
            <a:ext cx="751998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  <p:pic>
        <p:nvPicPr>
          <p:cNvPr id="1033" name="Picture 16" descr="New 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050" y="311150"/>
            <a:ext cx="1416050" cy="4333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  <a:ea typeface="PMingLiU" panose="02020500000000000000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  <a:ea typeface="PMingLiU" panose="02020500000000000000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  <a:ea typeface="PMingLiU" panose="02020500000000000000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  <a:ea typeface="PMingLiU" panose="02020500000000000000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Verdana" panose="020B0604030504040204" pitchFamily="34" charset="0"/>
          <a:ea typeface="PMingLiU" panose="02020500000000000000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Verdana" panose="020B0604030504040204" pitchFamily="34" charset="0"/>
          <a:ea typeface="PMingLiU" panose="02020500000000000000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Verdana" panose="020B0604030504040204" pitchFamily="34" charset="0"/>
          <a:ea typeface="PMingLiU" panose="02020500000000000000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Verdana" panose="020B0604030504040204" pitchFamily="34" charset="0"/>
          <a:ea typeface="PMingLiU" panose="02020500000000000000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 b="1">
          <a:solidFill>
            <a:srgbClr val="0000CC"/>
          </a:solidFill>
          <a:latin typeface="Arial Narrow" panose="020B0606020202030204" pitchFamily="34" charset="0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 b="1">
          <a:solidFill>
            <a:schemeClr val="tx1"/>
          </a:solidFill>
          <a:latin typeface="Arial Narrow" panose="020B0606020202030204" pitchFamily="34" charset="0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 b="1">
          <a:solidFill>
            <a:srgbClr val="333300"/>
          </a:solidFill>
          <a:latin typeface="Arial Narrow" panose="020B0606020202030204" pitchFamily="34" charset="0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 b="1">
          <a:solidFill>
            <a:schemeClr val="tx1"/>
          </a:solidFill>
          <a:latin typeface="Arial Narrow" panose="020B0606020202030204" pitchFamily="34" charset="0"/>
          <a:ea typeface="+mn-ea"/>
        </a:defRPr>
      </a:lvl4pPr>
      <a:lvl5pPr marL="1597025" indent="-31432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 b="1">
          <a:solidFill>
            <a:schemeClr val="tx1"/>
          </a:solidFill>
          <a:latin typeface="Arial Narrow" panose="020B0606020202030204" pitchFamily="34" charset="0"/>
          <a:ea typeface="+mn-ea"/>
        </a:defRPr>
      </a:lvl5pPr>
      <a:lvl6pPr marL="2054225" indent="-3143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1425" indent="-3143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68625" indent="-3143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5825" indent="-3143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et-EE" dirty="0"/>
              <a:t>Click to edit Master title style</a:t>
            </a:r>
            <a:endParaRPr lang="en-US" altLang="et-EE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t-EE" dirty="0"/>
              <a:t>Click to edit Master text styles</a:t>
            </a:r>
            <a:endParaRPr lang="en-US" altLang="et-EE" dirty="0"/>
          </a:p>
          <a:p>
            <a:pPr lvl="1"/>
            <a:r>
              <a:rPr lang="en-US" altLang="et-EE" dirty="0"/>
              <a:t>Second level</a:t>
            </a:r>
            <a:endParaRPr lang="en-US" altLang="et-EE" dirty="0"/>
          </a:p>
          <a:p>
            <a:pPr lvl="2"/>
            <a:r>
              <a:rPr lang="en-US" altLang="et-EE" dirty="0"/>
              <a:t>Third level</a:t>
            </a:r>
            <a:endParaRPr lang="en-US" altLang="et-EE" dirty="0"/>
          </a:p>
          <a:p>
            <a:pPr lvl="3"/>
            <a:r>
              <a:rPr lang="en-US" altLang="et-EE" dirty="0"/>
              <a:t>Fourth level</a:t>
            </a:r>
            <a:endParaRPr lang="en-US" altLang="et-EE" dirty="0"/>
          </a:p>
          <a:p>
            <a:pPr lvl="4"/>
            <a:r>
              <a:rPr lang="en-US" altLang="et-EE" dirty="0"/>
              <a:t>Fifth level</a:t>
            </a:r>
            <a:endParaRPr lang="en-US" altLang="et-E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716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/>
            </a:lvl1pPr>
          </a:lstStyle>
          <a:p>
            <a:pPr lvl="0" eaLnBrk="1" hangingPunct="1"/>
            <a:r>
              <a:rPr lang="et-EE" altLang="et-EE" dirty="0">
                <a:latin typeface="Times New Roman" panose="02020603050405020304" pitchFamily="18" charset="0"/>
              </a:rPr>
              <a:t>Digitaalsüsteemide verifitseerimise kursus</a:t>
            </a:r>
            <a:endParaRPr lang="en-US" altLang="et-EE" dirty="0"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00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et-EE" dirty="0">
                <a:latin typeface="Times New Roman" panose="02020603050405020304" pitchFamily="18" charset="0"/>
              </a:rPr>
            </a:fld>
            <a:endParaRPr lang="en-US" altLang="et-EE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319838"/>
            <a:ext cx="9144000" cy="53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0" name="Line 46"/>
          <p:cNvSpPr>
            <a:spLocks noChangeShapeType="1"/>
          </p:cNvSpPr>
          <p:nvPr/>
        </p:nvSpPr>
        <p:spPr bwMode="auto">
          <a:xfrm>
            <a:off x="7594600" y="6278563"/>
            <a:ext cx="0" cy="4191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1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3" name="Rectangle 4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7250" y="6500813"/>
            <a:ext cx="3171825" cy="24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900" b="0" i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354013" y="323850"/>
            <a:ext cx="8335962" cy="7953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30" name="Rectangle 3"/>
          <p:cNvSpPr>
            <a:spLocks noGrp="1"/>
          </p:cNvSpPr>
          <p:nvPr>
            <p:ph type="body"/>
          </p:nvPr>
        </p:nvSpPr>
        <p:spPr>
          <a:xfrm>
            <a:off x="352425" y="1265238"/>
            <a:ext cx="8337550" cy="48275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68275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20980"/>
            <a:r>
              <a:rPr lang="en-US" altLang="zh-CN" dirty="0"/>
              <a:t>Second level</a:t>
            </a:r>
            <a:endParaRPr lang="en-US" altLang="zh-CN" dirty="0"/>
          </a:p>
          <a:p>
            <a:pPr lvl="2" indent="-1778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9870"/>
            <a:r>
              <a:rPr lang="en-US" altLang="zh-CN" dirty="0"/>
              <a:t>Fourth level</a:t>
            </a:r>
            <a:endParaRPr lang="en-US" altLang="zh-CN" dirty="0"/>
          </a:p>
          <a:p>
            <a:pPr lvl="4" indent="-20955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1" name="Rectangle 19"/>
          <p:cNvSpPr>
            <a:spLocks noGrp="1"/>
          </p:cNvSpPr>
          <p:nvPr/>
        </p:nvSpPr>
        <p:spPr>
          <a:xfrm>
            <a:off x="6416675" y="6508750"/>
            <a:ext cx="798513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 algn="r" eaLnBrk="0" hangingPunct="0"/>
            <a:fld id="{9A0DB2DC-4C9A-4742-B13C-FB6460FD3503}" type="slidenum">
              <a:rPr lang="en-US" altLang="zh-CN" sz="900" b="0" i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900" b="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8275" indent="-1682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98780" indent="-22098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587375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828675" indent="-23050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1049655" indent="-2095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5pPr>
      <a:lvl6pPr marL="1506855" indent="-2095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6pPr>
      <a:lvl7pPr marL="1964055" indent="-2095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7pPr>
      <a:lvl8pPr marL="2421255" indent="-2095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8pPr>
      <a:lvl9pPr marL="2878455" indent="-2095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319838"/>
            <a:ext cx="9144000" cy="53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0" name="Line 46"/>
          <p:cNvSpPr>
            <a:spLocks noChangeShapeType="1"/>
          </p:cNvSpPr>
          <p:nvPr/>
        </p:nvSpPr>
        <p:spPr bwMode="auto">
          <a:xfrm>
            <a:off x="7594600" y="6278563"/>
            <a:ext cx="0" cy="4191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1" i="1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3" name="Rectangle 4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7250" y="6500813"/>
            <a:ext cx="3171825" cy="24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900" b="0" i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LSI Proprietary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354013" y="323850"/>
            <a:ext cx="8335962" cy="7953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30" name="Rectangle 3"/>
          <p:cNvSpPr>
            <a:spLocks noGrp="1"/>
          </p:cNvSpPr>
          <p:nvPr>
            <p:ph type="body"/>
          </p:nvPr>
        </p:nvSpPr>
        <p:spPr>
          <a:xfrm>
            <a:off x="352425" y="1265238"/>
            <a:ext cx="8337550" cy="48275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68275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20980"/>
            <a:r>
              <a:rPr lang="en-US" altLang="zh-CN" dirty="0"/>
              <a:t>Second level</a:t>
            </a:r>
            <a:endParaRPr lang="en-US" altLang="zh-CN" dirty="0"/>
          </a:p>
          <a:p>
            <a:pPr lvl="2" indent="-1778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9870"/>
            <a:r>
              <a:rPr lang="en-US" altLang="zh-CN" dirty="0"/>
              <a:t>Fourth level</a:t>
            </a:r>
            <a:endParaRPr lang="en-US" altLang="zh-CN" dirty="0"/>
          </a:p>
          <a:p>
            <a:pPr lvl="4" indent="-20955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1" name="Rectangle 19"/>
          <p:cNvSpPr>
            <a:spLocks noGrp="1"/>
          </p:cNvSpPr>
          <p:nvPr/>
        </p:nvSpPr>
        <p:spPr>
          <a:xfrm>
            <a:off x="6416675" y="6508750"/>
            <a:ext cx="798513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 algn="r" eaLnBrk="0" hangingPunct="0"/>
            <a:fld id="{9A0DB2DC-4C9A-4742-B13C-FB6460FD3503}" type="slidenum">
              <a:rPr lang="en-US" altLang="zh-CN" sz="900" b="0" i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zh-CN" sz="900" b="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8275" indent="-1682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98780" indent="-22098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587375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828675" indent="-23050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1049655" indent="-2095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5pPr>
      <a:lvl6pPr marL="1506855" indent="-2095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6pPr>
      <a:lvl7pPr marL="1964055" indent="-2095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7pPr>
      <a:lvl8pPr marL="2421255" indent="-2095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8pPr>
      <a:lvl9pPr marL="2878455" indent="-2095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3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ctrTitle"/>
          </p:nvPr>
        </p:nvSpPr>
        <p:spPr>
          <a:xfrm>
            <a:off x="1630363" y="2557463"/>
            <a:ext cx="5883275" cy="711200"/>
          </a:xfrm>
        </p:spPr>
        <p:txBody>
          <a:bodyPr wrap="square" lIns="90170" tIns="46990" rIns="90170" bIns="46990" anchor="ctr"/>
          <a:p>
            <a:r>
              <a:rPr lang="en-US" altLang="zh-CN" kern="1200" dirty="0">
                <a:latin typeface="Times New Roman" panose="02020603050405020304" pitchFamily="18" charset="0"/>
                <a:ea typeface="+mj-ea"/>
                <a:cs typeface="+mj-cs"/>
                <a:sym typeface="Arial" panose="020B0604020202020204" pitchFamily="34" charset="0"/>
              </a:rPr>
              <a:t>SVA and Coverage Introduction</a:t>
            </a:r>
            <a:endParaRPr lang="zh-CN" altLang="en-US" kern="1200" dirty="0">
              <a:latin typeface="Times New Roman" panose="02020603050405020304" pitchFamily="18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42" name="副标题 2"/>
          <p:cNvSpPr>
            <a:spLocks noGrp="1"/>
          </p:cNvSpPr>
          <p:nvPr>
            <p:ph type="subTitle" idx="1"/>
          </p:nvPr>
        </p:nvSpPr>
        <p:spPr/>
        <p:txBody>
          <a:bodyPr wrap="square" lIns="91440" tIns="45720" rIns="91440" bIns="45720" anchor="t"/>
          <a:p>
            <a:r>
              <a:rPr lang="en-US" altLang="zh-CN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Jinfeng.Huang</a:t>
            </a:r>
            <a:endParaRPr lang="en-US" altLang="zh-CN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r>
              <a:rPr lang="en-US" altLang="zh-CN" kern="1200" dirty="0">
                <a:latin typeface="Times New Roman" panose="02020603050405020304" pitchFamily="18" charset="0"/>
                <a:ea typeface="+mn-ea"/>
                <a:cs typeface="+mn-cs"/>
                <a:sym typeface="Arial" panose="020B0604020202020204" pitchFamily="34" charset="0"/>
              </a:rPr>
              <a:t>2017/11/23</a:t>
            </a:r>
            <a:endParaRPr lang="en-US" altLang="zh-CN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  <a:p>
            <a:endParaRPr lang="en-US" altLang="zh-CN" kern="1200" dirty="0">
              <a:latin typeface="Times New Roman" panose="02020603050405020304" pitchFamily="18" charset="0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SVA Types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44500" y="1057276"/>
            <a:ext cx="8229600" cy="5111750"/>
          </a:xfrm>
        </p:spPr>
        <p:txBody>
          <a:bodyPr/>
          <a:lstStyle/>
          <a:p>
            <a:r>
              <a:rPr lang="en-US" altLang="zh-TW" dirty="0" smtClean="0"/>
              <a:t>Immediate Assertion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Based on simulation event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Concurrent Assertion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Based on clock cycles</a:t>
            </a:r>
            <a:endParaRPr lang="zh-TW" altLang="en-US" dirty="0" smtClean="0"/>
          </a:p>
          <a:p>
            <a:pPr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42193" y="2107347"/>
            <a:ext cx="64690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assert  (expression) [ </a:t>
            </a:r>
            <a:r>
              <a:rPr lang="en-US" altLang="zh-TW" sz="1600" dirty="0" err="1" smtClean="0"/>
              <a:t>pass_statement</a:t>
            </a:r>
            <a:r>
              <a:rPr lang="en-US" altLang="zh-TW" sz="1600" dirty="0" smtClean="0"/>
              <a:t> else </a:t>
            </a:r>
            <a:r>
              <a:rPr lang="en-US" altLang="zh-TW" sz="1600" dirty="0" err="1" smtClean="0"/>
              <a:t>fail_statement</a:t>
            </a:r>
            <a:r>
              <a:rPr lang="en-US" altLang="zh-TW" sz="1600" dirty="0" smtClean="0"/>
              <a:t> ] ;</a:t>
            </a:r>
            <a:endParaRPr lang="zh-TW" altLang="en-US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57262" y="4808785"/>
            <a:ext cx="72199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assert  property (</a:t>
            </a:r>
            <a:r>
              <a:rPr lang="en-US" altLang="zh-TW" sz="1600" dirty="0" err="1" smtClean="0"/>
              <a:t>property_spec</a:t>
            </a:r>
            <a:r>
              <a:rPr lang="en-US" altLang="zh-TW" sz="1600" dirty="0" smtClean="0"/>
              <a:t>) [ </a:t>
            </a:r>
            <a:r>
              <a:rPr lang="en-US" altLang="zh-TW" sz="1600" dirty="0" err="1" smtClean="0"/>
              <a:t>pass_statement</a:t>
            </a:r>
            <a:r>
              <a:rPr lang="en-US" altLang="zh-TW" sz="1600" dirty="0" smtClean="0"/>
              <a:t> else </a:t>
            </a:r>
            <a:r>
              <a:rPr lang="en-US" altLang="zh-TW" sz="1600" dirty="0" err="1" smtClean="0"/>
              <a:t>fail_statement</a:t>
            </a:r>
            <a:r>
              <a:rPr lang="en-US" altLang="zh-TW" sz="1600" dirty="0" smtClean="0"/>
              <a:t> ] ;</a:t>
            </a:r>
            <a:endParaRPr lang="zh-TW" altLang="en-US" sz="1600" dirty="0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68825" y="5286376"/>
            <a:ext cx="42291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2900" y="2573341"/>
            <a:ext cx="4521200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42193" y="5471076"/>
            <a:ext cx="3340101" cy="2791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TW" sz="1200" dirty="0">
                <a:solidFill>
                  <a:srgbClr val="00B050"/>
                </a:solidFill>
              </a:rPr>
              <a:t>assert </a:t>
            </a:r>
            <a:r>
              <a:rPr lang="en-US" altLang="zh-TW" sz="1200" dirty="0" smtClean="0">
                <a:solidFill>
                  <a:srgbClr val="00B050"/>
                </a:solidFill>
              </a:rPr>
              <a:t>property ( @(</a:t>
            </a:r>
            <a:r>
              <a:rPr lang="en-US" altLang="zh-TW" sz="1200" dirty="0" err="1">
                <a:solidFill>
                  <a:srgbClr val="00B050"/>
                </a:solidFill>
              </a:rPr>
              <a:t>posedge</a:t>
            </a:r>
            <a:r>
              <a:rPr lang="en-US" altLang="zh-TW" sz="1200" dirty="0">
                <a:solidFill>
                  <a:srgbClr val="00B050"/>
                </a:solidFill>
              </a:rPr>
              <a:t> </a:t>
            </a:r>
            <a:r>
              <a:rPr lang="en-US" altLang="zh-TW" sz="1200" dirty="0" err="1">
                <a:solidFill>
                  <a:srgbClr val="00B050"/>
                </a:solidFill>
              </a:rPr>
              <a:t>clk</a:t>
            </a:r>
            <a:r>
              <a:rPr lang="en-US" altLang="zh-TW" sz="1200" dirty="0" smtClean="0">
                <a:solidFill>
                  <a:srgbClr val="00B050"/>
                </a:solidFill>
              </a:rPr>
              <a:t>)  </a:t>
            </a:r>
            <a:r>
              <a:rPr lang="en-US" altLang="zh-TW" sz="1200" dirty="0">
                <a:solidFill>
                  <a:srgbClr val="00B050"/>
                </a:solidFill>
              </a:rPr>
              <a:t>(a &amp;&amp;b</a:t>
            </a:r>
            <a:r>
              <a:rPr lang="en-US" altLang="zh-TW" sz="1200" dirty="0" smtClean="0">
                <a:solidFill>
                  <a:srgbClr val="00B050"/>
                </a:solidFill>
              </a:rPr>
              <a:t>) );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524125" y="2784255"/>
            <a:ext cx="1628775" cy="4638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TW" sz="1200" dirty="0" smtClean="0">
                <a:solidFill>
                  <a:srgbClr val="00B050"/>
                </a:solidFill>
              </a:rPr>
              <a:t>always @ (*)</a:t>
            </a:r>
            <a:endParaRPr lang="en-US" altLang="zh-TW" sz="1200" dirty="0" smtClean="0">
              <a:solidFill>
                <a:srgbClr val="00B050"/>
              </a:solidFill>
            </a:endParaRPr>
          </a:p>
          <a:p>
            <a:r>
              <a:rPr lang="en-US" altLang="zh-TW" sz="1200" dirty="0" smtClean="0">
                <a:solidFill>
                  <a:srgbClr val="00B050"/>
                </a:solidFill>
              </a:rPr>
              <a:t>    assert </a:t>
            </a:r>
            <a:r>
              <a:rPr lang="en-US" altLang="zh-TW" sz="1200" dirty="0">
                <a:solidFill>
                  <a:srgbClr val="00B050"/>
                </a:solidFill>
              </a:rPr>
              <a:t>(a &amp;&amp;b);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24400" y="3543300"/>
            <a:ext cx="3452813" cy="4095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876800" y="6169026"/>
            <a:ext cx="3797300" cy="4095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Concurrent Assertion</a:t>
            </a:r>
            <a:endParaRPr lang="zh-TW" alt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3158" y="2133600"/>
            <a:ext cx="6804025" cy="1492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i="1" dirty="0" smtClean="0"/>
              <a:t>name</a:t>
            </a:r>
            <a:r>
              <a:rPr lang="en-US" altLang="zh-TW" sz="1400" dirty="0" smtClean="0"/>
              <a:t> : </a:t>
            </a:r>
            <a:r>
              <a:rPr lang="en-US" altLang="zh-TW" sz="1400" dirty="0" smtClean="0">
                <a:solidFill>
                  <a:srgbClr val="FF0000"/>
                </a:solidFill>
              </a:rPr>
              <a:t>assert  property </a:t>
            </a:r>
            <a:r>
              <a:rPr lang="en-US" altLang="zh-TW" sz="1400" i="1" dirty="0" smtClean="0"/>
              <a:t>(</a:t>
            </a:r>
            <a:r>
              <a:rPr lang="en-US" altLang="zh-TW" sz="1400" i="1" dirty="0" err="1" smtClean="0"/>
              <a:t>sequence_or_property_or_expression</a:t>
            </a:r>
            <a:r>
              <a:rPr lang="en-US" altLang="zh-TW" sz="1400" i="1" dirty="0" smtClean="0"/>
              <a:t>)</a:t>
            </a:r>
            <a:endParaRPr lang="en-US" altLang="zh-TW" sz="1400" i="1" dirty="0" smtClean="0"/>
          </a:p>
          <a:p>
            <a:pPr>
              <a:spcBef>
                <a:spcPct val="50000"/>
              </a:spcBef>
            </a:pPr>
            <a:r>
              <a:rPr lang="en-US" altLang="zh-TW" sz="1400" i="1" dirty="0" smtClean="0"/>
              <a:t>                   &lt;message&gt;</a:t>
            </a:r>
            <a:r>
              <a:rPr lang="en-US" altLang="zh-TW" sz="1400" dirty="0" smtClean="0"/>
              <a:t>;</a:t>
            </a:r>
            <a:endParaRPr lang="en-US" altLang="zh-TW" sz="1400" dirty="0" smtClean="0"/>
          </a:p>
          <a:p>
            <a:pPr>
              <a:spcBef>
                <a:spcPct val="50000"/>
              </a:spcBef>
            </a:pPr>
            <a:r>
              <a:rPr lang="en-US" altLang="zh-TW" sz="1400" dirty="0" smtClean="0"/>
              <a:t>            </a:t>
            </a:r>
            <a:r>
              <a:rPr lang="en-US" altLang="zh-TW" sz="1400" dirty="0" smtClean="0">
                <a:solidFill>
                  <a:srgbClr val="FF0000"/>
                </a:solidFill>
              </a:rPr>
              <a:t>else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1400" dirty="0" smtClean="0"/>
              <a:t>                   </a:t>
            </a:r>
            <a:r>
              <a:rPr lang="en-US" altLang="zh-TW" sz="1400" i="1" dirty="0" smtClean="0"/>
              <a:t>&lt;message&gt;</a:t>
            </a:r>
            <a:r>
              <a:rPr lang="en-US" altLang="zh-TW" sz="1400" dirty="0" smtClean="0"/>
              <a:t>; 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12468" y="4490498"/>
            <a:ext cx="191270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 smtClean="0">
                <a:solidFill>
                  <a:srgbClr val="FF0000"/>
                </a:solidFill>
              </a:rPr>
              <a:t>sequence</a:t>
            </a:r>
            <a:r>
              <a:rPr lang="en-US" altLang="zh-TW" sz="1400" dirty="0" smtClean="0"/>
              <a:t> </a:t>
            </a:r>
            <a:r>
              <a:rPr lang="en-US" altLang="zh-TW" sz="1400" i="1" dirty="0" smtClean="0"/>
              <a:t>name_s1</a:t>
            </a:r>
            <a:r>
              <a:rPr lang="en-US" altLang="zh-TW" sz="1400" dirty="0" smtClean="0"/>
              <a:t>;</a:t>
            </a:r>
            <a:endParaRPr lang="en-US" altLang="zh-TW" sz="1400" dirty="0" smtClean="0"/>
          </a:p>
          <a:p>
            <a:pPr>
              <a:spcBef>
                <a:spcPct val="50000"/>
              </a:spcBef>
            </a:pPr>
            <a:r>
              <a:rPr lang="en-US" altLang="zh-TW" sz="1400" dirty="0" smtClean="0"/>
              <a:t>   &lt;test expression&gt;;</a:t>
            </a:r>
            <a:endParaRPr lang="en-US" altLang="zh-TW" sz="1400" dirty="0" smtClean="0"/>
          </a:p>
          <a:p>
            <a:pPr>
              <a:spcBef>
                <a:spcPct val="50000"/>
              </a:spcBef>
            </a:pPr>
            <a:r>
              <a:rPr lang="en-US" altLang="zh-TW" sz="1400" dirty="0" err="1" smtClean="0">
                <a:solidFill>
                  <a:srgbClr val="FF0000"/>
                </a:solidFill>
              </a:rPr>
              <a:t>endsequence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54638" y="4490498"/>
            <a:ext cx="191270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 smtClean="0">
                <a:solidFill>
                  <a:srgbClr val="FF0000"/>
                </a:solidFill>
              </a:rPr>
              <a:t>property</a:t>
            </a:r>
            <a:r>
              <a:rPr lang="en-US" altLang="zh-TW" sz="1400" dirty="0" smtClean="0"/>
              <a:t> </a:t>
            </a:r>
            <a:r>
              <a:rPr lang="en-US" altLang="zh-TW" sz="1400" i="1" dirty="0" smtClean="0"/>
              <a:t>name_p1</a:t>
            </a:r>
            <a:r>
              <a:rPr lang="en-US" altLang="zh-TW" sz="1400" dirty="0" smtClean="0"/>
              <a:t>;</a:t>
            </a:r>
            <a:endParaRPr lang="en-US" altLang="zh-TW" sz="1400" dirty="0" smtClean="0"/>
          </a:p>
          <a:p>
            <a:pPr>
              <a:spcBef>
                <a:spcPct val="50000"/>
              </a:spcBef>
            </a:pPr>
            <a:r>
              <a:rPr lang="en-US" altLang="zh-TW" sz="1400" dirty="0" smtClean="0"/>
              <a:t>   &lt;test expression&gt;;</a:t>
            </a:r>
            <a:endParaRPr lang="en-US" altLang="zh-TW" sz="1400" dirty="0" smtClean="0"/>
          </a:p>
          <a:p>
            <a:pPr>
              <a:spcBef>
                <a:spcPct val="50000"/>
              </a:spcBef>
            </a:pPr>
            <a:r>
              <a:rPr lang="en-US" altLang="zh-TW" sz="1400" dirty="0" err="1" smtClean="0">
                <a:solidFill>
                  <a:srgbClr val="FF0000"/>
                </a:solidFill>
              </a:rPr>
              <a:t>endproperty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endParaRPr lang="zh-TW" altLang="en-US" sz="1400" dirty="0"/>
          </a:p>
        </p:txBody>
      </p:sp>
      <p:cxnSp>
        <p:nvCxnSpPr>
          <p:cNvPr id="9" name="直線單箭頭接點 8"/>
          <p:cNvCxnSpPr/>
          <p:nvPr/>
        </p:nvCxnSpPr>
        <p:spPr bwMode="auto">
          <a:xfrm rot="5400000">
            <a:off x="2518168" y="3275604"/>
            <a:ext cx="1965542" cy="4642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rot="16200000" flipH="1">
            <a:off x="4441715" y="2931462"/>
            <a:ext cx="1965541" cy="11525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and Property Declaration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44504" y="5046725"/>
            <a:ext cx="492283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assert  property  ( @(</a:t>
            </a:r>
            <a:r>
              <a:rPr lang="en-US" altLang="zh-TW" sz="1200" dirty="0" err="1" smtClean="0"/>
              <a:t>posedge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clk</a:t>
            </a:r>
            <a:r>
              <a:rPr lang="en-US" altLang="zh-TW" sz="1200" dirty="0" smtClean="0"/>
              <a:t>) a ##1 b ##1 c );</a:t>
            </a:r>
            <a:endParaRPr lang="en-US" altLang="zh-TW" sz="1200" dirty="0" smtClean="0"/>
          </a:p>
          <a:p>
            <a:r>
              <a:rPr lang="en-US" altLang="zh-TW" sz="1200" dirty="0" smtClean="0"/>
              <a:t>assert  property  ( @(</a:t>
            </a:r>
            <a:r>
              <a:rPr lang="en-US" altLang="zh-TW" sz="1200" dirty="0" err="1" smtClean="0"/>
              <a:t>posedge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clk</a:t>
            </a:r>
            <a:r>
              <a:rPr lang="en-US" altLang="zh-TW" sz="1200" dirty="0" smtClean="0"/>
              <a:t> ) s1 );</a:t>
            </a:r>
            <a:endParaRPr lang="en-US" altLang="zh-TW" sz="1200" dirty="0" smtClean="0"/>
          </a:p>
          <a:p>
            <a:r>
              <a:rPr lang="en-US" altLang="zh-TW" sz="1200" dirty="0" smtClean="0"/>
              <a:t>assert  property  ( s3);</a:t>
            </a:r>
            <a:endParaRPr lang="zh-TW" altLang="en-US" sz="1200" dirty="0" smtClean="0"/>
          </a:p>
          <a:p>
            <a:r>
              <a:rPr lang="en-US" altLang="zh-TW" sz="1200" dirty="0" smtClean="0"/>
              <a:t>assert  property  ( p2);</a:t>
            </a:r>
            <a:endParaRPr lang="en-US" altLang="zh-TW" sz="1200" dirty="0" smtClean="0"/>
          </a:p>
          <a:p>
            <a:r>
              <a:rPr lang="en-US" altLang="zh-TW" sz="1200" dirty="0" smtClean="0"/>
              <a:t>assert  property  ( @(</a:t>
            </a:r>
            <a:r>
              <a:rPr lang="en-US" altLang="zh-TW" sz="1200" dirty="0" err="1" smtClean="0"/>
              <a:t>posedge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clk</a:t>
            </a:r>
            <a:r>
              <a:rPr lang="en-US" altLang="zh-TW" sz="1200" dirty="0" smtClean="0"/>
              <a:t>) p1 ) ;</a:t>
            </a:r>
            <a:endParaRPr lang="en-US" altLang="zh-TW" sz="1200" dirty="0" smtClean="0"/>
          </a:p>
        </p:txBody>
      </p:sp>
      <p:grpSp>
        <p:nvGrpSpPr>
          <p:cNvPr id="16" name="群組 15"/>
          <p:cNvGrpSpPr/>
          <p:nvPr/>
        </p:nvGrpSpPr>
        <p:grpSpPr>
          <a:xfrm>
            <a:off x="444502" y="1239900"/>
            <a:ext cx="7469783" cy="1292662"/>
            <a:chOff x="444500" y="936625"/>
            <a:chExt cx="7469783" cy="1292662"/>
          </a:xfrm>
        </p:grpSpPr>
        <p:sp>
          <p:nvSpPr>
            <p:cNvPr id="4" name="文字方塊 3"/>
            <p:cNvSpPr txBox="1"/>
            <p:nvPr/>
          </p:nvSpPr>
          <p:spPr>
            <a:xfrm>
              <a:off x="444502" y="1582956"/>
              <a:ext cx="141763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sequence s1;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a ##1 b ##1 c;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dirty="0" err="1" smtClean="0"/>
                <a:t>endsequence</a:t>
              </a:r>
              <a:endParaRPr lang="en-US" altLang="zh-TW" sz="1200" dirty="0" smtClean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44500" y="936625"/>
              <a:ext cx="7469780" cy="6463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sequence</a:t>
              </a:r>
              <a:r>
                <a:rPr lang="en-US" altLang="zh-TW" sz="1200" dirty="0" smtClean="0"/>
                <a:t> identifier [ </a:t>
              </a:r>
              <a:r>
                <a:rPr lang="en-US" altLang="zh-TW" sz="1200" dirty="0" err="1" smtClean="0"/>
                <a:t>argument_list</a:t>
              </a:r>
              <a:r>
                <a:rPr lang="en-US" altLang="zh-TW" sz="1200" dirty="0" smtClean="0"/>
                <a:t> ];</a:t>
              </a:r>
              <a:endParaRPr lang="en-US" altLang="zh-TW" sz="1200" dirty="0" smtClean="0"/>
            </a:p>
            <a:p>
              <a:r>
                <a:rPr lang="en-US" altLang="zh-TW" sz="1200" dirty="0" smtClean="0"/>
                <a:t>   [clock event ] </a:t>
              </a:r>
              <a:r>
                <a:rPr lang="en-US" altLang="zh-TW" sz="1200" dirty="0" err="1" smtClean="0"/>
                <a:t>sequence_expr</a:t>
              </a:r>
              <a:r>
                <a:rPr lang="en-US" altLang="zh-TW" sz="1200" dirty="0" smtClean="0"/>
                <a:t> [ </a:t>
              </a:r>
              <a:r>
                <a:rPr lang="en-US" altLang="zh-TW" sz="1200" dirty="0" err="1" smtClean="0"/>
                <a:t>seq_op</a:t>
              </a:r>
              <a:r>
                <a:rPr lang="en-US" altLang="zh-TW" sz="1200" dirty="0" smtClean="0"/>
                <a:t>  </a:t>
              </a:r>
              <a:r>
                <a:rPr lang="en-US" altLang="zh-TW" sz="1200" dirty="0" err="1" smtClean="0"/>
                <a:t>sequence_expr</a:t>
              </a:r>
              <a:r>
                <a:rPr lang="en-US" altLang="zh-TW" sz="1200" dirty="0" smtClean="0"/>
                <a:t>];</a:t>
              </a:r>
              <a:endParaRPr lang="en-US" altLang="zh-TW" sz="1200" dirty="0" smtClean="0"/>
            </a:p>
            <a:p>
              <a:r>
                <a:rPr lang="en-US" altLang="zh-TW" sz="1200" dirty="0" err="1" smtClean="0">
                  <a:solidFill>
                    <a:srgbClr val="FF0000"/>
                  </a:solidFill>
                </a:rPr>
                <a:t>endsequence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862140" y="1582956"/>
              <a:ext cx="13096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sequence s2;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( d ##1 e)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dirty="0" err="1" smtClean="0"/>
                <a:t>endsequence</a:t>
              </a:r>
              <a:endParaRPr lang="en-US" altLang="zh-TW" sz="1200" dirty="0" smtClean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171828" y="1582956"/>
              <a:ext cx="219551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sequence s3;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@(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posedge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clk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) s1 ##1 s2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dirty="0" err="1" smtClean="0"/>
                <a:t>endsequence</a:t>
              </a:r>
              <a:endParaRPr lang="en-US" altLang="zh-TW" sz="1200" dirty="0" smtClean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367340" y="1582956"/>
              <a:ext cx="25469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sequence s4(</a:t>
              </a:r>
              <a:r>
                <a:rPr lang="en-US" altLang="zh-TW" sz="1200" dirty="0" err="1" smtClean="0"/>
                <a:t>a,b</a:t>
              </a:r>
              <a:r>
                <a:rPr lang="en-US" altLang="zh-TW" sz="1200" dirty="0" smtClean="0"/>
                <a:t>);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@(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posedge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clk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) a ##1 b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dirty="0" err="1" smtClean="0"/>
                <a:t>endsequence</a:t>
              </a:r>
              <a:endParaRPr lang="en-US" altLang="zh-TW" sz="1200" dirty="0" smtClean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44502" y="2779775"/>
            <a:ext cx="7469781" cy="1938993"/>
            <a:chOff x="444502" y="2779775"/>
            <a:chExt cx="7469781" cy="1938993"/>
          </a:xfrm>
        </p:grpSpPr>
        <p:sp>
          <p:nvSpPr>
            <p:cNvPr id="6" name="文字方塊 5"/>
            <p:cNvSpPr txBox="1"/>
            <p:nvPr/>
          </p:nvSpPr>
          <p:spPr>
            <a:xfrm>
              <a:off x="1805783" y="3426106"/>
              <a:ext cx="170894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property p2;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 @(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posedge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clk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) s1;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dirty="0" err="1" smtClean="0"/>
                <a:t>endsequence</a:t>
              </a:r>
              <a:endParaRPr lang="en-US" altLang="zh-TW" sz="1200" dirty="0" smtClean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44504" y="4072437"/>
              <a:ext cx="2108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property p3;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 @(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posedge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clk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) s1 |-&gt; s2 ;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dirty="0" err="1" smtClean="0"/>
                <a:t>endsequence</a:t>
              </a:r>
              <a:endParaRPr lang="en-US" altLang="zh-TW" sz="1200" dirty="0" smtClean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44503" y="3426106"/>
              <a:ext cx="136128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property p1;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a ##1 b ##1 c;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dirty="0" err="1" smtClean="0"/>
                <a:t>endsequence</a:t>
              </a:r>
              <a:endParaRPr lang="en-US" altLang="zh-TW" sz="1200" dirty="0" smtClean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44502" y="2779775"/>
              <a:ext cx="7469780" cy="6463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property</a:t>
              </a:r>
              <a:r>
                <a:rPr lang="en-US" altLang="zh-TW" sz="1200" dirty="0" smtClean="0"/>
                <a:t> identifier [ </a:t>
              </a:r>
              <a:r>
                <a:rPr lang="en-US" altLang="zh-TW" sz="1200" dirty="0" err="1" smtClean="0"/>
                <a:t>argument_list</a:t>
              </a:r>
              <a:r>
                <a:rPr lang="en-US" altLang="zh-TW" sz="1200" dirty="0" smtClean="0"/>
                <a:t> ];</a:t>
              </a:r>
              <a:endParaRPr lang="en-US" altLang="zh-TW" sz="1200" dirty="0" smtClean="0"/>
            </a:p>
            <a:p>
              <a:r>
                <a:rPr lang="en-US" altLang="zh-TW" sz="1200" dirty="0" smtClean="0"/>
                <a:t>   [</a:t>
              </a:r>
              <a:r>
                <a:rPr lang="en-US" altLang="zh-TW" sz="1200" dirty="0" err="1" smtClean="0"/>
                <a:t>clock_expr</a:t>
              </a:r>
              <a:r>
                <a:rPr lang="en-US" altLang="zh-TW" sz="1200" dirty="0" smtClean="0"/>
                <a:t>] [disable clause] </a:t>
              </a:r>
              <a:r>
                <a:rPr lang="en-US" altLang="zh-TW" sz="1200" dirty="0" err="1" smtClean="0"/>
                <a:t>property_expr</a:t>
              </a:r>
              <a:r>
                <a:rPr lang="en-US" altLang="zh-TW" sz="1200" dirty="0" smtClean="0"/>
                <a:t>;</a:t>
              </a:r>
              <a:endParaRPr lang="en-US" altLang="zh-TW" sz="1200" dirty="0" smtClean="0"/>
            </a:p>
            <a:p>
              <a:r>
                <a:rPr lang="en-US" altLang="zh-TW" sz="1200" dirty="0" err="1" smtClean="0">
                  <a:solidFill>
                    <a:srgbClr val="FF0000"/>
                  </a:solidFill>
                </a:rPr>
                <a:t>endproperty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514726" y="3426106"/>
              <a:ext cx="439955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property p3;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 @(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posedge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clk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) disable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iff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(reset ) s1;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dirty="0" err="1" smtClean="0"/>
                <a:t>endsequence</a:t>
              </a:r>
              <a:endParaRPr lang="en-US" altLang="zh-TW" sz="1200" dirty="0" smtClean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552703" y="4072437"/>
              <a:ext cx="536157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property p4(</a:t>
              </a:r>
              <a:r>
                <a:rPr lang="en-US" altLang="zh-TW" sz="1200" dirty="0" err="1" smtClean="0"/>
                <a:t>a,b,c,d</a:t>
              </a:r>
              <a:r>
                <a:rPr lang="en-US" altLang="zh-TW" sz="1200" dirty="0" smtClean="0"/>
                <a:t>);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 @(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posedge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clk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) s4(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a,b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) ##1 s4(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c,d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);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dirty="0" err="1" smtClean="0"/>
                <a:t>endsequence</a:t>
              </a:r>
              <a:endParaRPr lang="en-US" altLang="zh-TW" sz="12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500" y="1209675"/>
            <a:ext cx="8229600" cy="4797425"/>
          </a:xfrm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[*n | n:m | n:$ ]  : consecutive repetition</a:t>
            </a:r>
            <a:endParaRPr lang="en-US" altLang="zh-TW" sz="2800" dirty="0" smtClean="0"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0404" y="5453102"/>
            <a:ext cx="6202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Consecutive repetition specifies finitely many iterative matches of the</a:t>
            </a:r>
            <a:endParaRPr lang="en-US" altLang="zh-TW" dirty="0" smtClean="0"/>
          </a:p>
          <a:p>
            <a:r>
              <a:rPr lang="en-US" altLang="zh-TW" dirty="0" smtClean="0"/>
              <a:t>operand sequence, with a delay of one clock tick from the end of one match to the beginning of the</a:t>
            </a:r>
            <a:endParaRPr lang="en-US" altLang="zh-TW" dirty="0" smtClean="0"/>
          </a:p>
          <a:p>
            <a:r>
              <a:rPr lang="en-US" altLang="zh-TW" dirty="0" smtClean="0"/>
              <a:t>next. The overall repetition sequence matches at the end of the last iterative match of the operand.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5998" y="2018526"/>
            <a:ext cx="25875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b="0" dirty="0" smtClean="0"/>
              <a:t>sequence </a:t>
            </a:r>
            <a:r>
              <a:rPr lang="en-US" altLang="zh-TW" sz="1200" b="0" dirty="0" err="1" smtClean="0"/>
              <a:t>boring_way_seq</a:t>
            </a:r>
            <a:r>
              <a:rPr lang="en-US" altLang="zh-TW" sz="1200" b="0" dirty="0" smtClean="0"/>
              <a:t>;   </a:t>
            </a:r>
            <a:endParaRPr lang="en-US" altLang="zh-TW" sz="1200" b="0" dirty="0" smtClean="0"/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req</a:t>
            </a:r>
            <a:r>
              <a:rPr lang="en-US" altLang="zh-TW" sz="1200" dirty="0" smtClean="0">
                <a:solidFill>
                  <a:srgbClr val="0000FF"/>
                </a:solidFill>
              </a:rPr>
              <a:t> ##1 busy ##1 busy ##1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gnt</a:t>
            </a:r>
            <a:r>
              <a:rPr lang="en-US" altLang="zh-TW" sz="1200" dirty="0" smtClean="0">
                <a:solidFill>
                  <a:srgbClr val="0000FF"/>
                </a:solidFill>
              </a:rPr>
              <a:t>;   </a:t>
            </a:r>
            <a:endParaRPr lang="en-US" altLang="zh-TW" sz="1200" dirty="0" smtClean="0">
              <a:solidFill>
                <a:srgbClr val="0000FF"/>
              </a:solidFill>
            </a:endParaRPr>
          </a:p>
          <a:p>
            <a:r>
              <a:rPr lang="en-US" altLang="zh-TW" sz="1200" b="0" dirty="0" err="1" smtClean="0"/>
              <a:t>endsequence</a:t>
            </a:r>
            <a:r>
              <a:rPr lang="en-US" altLang="zh-TW" sz="1200" b="0" dirty="0" smtClean="0"/>
              <a:t> </a:t>
            </a:r>
            <a:endParaRPr lang="zh-TW" altLang="en-US" sz="1200" b="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65999" y="2838450"/>
            <a:ext cx="25875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sequence </a:t>
            </a:r>
            <a:r>
              <a:rPr lang="en-US" altLang="zh-TW" sz="1200" b="0" dirty="0" err="1" smtClean="0"/>
              <a:t>cool_way_seq</a:t>
            </a:r>
            <a:r>
              <a:rPr lang="en-US" altLang="zh-TW" sz="1200" b="0" dirty="0" smtClean="0"/>
              <a:t>; </a:t>
            </a:r>
            <a:endParaRPr lang="en-US" altLang="zh-TW" sz="1200" b="0" dirty="0" smtClean="0"/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req</a:t>
            </a:r>
            <a:r>
              <a:rPr lang="en-US" altLang="zh-TW" sz="1200" dirty="0" smtClean="0">
                <a:solidFill>
                  <a:srgbClr val="0000FF"/>
                </a:solidFill>
              </a:rPr>
              <a:t> ##1 busy [*2] ##1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gnt</a:t>
            </a:r>
            <a:r>
              <a:rPr lang="en-US" altLang="zh-TW" sz="1200" dirty="0" smtClean="0">
                <a:solidFill>
                  <a:srgbClr val="0000FF"/>
                </a:solidFill>
              </a:rPr>
              <a:t>; </a:t>
            </a:r>
            <a:endParaRPr lang="en-US" altLang="zh-TW" sz="1200" dirty="0" smtClean="0">
              <a:solidFill>
                <a:srgbClr val="0000FF"/>
              </a:solidFill>
            </a:endParaRPr>
          </a:p>
          <a:p>
            <a:r>
              <a:rPr lang="en-US" altLang="zh-TW" sz="1200" b="0" dirty="0" err="1" smtClean="0"/>
              <a:t>endsequence</a:t>
            </a:r>
            <a:r>
              <a:rPr lang="en-US" altLang="zh-TW" sz="1200" dirty="0" smtClean="0"/>
              <a:t> </a:t>
            </a:r>
            <a:endParaRPr lang="zh-TW" altLang="en-US" sz="1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53567" y="2018526"/>
            <a:ext cx="3559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property </a:t>
            </a:r>
            <a:r>
              <a:rPr lang="en-US" altLang="zh-TW" sz="1200" b="0" dirty="0" err="1" smtClean="0"/>
              <a:t>boring_way_prop</a:t>
            </a:r>
            <a:r>
              <a:rPr lang="en-US" altLang="zh-TW" sz="1200" b="0" dirty="0" smtClean="0"/>
              <a:t>; </a:t>
            </a:r>
            <a:endParaRPr lang="en-US" altLang="zh-TW" sz="1200" b="0" dirty="0" smtClean="0"/>
          </a:p>
          <a:p>
            <a:r>
              <a:rPr lang="en-US" altLang="zh-TW" sz="1200" dirty="0" smtClean="0">
                <a:solidFill>
                  <a:srgbClr val="0000FF"/>
                </a:solidFill>
              </a:rPr>
              <a:t>@ (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posedge</a:t>
            </a:r>
            <a:r>
              <a:rPr lang="en-US" altLang="zh-TW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clk</a:t>
            </a:r>
            <a:r>
              <a:rPr lang="en-US" altLang="zh-TW" sz="1200" dirty="0" smtClean="0">
                <a:solidFill>
                  <a:srgbClr val="0000FF"/>
                </a:solidFill>
              </a:rPr>
              <a:t>)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req</a:t>
            </a:r>
            <a:r>
              <a:rPr lang="en-US" altLang="zh-TW" sz="1200" dirty="0" smtClean="0">
                <a:solidFill>
                  <a:srgbClr val="0000FF"/>
                </a:solidFill>
              </a:rPr>
              <a:t> |-&gt;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boring_way_seq</a:t>
            </a:r>
            <a:r>
              <a:rPr lang="en-US" altLang="zh-TW" sz="1200" dirty="0" smtClean="0">
                <a:solidFill>
                  <a:srgbClr val="0000FF"/>
                </a:solidFill>
              </a:rPr>
              <a:t>;</a:t>
            </a:r>
            <a:endParaRPr lang="en-US" altLang="zh-TW" sz="1200" dirty="0" smtClean="0">
              <a:solidFill>
                <a:srgbClr val="0000FF"/>
              </a:solidFill>
            </a:endParaRPr>
          </a:p>
          <a:p>
            <a:r>
              <a:rPr lang="en-US" altLang="zh-TW" sz="1200" b="0" dirty="0" err="1" smtClean="0"/>
              <a:t>endproperty</a:t>
            </a:r>
            <a:r>
              <a:rPr lang="en-US" altLang="zh-TW" sz="1200" b="0" dirty="0" smtClean="0"/>
              <a:t> property 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353568" y="2838450"/>
            <a:ext cx="3559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 err="1" smtClean="0"/>
              <a:t>cool_way_prop</a:t>
            </a:r>
            <a:r>
              <a:rPr lang="en-US" altLang="zh-TW" sz="1200" b="0" dirty="0" smtClean="0"/>
              <a:t>; </a:t>
            </a:r>
            <a:endParaRPr lang="en-US" altLang="zh-TW" sz="1200" b="0" dirty="0" smtClean="0"/>
          </a:p>
          <a:p>
            <a:r>
              <a:rPr lang="en-US" altLang="zh-TW" sz="1200" dirty="0" smtClean="0">
                <a:solidFill>
                  <a:srgbClr val="0000FF"/>
                </a:solidFill>
              </a:rPr>
              <a:t>@ (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posedge</a:t>
            </a:r>
            <a:r>
              <a:rPr lang="en-US" altLang="zh-TW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clk</a:t>
            </a:r>
            <a:r>
              <a:rPr lang="en-US" altLang="zh-TW" sz="1200" dirty="0" smtClean="0">
                <a:solidFill>
                  <a:srgbClr val="0000FF"/>
                </a:solidFill>
              </a:rPr>
              <a:t>)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req</a:t>
            </a:r>
            <a:r>
              <a:rPr lang="en-US" altLang="zh-TW" sz="1200" dirty="0" smtClean="0">
                <a:solidFill>
                  <a:srgbClr val="0000FF"/>
                </a:solidFill>
              </a:rPr>
              <a:t> |-&gt;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cool_way_seq</a:t>
            </a:r>
            <a:r>
              <a:rPr lang="en-US" altLang="zh-TW" sz="1200" b="0" dirty="0" smtClean="0"/>
              <a:t>; </a:t>
            </a:r>
            <a:r>
              <a:rPr lang="en-US" altLang="zh-TW" sz="1200" b="0" dirty="0" err="1" smtClean="0"/>
              <a:t>endproperty</a:t>
            </a:r>
            <a:endParaRPr lang="zh-TW" altLang="en-US" sz="1200" dirty="0"/>
          </a:p>
        </p:txBody>
      </p:sp>
      <p:pic>
        <p:nvPicPr>
          <p:cNvPr id="17" name="圖片 16" descr="2011-04-21 18 46 0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5999" y="3743749"/>
            <a:ext cx="5619088" cy="1420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13505" y="4067848"/>
            <a:ext cx="8373656" cy="2477918"/>
          </a:xfrm>
          <a:prstGeom prst="rect">
            <a:avLst/>
          </a:prstGeom>
          <a:solidFill>
            <a:srgbClr val="99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1407" y="1371600"/>
            <a:ext cx="8229600" cy="4797425"/>
          </a:xfrm>
          <a:noFill/>
        </p:spPr>
        <p:txBody>
          <a:bodyPr/>
          <a:lstStyle/>
          <a:p>
            <a:r>
              <a:rPr lang="en-US" altLang="zh-TW" sz="2800" dirty="0" smtClean="0"/>
              <a:t>a[*n:m]   equal  a[*n]  or  a[*n+1]  or . . . or  a[*m]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a[*0]  is empty sequence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(empty ##0 </a:t>
            </a:r>
            <a:r>
              <a:rPr lang="en-US" altLang="zh-TW" sz="2400" dirty="0" err="1" smtClean="0"/>
              <a:t>seq</a:t>
            </a:r>
            <a:r>
              <a:rPr lang="en-US" altLang="zh-TW" sz="2400" dirty="0" smtClean="0"/>
              <a:t>) does not result in match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seq</a:t>
            </a:r>
            <a:r>
              <a:rPr lang="en-US" altLang="zh-TW" sz="2400" dirty="0" smtClean="0"/>
              <a:t> ##0 empty) does not result in match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(empty ##n </a:t>
            </a:r>
            <a:r>
              <a:rPr lang="en-US" altLang="zh-TW" sz="2400" dirty="0" err="1" smtClean="0"/>
              <a:t>seq</a:t>
            </a:r>
            <a:r>
              <a:rPr lang="en-US" altLang="zh-TW" sz="2400" dirty="0" smtClean="0"/>
              <a:t>)  equal (##(n-1) </a:t>
            </a:r>
            <a:r>
              <a:rPr lang="en-US" altLang="zh-TW" sz="2400" dirty="0" err="1" smtClean="0"/>
              <a:t>seq</a:t>
            </a:r>
            <a:r>
              <a:rPr lang="en-US" altLang="zh-TW" sz="2400" dirty="0" smtClean="0"/>
              <a:t>)  where n&gt;0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seq</a:t>
            </a:r>
            <a:r>
              <a:rPr lang="en-US" altLang="zh-TW" sz="2400" dirty="0" smtClean="0"/>
              <a:t> ##n empty)  equal (</a:t>
            </a:r>
            <a:r>
              <a:rPr lang="en-US" altLang="zh-TW" sz="2400" dirty="0" err="1" smtClean="0"/>
              <a:t>seq</a:t>
            </a:r>
            <a:r>
              <a:rPr lang="en-US" altLang="zh-TW" sz="2400" dirty="0" smtClean="0"/>
              <a:t> ##(n-1) `true) where n &gt; 0</a:t>
            </a:r>
            <a:endParaRPr lang="en-US" altLang="zh-TW" sz="2400" dirty="0" smtClean="0"/>
          </a:p>
          <a:p>
            <a:pPr lvl="1"/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0850" y="4076652"/>
            <a:ext cx="8536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 ##1 a[*0:2] ##2 c </a:t>
            </a:r>
            <a:r>
              <a:rPr lang="en-US" altLang="zh-TW" sz="1800" dirty="0" smtClean="0">
                <a:sym typeface="Wingdings" panose="05000000000000000000" pitchFamily="2" charset="2"/>
              </a:rPr>
              <a:t> 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(b ##2 c ) or (b ##1 a ##2 c) or (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</a:t>
            </a: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##1 a 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## 1 </a:t>
            </a: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##2 </a:t>
            </a:r>
            <a:r>
              <a:rPr lang="en-US" altLang="zh-TW" sz="18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c)</a:t>
            </a:r>
            <a:endParaRPr lang="en-US" altLang="zh-TW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sz="1800" dirty="0" smtClean="0">
                <a:solidFill>
                  <a:srgbClr val="669900"/>
                </a:solidFill>
              </a:rPr>
              <a:t>b ##1 a[*0] ##2 c </a:t>
            </a:r>
            <a:r>
              <a:rPr lang="en-US" altLang="zh-TW" sz="1800" dirty="0" smtClean="0">
                <a:sym typeface="Wingdings" panose="05000000000000000000" pitchFamily="2" charset="2"/>
              </a:rPr>
              <a:t>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669900"/>
                </a:solidFill>
              </a:rPr>
              <a:t>b ##1 empty ##2 c </a:t>
            </a:r>
            <a:r>
              <a:rPr lang="en-US" altLang="zh-TW" sz="1800" dirty="0" smtClean="0">
                <a:sym typeface="Wingdings" panose="05000000000000000000" pitchFamily="2" charset="2"/>
              </a:rPr>
              <a:t> </a:t>
            </a:r>
            <a:r>
              <a:rPr lang="en-US" altLang="zh-TW" sz="1800" dirty="0" smtClean="0">
                <a:solidFill>
                  <a:srgbClr val="669900"/>
                </a:solidFill>
                <a:sym typeface="Wingdings" panose="05000000000000000000" pitchFamily="2" charset="2"/>
              </a:rPr>
              <a:t>b ##0 `true ##2 c</a:t>
            </a:r>
            <a:r>
              <a:rPr lang="en-US" altLang="zh-TW" sz="1800" dirty="0" smtClean="0">
                <a:sym typeface="Wingdings" panose="05000000000000000000" pitchFamily="2" charset="2"/>
              </a:rPr>
              <a:t>  </a:t>
            </a:r>
            <a:r>
              <a:rPr lang="en-US" altLang="zh-TW" sz="1800" dirty="0" smtClean="0">
                <a:solidFill>
                  <a:srgbClr val="669900"/>
                </a:solidFill>
                <a:sym typeface="Wingdings" panose="05000000000000000000" pitchFamily="2" charset="2"/>
              </a:rPr>
              <a:t>b ##2 c</a:t>
            </a:r>
            <a:endParaRPr lang="en-US" altLang="zh-TW" sz="1800" dirty="0" smtClean="0">
              <a:solidFill>
                <a:srgbClr val="669900"/>
              </a:solidFill>
            </a:endParaRPr>
          </a:p>
          <a:p>
            <a:pPr lvl="1"/>
            <a:r>
              <a:rPr lang="en-US" altLang="zh-TW" sz="1800" dirty="0" smtClean="0">
                <a:solidFill>
                  <a:srgbClr val="669900"/>
                </a:solidFill>
              </a:rPr>
              <a:t>b ##1 a[*1] ##2 c </a:t>
            </a:r>
            <a:r>
              <a:rPr lang="en-US" altLang="zh-TW" sz="1800" dirty="0" smtClean="0">
                <a:sym typeface="Wingdings" panose="05000000000000000000" pitchFamily="2" charset="2"/>
              </a:rPr>
              <a:t> </a:t>
            </a:r>
            <a:r>
              <a:rPr lang="en-US" altLang="zh-TW" sz="1800" dirty="0" smtClean="0">
                <a:solidFill>
                  <a:srgbClr val="669900"/>
                </a:solidFill>
                <a:sym typeface="Wingdings" panose="05000000000000000000" pitchFamily="2" charset="2"/>
              </a:rPr>
              <a:t>b ##1 a ##2 c</a:t>
            </a:r>
            <a:endParaRPr lang="en-US" altLang="zh-TW" sz="1800" dirty="0" smtClean="0">
              <a:solidFill>
                <a:srgbClr val="6699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sz="1800" dirty="0">
                <a:solidFill>
                  <a:srgbClr val="669900"/>
                </a:solidFill>
              </a:rPr>
              <a:t>b ##1 a</a:t>
            </a:r>
            <a:r>
              <a:rPr lang="en-US" altLang="zh-TW" sz="1800" dirty="0" smtClean="0">
                <a:solidFill>
                  <a:srgbClr val="669900"/>
                </a:solidFill>
              </a:rPr>
              <a:t>[*2] </a:t>
            </a:r>
            <a:r>
              <a:rPr lang="en-US" altLang="zh-TW" sz="1800" dirty="0">
                <a:solidFill>
                  <a:srgbClr val="669900"/>
                </a:solidFill>
              </a:rPr>
              <a:t>##2 c </a:t>
            </a:r>
            <a:r>
              <a:rPr lang="en-US" altLang="zh-TW" sz="1800" dirty="0">
                <a:sym typeface="Wingdings" panose="05000000000000000000" pitchFamily="2" charset="2"/>
              </a:rPr>
              <a:t> </a:t>
            </a:r>
            <a:r>
              <a:rPr lang="en-US" altLang="zh-TW" sz="1800" dirty="0">
                <a:solidFill>
                  <a:srgbClr val="669900"/>
                </a:solidFill>
                <a:sym typeface="Wingdings" panose="05000000000000000000" pitchFamily="2" charset="2"/>
              </a:rPr>
              <a:t>b ##1 a ##1 a </a:t>
            </a:r>
            <a:r>
              <a:rPr lang="en-US" altLang="zh-TW" sz="1800" dirty="0" smtClean="0">
                <a:solidFill>
                  <a:srgbClr val="669900"/>
                </a:solidFill>
                <a:sym typeface="Wingdings" panose="05000000000000000000" pitchFamily="2" charset="2"/>
              </a:rPr>
              <a:t>##</a:t>
            </a:r>
            <a:r>
              <a:rPr lang="en-US" altLang="zh-TW" sz="1800" dirty="0">
                <a:solidFill>
                  <a:srgbClr val="669900"/>
                </a:solidFill>
                <a:sym typeface="Wingdings" panose="05000000000000000000" pitchFamily="2" charset="2"/>
              </a:rPr>
              <a:t>2 c</a:t>
            </a:r>
            <a:endParaRPr lang="en-US" altLang="zh-TW" sz="1800" dirty="0">
              <a:solidFill>
                <a:srgbClr val="669900"/>
              </a:solidFill>
              <a:sym typeface="Wingdings" panose="05000000000000000000" pitchFamily="2" charset="2"/>
            </a:endParaRPr>
          </a:p>
          <a:p>
            <a:pPr lvl="1"/>
            <a:endParaRPr lang="en-US" altLang="zh-TW" sz="1800" dirty="0" smtClean="0">
              <a:solidFill>
                <a:srgbClr val="6699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45060" y="5300345"/>
          <a:ext cx="306899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798"/>
                <a:gridCol w="613798"/>
                <a:gridCol w="613798"/>
                <a:gridCol w="613798"/>
                <a:gridCol w="613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84574" y="5300345"/>
          <a:ext cx="1066800" cy="110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476871" y="5300345"/>
          <a:ext cx="306898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498"/>
                <a:gridCol w="511498"/>
                <a:gridCol w="511498"/>
                <a:gridCol w="511498"/>
                <a:gridCol w="511498"/>
                <a:gridCol w="5114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Operations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latin typeface="+mn-lt"/>
              </a:rPr>
              <a:t>[-&gt; n | n:m | n:$ ] : </a:t>
            </a:r>
            <a:r>
              <a:rPr lang="en-US" altLang="zh-TW" sz="2800" dirty="0" err="1" smtClean="0">
                <a:latin typeface="+mn-lt"/>
              </a:rPr>
              <a:t>goto</a:t>
            </a:r>
            <a:r>
              <a:rPr lang="en-US" altLang="zh-TW" sz="2800" dirty="0" smtClean="0">
                <a:latin typeface="+mn-lt"/>
              </a:rPr>
              <a:t> repetition	</a:t>
            </a:r>
            <a:endParaRPr lang="zh-TW" altLang="en-US" sz="2800" dirty="0">
              <a:latin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7825" y="5650029"/>
            <a:ext cx="6099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Goto</a:t>
            </a:r>
            <a:r>
              <a:rPr lang="en-US" altLang="zh-TW" dirty="0" smtClean="0"/>
              <a:t> repetition specifies finitely many iterative matches of the operand</a:t>
            </a:r>
            <a:endParaRPr lang="en-US" altLang="zh-TW" dirty="0" smtClean="0"/>
          </a:p>
          <a:p>
            <a:r>
              <a:rPr lang="en-US" altLang="zh-TW" dirty="0" err="1" smtClean="0"/>
              <a:t>boolean</a:t>
            </a:r>
            <a:r>
              <a:rPr lang="en-US" altLang="zh-TW" dirty="0" smtClean="0"/>
              <a:t> expression, with a delay of one or more clock ticks from one match of the operand to the</a:t>
            </a:r>
            <a:endParaRPr lang="en-US" altLang="zh-TW" dirty="0" smtClean="0"/>
          </a:p>
          <a:p>
            <a:r>
              <a:rPr lang="en-US" altLang="zh-TW" dirty="0" smtClean="0"/>
              <a:t>next successive match and no match of the operand strictly in between. The overall repetition</a:t>
            </a:r>
            <a:endParaRPr lang="en-US" altLang="zh-TW" dirty="0" smtClean="0"/>
          </a:p>
          <a:p>
            <a:r>
              <a:rPr lang="en-US" altLang="zh-TW" dirty="0" smtClean="0"/>
              <a:t>sequence matches at the last iterative match of the operand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444501" y="2772076"/>
            <a:ext cx="7033203" cy="646331"/>
            <a:chOff x="444500" y="2914650"/>
            <a:chExt cx="7033203" cy="646331"/>
          </a:xfrm>
        </p:grpSpPr>
        <p:sp>
          <p:nvSpPr>
            <p:cNvPr id="9" name="文字方塊 8"/>
            <p:cNvSpPr txBox="1"/>
            <p:nvPr/>
          </p:nvSpPr>
          <p:spPr>
            <a:xfrm>
              <a:off x="444500" y="2914650"/>
              <a:ext cx="34740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 smtClean="0"/>
                <a:t>sequence </a:t>
              </a:r>
              <a:r>
                <a:rPr lang="en-US" altLang="zh-TW" sz="1200" b="0" dirty="0" err="1" smtClean="0"/>
                <a:t>cool_way_seq</a:t>
              </a:r>
              <a:r>
                <a:rPr lang="en-US" altLang="zh-TW" sz="1200" b="0" dirty="0" smtClean="0"/>
                <a:t>;</a:t>
              </a:r>
              <a:endParaRPr lang="en-US" altLang="zh-TW" sz="1200" b="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req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##1 (busy [-&gt;3]) ##1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gnt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; 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b="0" dirty="0" err="1" smtClean="0"/>
                <a:t>endsequence</a:t>
              </a:r>
              <a:endParaRPr lang="zh-TW" altLang="en-US" sz="12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918528" y="2914650"/>
              <a:ext cx="3559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 err="1" smtClean="0"/>
                <a:t>cool_way_prop</a:t>
              </a:r>
              <a:r>
                <a:rPr lang="en-US" altLang="zh-TW" sz="1200" b="0" dirty="0" smtClean="0"/>
                <a:t>; </a:t>
              </a:r>
              <a:endParaRPr lang="en-US" altLang="zh-TW" sz="1200" b="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@ (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posedge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clk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)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req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|-&gt;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cool_way_seq</a:t>
              </a:r>
              <a:r>
                <a:rPr lang="en-US" altLang="zh-TW" sz="1200" b="0" dirty="0" smtClean="0"/>
                <a:t>; </a:t>
              </a:r>
              <a:r>
                <a:rPr lang="en-US" altLang="zh-TW" sz="1200" b="0" dirty="0" err="1" smtClean="0"/>
                <a:t>endproperty</a:t>
              </a:r>
              <a:endParaRPr lang="zh-TW" altLang="en-US" sz="1200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44500" y="1963554"/>
            <a:ext cx="7033204" cy="646331"/>
            <a:chOff x="444500" y="2135058"/>
            <a:chExt cx="7033204" cy="646331"/>
          </a:xfrm>
        </p:grpSpPr>
        <p:sp>
          <p:nvSpPr>
            <p:cNvPr id="8" name="文字方塊 7"/>
            <p:cNvSpPr txBox="1"/>
            <p:nvPr/>
          </p:nvSpPr>
          <p:spPr>
            <a:xfrm>
              <a:off x="444500" y="2135058"/>
              <a:ext cx="34740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b="0" dirty="0" smtClean="0"/>
                <a:t>sequence </a:t>
              </a:r>
              <a:r>
                <a:rPr lang="en-US" altLang="zh-TW" sz="1200" b="0" dirty="0" err="1" smtClean="0"/>
                <a:t>boring_way_seq</a:t>
              </a:r>
              <a:r>
                <a:rPr lang="en-US" altLang="zh-TW" sz="1200" b="0" dirty="0" smtClean="0"/>
                <a:t>;</a:t>
              </a:r>
              <a:endParaRPr lang="en-US" altLang="zh-TW" sz="1200" b="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req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##1 ((!busy[*0:$] ##1 busy) [*3]) ##1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gnt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; 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b="0" dirty="0" err="1" smtClean="0"/>
                <a:t>endsequence</a:t>
              </a:r>
              <a:endParaRPr lang="zh-TW" altLang="en-US" sz="12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918528" y="2135058"/>
              <a:ext cx="355917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 smtClean="0"/>
                <a:t>property </a:t>
              </a:r>
              <a:r>
                <a:rPr lang="en-US" altLang="zh-TW" sz="1200" b="0" dirty="0" err="1" smtClean="0"/>
                <a:t>boring_way_prop</a:t>
              </a:r>
              <a:r>
                <a:rPr lang="en-US" altLang="zh-TW" sz="1200" b="0" dirty="0" smtClean="0"/>
                <a:t>; </a:t>
              </a:r>
              <a:endParaRPr lang="en-US" altLang="zh-TW" sz="1200" b="0" dirty="0" smtClean="0"/>
            </a:p>
            <a:p>
              <a:r>
                <a:rPr lang="en-US" altLang="zh-TW" sz="1200" dirty="0" smtClean="0">
                  <a:solidFill>
                    <a:srgbClr val="0000FF"/>
                  </a:solidFill>
                </a:rPr>
                <a:t>@ (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posedge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clk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)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req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 |-&gt; </a:t>
              </a:r>
              <a:r>
                <a:rPr lang="en-US" altLang="zh-TW" sz="1200" dirty="0" err="1" smtClean="0">
                  <a:solidFill>
                    <a:srgbClr val="0000FF"/>
                  </a:solidFill>
                </a:rPr>
                <a:t>boring_way_seq</a:t>
              </a:r>
              <a:r>
                <a:rPr lang="en-US" altLang="zh-TW" sz="1200" dirty="0" smtClean="0">
                  <a:solidFill>
                    <a:srgbClr val="0000FF"/>
                  </a:solidFill>
                </a:rPr>
                <a:t>;</a:t>
              </a:r>
              <a:endParaRPr lang="en-US" altLang="zh-TW" sz="1200" dirty="0" smtClean="0">
                <a:solidFill>
                  <a:srgbClr val="0000FF"/>
                </a:solidFill>
              </a:endParaRPr>
            </a:p>
            <a:p>
              <a:r>
                <a:rPr lang="en-US" altLang="zh-TW" sz="1200" b="0" dirty="0" err="1" smtClean="0"/>
                <a:t>endproperty</a:t>
              </a:r>
              <a:r>
                <a:rPr lang="en-US" altLang="zh-TW" sz="1200" b="0" dirty="0" smtClean="0"/>
                <a:t> property </a:t>
              </a:r>
              <a:endParaRPr lang="zh-TW" altLang="en-US" sz="1200" dirty="0"/>
            </a:p>
          </p:txBody>
        </p:sp>
      </p:grpSp>
      <p:pic>
        <p:nvPicPr>
          <p:cNvPr id="15" name="圖片 14" descr="2011-04-21 18 26 3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29229" y="3811804"/>
            <a:ext cx="6848475" cy="1504950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 bwMode="auto">
          <a:xfrm flipV="1">
            <a:off x="6612556" y="4697128"/>
            <a:ext cx="279132" cy="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latin typeface="+mn-lt"/>
              </a:rPr>
              <a:t>[=n |n:m | n:$ ] : non-consecutive repetition</a:t>
            </a:r>
            <a:endParaRPr lang="en-US" altLang="zh-TW" sz="2800" dirty="0" smtClean="0"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4500" y="5307251"/>
            <a:ext cx="63113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Nonconsecutive repetition specifies finitely many iterative</a:t>
            </a:r>
            <a:endParaRPr lang="en-US" altLang="zh-TW" dirty="0" smtClean="0"/>
          </a:p>
          <a:p>
            <a:r>
              <a:rPr lang="en-US" altLang="zh-TW" dirty="0" smtClean="0"/>
              <a:t>matches of the operand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expression, with a delay of one or more clock ticks from one match</a:t>
            </a:r>
            <a:endParaRPr lang="en-US" altLang="zh-TW" dirty="0" smtClean="0"/>
          </a:p>
          <a:p>
            <a:r>
              <a:rPr lang="en-US" altLang="zh-TW" dirty="0" smtClean="0"/>
              <a:t>of the operand to the next successive match and no match of the operand strictly in between. The</a:t>
            </a:r>
            <a:endParaRPr lang="en-US" altLang="zh-TW" dirty="0" smtClean="0"/>
          </a:p>
          <a:p>
            <a:r>
              <a:rPr lang="en-US" altLang="zh-TW" dirty="0" smtClean="0"/>
              <a:t>overall repetition sequence matches at or after the last iterative match of the operand, but before any</a:t>
            </a:r>
            <a:endParaRPr lang="en-US" altLang="zh-TW" dirty="0" smtClean="0"/>
          </a:p>
          <a:p>
            <a:r>
              <a:rPr lang="en-US" altLang="zh-TW" dirty="0" smtClean="0"/>
              <a:t>later match of the operand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4500" y="2018526"/>
            <a:ext cx="44894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sequence </a:t>
            </a:r>
            <a:r>
              <a:rPr lang="en-US" altLang="zh-TW" sz="1200" b="0" dirty="0" err="1" smtClean="0"/>
              <a:t>boring_way_seq</a:t>
            </a:r>
            <a:r>
              <a:rPr lang="en-US" altLang="zh-TW" sz="1200" b="0" dirty="0" smtClean="0"/>
              <a:t>; </a:t>
            </a:r>
            <a:endParaRPr lang="en-US" altLang="zh-TW" sz="1200" b="0" dirty="0" smtClean="0"/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req</a:t>
            </a:r>
            <a:r>
              <a:rPr lang="en-US" altLang="zh-TW" sz="1200" dirty="0" smtClean="0">
                <a:solidFill>
                  <a:srgbClr val="0000FF"/>
                </a:solidFill>
              </a:rPr>
              <a:t> ##1 ((!busy[*0:$] ##1 busy) [*3]) ##1 !busy[*0:$] ##1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gnt</a:t>
            </a:r>
            <a:r>
              <a:rPr lang="en-US" altLang="zh-TW" sz="1200" dirty="0" smtClean="0">
                <a:solidFill>
                  <a:srgbClr val="0000FF"/>
                </a:solidFill>
              </a:rPr>
              <a:t>;</a:t>
            </a:r>
            <a:endParaRPr lang="en-US" altLang="zh-TW" sz="1200" dirty="0" smtClean="0">
              <a:solidFill>
                <a:srgbClr val="0000FF"/>
              </a:solidFill>
            </a:endParaRPr>
          </a:p>
          <a:p>
            <a:r>
              <a:rPr lang="en-US" altLang="zh-TW" sz="1200" b="0" dirty="0" err="1" smtClean="0"/>
              <a:t>endsequence</a:t>
            </a:r>
            <a:r>
              <a:rPr lang="en-US" altLang="zh-TW" sz="1200" b="0" dirty="0" smtClean="0"/>
              <a:t> </a:t>
            </a:r>
            <a:endParaRPr lang="en-US" altLang="zh-TW" sz="1200" b="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444499" y="2828925"/>
            <a:ext cx="44894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sequence </a:t>
            </a:r>
            <a:r>
              <a:rPr lang="en-US" altLang="zh-TW" sz="1200" b="0" dirty="0" err="1" smtClean="0"/>
              <a:t>cool_way_seq</a:t>
            </a:r>
            <a:r>
              <a:rPr lang="en-US" altLang="zh-TW" sz="1200" dirty="0" smtClean="0">
                <a:solidFill>
                  <a:srgbClr val="0000FF"/>
                </a:solidFill>
              </a:rPr>
              <a:t>; </a:t>
            </a:r>
            <a:endParaRPr lang="en-US" altLang="zh-TW" sz="1200" dirty="0" smtClean="0">
              <a:solidFill>
                <a:srgbClr val="0000FF"/>
              </a:solidFill>
            </a:endParaRPr>
          </a:p>
          <a:p>
            <a:r>
              <a:rPr lang="en-US" altLang="zh-TW" sz="1200" dirty="0" err="1" smtClean="0">
                <a:solidFill>
                  <a:srgbClr val="0000FF"/>
                </a:solidFill>
              </a:rPr>
              <a:t>req</a:t>
            </a:r>
            <a:r>
              <a:rPr lang="en-US" altLang="zh-TW" sz="1200" dirty="0" smtClean="0">
                <a:solidFill>
                  <a:srgbClr val="0000FF"/>
                </a:solidFill>
              </a:rPr>
              <a:t> ##1 (busy [=3]) ##1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gnt</a:t>
            </a:r>
            <a:r>
              <a:rPr lang="en-US" altLang="zh-TW" sz="1200" dirty="0" smtClean="0">
                <a:solidFill>
                  <a:srgbClr val="0000FF"/>
                </a:solidFill>
              </a:rPr>
              <a:t>;                                          </a:t>
            </a:r>
            <a:endParaRPr lang="en-US" altLang="zh-TW" sz="1200" dirty="0" smtClean="0">
              <a:solidFill>
                <a:srgbClr val="0000FF"/>
              </a:solidFill>
            </a:endParaRPr>
          </a:p>
          <a:p>
            <a:r>
              <a:rPr lang="en-US" altLang="zh-TW" sz="1200" b="0" dirty="0" err="1" smtClean="0"/>
              <a:t>endsequence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33949" y="2018526"/>
            <a:ext cx="3559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property </a:t>
            </a:r>
            <a:r>
              <a:rPr lang="en-US" altLang="zh-TW" sz="1200" b="0" dirty="0" err="1" smtClean="0"/>
              <a:t>boring_way_prop</a:t>
            </a:r>
            <a:r>
              <a:rPr lang="en-US" altLang="zh-TW" sz="1200" b="0" dirty="0" smtClean="0"/>
              <a:t>; </a:t>
            </a:r>
            <a:endParaRPr lang="en-US" altLang="zh-TW" sz="1200" b="0" dirty="0" smtClean="0"/>
          </a:p>
          <a:p>
            <a:r>
              <a:rPr lang="en-US" altLang="zh-TW" sz="1200" dirty="0" smtClean="0">
                <a:solidFill>
                  <a:srgbClr val="0000FF"/>
                </a:solidFill>
              </a:rPr>
              <a:t>@ (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posedge</a:t>
            </a:r>
            <a:r>
              <a:rPr lang="en-US" altLang="zh-TW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clk</a:t>
            </a:r>
            <a:r>
              <a:rPr lang="en-US" altLang="zh-TW" sz="1200" dirty="0" smtClean="0">
                <a:solidFill>
                  <a:srgbClr val="0000FF"/>
                </a:solidFill>
              </a:rPr>
              <a:t>)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req</a:t>
            </a:r>
            <a:r>
              <a:rPr lang="en-US" altLang="zh-TW" sz="1200" dirty="0" smtClean="0">
                <a:solidFill>
                  <a:srgbClr val="0000FF"/>
                </a:solidFill>
              </a:rPr>
              <a:t> |-&gt;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boring_way_seq</a:t>
            </a:r>
            <a:r>
              <a:rPr lang="en-US" altLang="zh-TW" sz="1200" dirty="0" smtClean="0">
                <a:solidFill>
                  <a:srgbClr val="0000FF"/>
                </a:solidFill>
              </a:rPr>
              <a:t>;</a:t>
            </a:r>
            <a:endParaRPr lang="en-US" altLang="zh-TW" sz="1200" dirty="0" smtClean="0">
              <a:solidFill>
                <a:srgbClr val="0000FF"/>
              </a:solidFill>
            </a:endParaRPr>
          </a:p>
          <a:p>
            <a:r>
              <a:rPr lang="en-US" altLang="zh-TW" sz="1200" b="0" dirty="0" err="1" smtClean="0"/>
              <a:t>endproperty</a:t>
            </a:r>
            <a:r>
              <a:rPr lang="en-US" altLang="zh-TW" sz="1200" b="0" dirty="0" smtClean="0"/>
              <a:t> property 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33950" y="2828925"/>
            <a:ext cx="3559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 err="1" smtClean="0"/>
              <a:t>cool_way_prop</a:t>
            </a:r>
            <a:r>
              <a:rPr lang="en-US" altLang="zh-TW" sz="1200" b="0" dirty="0" smtClean="0"/>
              <a:t>; </a:t>
            </a:r>
            <a:endParaRPr lang="en-US" altLang="zh-TW" sz="1200" b="0" dirty="0" smtClean="0"/>
          </a:p>
          <a:p>
            <a:r>
              <a:rPr lang="en-US" altLang="zh-TW" sz="1200" dirty="0" smtClean="0">
                <a:solidFill>
                  <a:srgbClr val="0000FF"/>
                </a:solidFill>
              </a:rPr>
              <a:t>@ (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posedge</a:t>
            </a:r>
            <a:r>
              <a:rPr lang="en-US" altLang="zh-TW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clk</a:t>
            </a:r>
            <a:r>
              <a:rPr lang="en-US" altLang="zh-TW" sz="1200" dirty="0" smtClean="0">
                <a:solidFill>
                  <a:srgbClr val="0000FF"/>
                </a:solidFill>
              </a:rPr>
              <a:t>)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req</a:t>
            </a:r>
            <a:r>
              <a:rPr lang="en-US" altLang="zh-TW" sz="1200" dirty="0" smtClean="0">
                <a:solidFill>
                  <a:srgbClr val="0000FF"/>
                </a:solidFill>
              </a:rPr>
              <a:t> |-&gt;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cool_way_seq</a:t>
            </a:r>
            <a:r>
              <a:rPr lang="en-US" altLang="zh-TW" sz="1200" b="0" dirty="0" smtClean="0"/>
              <a:t>; </a:t>
            </a:r>
            <a:r>
              <a:rPr lang="en-US" altLang="zh-TW" sz="1200" b="0" dirty="0" err="1" smtClean="0"/>
              <a:t>endproperty</a:t>
            </a:r>
            <a:endParaRPr lang="zh-TW" altLang="en-US" sz="1200" dirty="0"/>
          </a:p>
        </p:txBody>
      </p:sp>
      <p:pic>
        <p:nvPicPr>
          <p:cNvPr id="12" name="圖片 11" descr="2011-04-21 18 48 1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500" y="3656741"/>
            <a:ext cx="7848600" cy="1533525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 bwMode="auto">
          <a:xfrm flipV="1">
            <a:off x="5544152" y="5034013"/>
            <a:ext cx="279132" cy="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500" y="1181100"/>
            <a:ext cx="8229600" cy="4987925"/>
          </a:xfrm>
        </p:spPr>
        <p:txBody>
          <a:bodyPr/>
          <a:lstStyle/>
          <a:p>
            <a:r>
              <a:rPr lang="pt-BR" altLang="zh-TW" sz="2400" dirty="0" smtClean="0"/>
              <a:t>req ##1 busy [-&gt;2:10] ##1 gnt</a:t>
            </a:r>
            <a:endParaRPr lang="pt-BR" altLang="zh-TW" sz="2400" dirty="0" smtClean="0"/>
          </a:p>
          <a:p>
            <a:r>
              <a:rPr lang="en-US" altLang="zh-TW" sz="2400" dirty="0" err="1" smtClean="0"/>
              <a:t>req</a:t>
            </a:r>
            <a:r>
              <a:rPr lang="en-US" altLang="zh-TW" sz="2400" dirty="0" smtClean="0"/>
              <a:t> ##1 ((!busy[*0:$] ##1 busy) [*2:10]) ##1 </a:t>
            </a:r>
            <a:r>
              <a:rPr lang="en-US" altLang="zh-TW" sz="2400" dirty="0" err="1" smtClean="0"/>
              <a:t>gnt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pt-BR" altLang="zh-TW" sz="2400" dirty="0" smtClean="0"/>
          </a:p>
          <a:p>
            <a:endParaRPr lang="pt-BR" altLang="zh-TW" sz="2400" dirty="0" smtClean="0"/>
          </a:p>
          <a:p>
            <a:endParaRPr lang="pt-BR" altLang="zh-TW" sz="2400" dirty="0" smtClean="0"/>
          </a:p>
          <a:p>
            <a:r>
              <a:rPr lang="pt-BR" altLang="zh-TW" sz="2400" dirty="0" smtClean="0"/>
              <a:t>req ##1 busy [=2:10] ##1 gnt</a:t>
            </a:r>
            <a:endParaRPr lang="pt-BR" altLang="zh-TW" sz="2400" dirty="0" smtClean="0"/>
          </a:p>
          <a:p>
            <a:r>
              <a:rPr lang="en-US" altLang="zh-TW" sz="2400" dirty="0" err="1" smtClean="0"/>
              <a:t>req</a:t>
            </a:r>
            <a:r>
              <a:rPr lang="en-US" altLang="zh-TW" sz="2400" dirty="0" smtClean="0"/>
              <a:t> ##1 ((!busy [*0:$] ##1 busy) [*2:10]) ##1 !busy[*0:$] ##1 </a:t>
            </a:r>
            <a:r>
              <a:rPr lang="en-US" altLang="zh-TW" sz="2400" dirty="0" err="1" smtClean="0"/>
              <a:t>gnt</a:t>
            </a:r>
            <a:endParaRPr lang="zh-TW" altLang="en-US" sz="2400" dirty="0"/>
          </a:p>
        </p:txBody>
      </p:sp>
      <p:pic>
        <p:nvPicPr>
          <p:cNvPr id="4" name="圖片 3" descr="2011-04-21 18 48 1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9600" y="4851400"/>
            <a:ext cx="7848600" cy="1533525"/>
          </a:xfrm>
          <a:prstGeom prst="rect">
            <a:avLst/>
          </a:prstGeom>
        </p:spPr>
      </p:pic>
      <p:pic>
        <p:nvPicPr>
          <p:cNvPr id="6" name="圖片 5" descr="2011-04-21 18 26 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124075"/>
            <a:ext cx="6848475" cy="1504950"/>
          </a:xfrm>
          <a:prstGeom prst="rect">
            <a:avLst/>
          </a:prstGeom>
        </p:spPr>
      </p:pic>
      <p:sp>
        <p:nvSpPr>
          <p:cNvPr id="8" name="圓角矩形圖說文字 7"/>
          <p:cNvSpPr/>
          <p:nvPr/>
        </p:nvSpPr>
        <p:spPr bwMode="auto">
          <a:xfrm>
            <a:off x="3164313" y="6341482"/>
            <a:ext cx="1339850" cy="516518"/>
          </a:xfrm>
          <a:prstGeom prst="wedgeRoundRectCallout">
            <a:avLst>
              <a:gd name="adj1" fmla="val -80986"/>
              <a:gd name="adj2" fmla="val -104720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dirty="0" smtClean="0">
                <a:ea typeface="PMingLiU" panose="02020500000000000000" charset="-120"/>
              </a:rPr>
              <a:t>#</a:t>
            </a:r>
            <a:r>
              <a:rPr kumimoji="1" lang="en-US" altLang="zh-TW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</a:rPr>
              <a:t> of busy(1’b1) 2~10 are success</a:t>
            </a:r>
            <a:endParaRPr kumimoji="1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2806700" y="3160712"/>
            <a:ext cx="7239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0" name="圓角矩形圖說文字 9"/>
          <p:cNvSpPr/>
          <p:nvPr/>
        </p:nvSpPr>
        <p:spPr bwMode="auto">
          <a:xfrm>
            <a:off x="3892550" y="2843212"/>
            <a:ext cx="1339850" cy="635000"/>
          </a:xfrm>
          <a:prstGeom prst="wedgeRoundRectCallout">
            <a:avLst>
              <a:gd name="adj1" fmla="val -77657"/>
              <a:gd name="adj2" fmla="val -52036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dirty="0" smtClean="0">
                <a:ea typeface="PMingLiU" panose="02020500000000000000" charset="-120"/>
              </a:rPr>
              <a:t>#</a:t>
            </a:r>
            <a:r>
              <a:rPr kumimoji="1" lang="en-US" altLang="zh-TW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</a:rPr>
              <a:t> of busy(1’b1) 2~10 are success</a:t>
            </a:r>
            <a:endParaRPr kumimoji="1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V="1">
            <a:off x="5691465" y="6196140"/>
            <a:ext cx="279132" cy="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Operations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2975" y="1286530"/>
            <a:ext cx="68689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sequence_expr1  </a:t>
            </a:r>
            <a:r>
              <a:rPr lang="en-US" altLang="zh-TW" sz="1400" dirty="0" smtClean="0">
                <a:solidFill>
                  <a:srgbClr val="FF0000"/>
                </a:solidFill>
              </a:rPr>
              <a:t>and</a:t>
            </a:r>
            <a:r>
              <a:rPr lang="en-US" altLang="zh-TW" sz="1400" dirty="0" smtClean="0"/>
              <a:t>  sequence_expr2</a:t>
            </a:r>
            <a:endParaRPr lang="en-US" altLang="zh-TW" sz="1400" dirty="0" smtClean="0"/>
          </a:p>
          <a:p>
            <a:r>
              <a:rPr lang="en-US" altLang="zh-TW" sz="1400" dirty="0" smtClean="0"/>
              <a:t>Both sequence must occur, but the end times of the operands can be different</a:t>
            </a:r>
            <a:endParaRPr lang="zh-TW" altLang="en-US" sz="1400" dirty="0"/>
          </a:p>
        </p:txBody>
      </p:sp>
      <p:pic>
        <p:nvPicPr>
          <p:cNvPr id="11" name="內容版面配置區 10" descr="2011-04-19 10 02 03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428750" y="2147560"/>
            <a:ext cx="5791200" cy="3857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Operations</a:t>
            </a:r>
            <a:endParaRPr lang="zh-TW" altLang="en-US" dirty="0"/>
          </a:p>
        </p:txBody>
      </p:sp>
      <p:pic>
        <p:nvPicPr>
          <p:cNvPr id="8" name="內容版面配置區 7" descr="2011-04-19 12 29 14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343025" y="2200275"/>
            <a:ext cx="6105525" cy="3781425"/>
          </a:xfrm>
        </p:spPr>
      </p:pic>
      <p:sp>
        <p:nvSpPr>
          <p:cNvPr id="7" name="文字方塊 6"/>
          <p:cNvSpPr txBox="1"/>
          <p:nvPr/>
        </p:nvSpPr>
        <p:spPr>
          <a:xfrm>
            <a:off x="942976" y="1286530"/>
            <a:ext cx="675322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sequence_expr1  </a:t>
            </a:r>
            <a:r>
              <a:rPr lang="en-US" altLang="zh-TW" sz="1400" dirty="0" smtClean="0">
                <a:solidFill>
                  <a:srgbClr val="FF0000"/>
                </a:solidFill>
              </a:rPr>
              <a:t>intersect  </a:t>
            </a:r>
            <a:r>
              <a:rPr lang="en-US" altLang="zh-TW" sz="1400" dirty="0" smtClean="0"/>
              <a:t>sequence_expr2</a:t>
            </a:r>
            <a:endParaRPr lang="en-US" altLang="zh-TW" sz="1400" dirty="0" smtClean="0"/>
          </a:p>
          <a:p>
            <a:r>
              <a:rPr lang="en-US" altLang="zh-TW" sz="1400" dirty="0" smtClean="0"/>
              <a:t>Both sequences must occur, and the start and end times of the sequence expression must be the same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Outline</a:t>
            </a:r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SVA Introduction</a:t>
            </a:r>
            <a:endParaRPr lang="en-US" altLang="zh-TW" dirty="0" smtClean="0"/>
          </a:p>
          <a:p>
            <a:r>
              <a:rPr lang="en-US" altLang="zh-TW" dirty="0" smtClean="0"/>
              <a:t>SVA Syntax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Examples </a:t>
            </a:r>
            <a:endParaRPr lang="en-US" altLang="zh-TW" dirty="0" smtClean="0"/>
          </a:p>
          <a:p>
            <a:r>
              <a:rPr lang="en-US" altLang="zh-TW" dirty="0" smtClean="0"/>
              <a:t>SVA Checker Library (VCS)</a:t>
            </a:r>
            <a:endParaRPr lang="en-US" altLang="zh-TW" dirty="0" smtClean="0"/>
          </a:p>
          <a:p>
            <a:r>
              <a:rPr lang="en-US" altLang="zh-TW" dirty="0" smtClean="0"/>
              <a:t>Introduction Coverage</a:t>
            </a:r>
            <a:endParaRPr lang="en-US" altLang="zh-TW" dirty="0" smtClean="0"/>
          </a:p>
          <a:p>
            <a:r>
              <a:rPr lang="en-US" altLang="zh-TW" dirty="0" smtClean="0"/>
              <a:t>Code Coverage</a:t>
            </a:r>
            <a:endParaRPr lang="en-US" altLang="zh-TW" dirty="0" smtClean="0"/>
          </a:p>
          <a:p>
            <a:r>
              <a:rPr lang="en-US" altLang="zh-TW" dirty="0" smtClean="0"/>
              <a:t>Function Coverage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Operations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42976" y="1286530"/>
            <a:ext cx="67532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sequence_expr1  </a:t>
            </a:r>
            <a:r>
              <a:rPr lang="en-US" altLang="zh-TW" sz="1400" dirty="0" smtClean="0">
                <a:solidFill>
                  <a:srgbClr val="FF0000"/>
                </a:solidFill>
              </a:rPr>
              <a:t>or  </a:t>
            </a:r>
            <a:r>
              <a:rPr lang="en-US" altLang="zh-TW" sz="1400" dirty="0" smtClean="0"/>
              <a:t>sequence_expr2</a:t>
            </a:r>
            <a:endParaRPr lang="en-US" altLang="zh-TW" sz="1400" dirty="0" smtClean="0"/>
          </a:p>
          <a:p>
            <a:r>
              <a:rPr lang="en-US" altLang="zh-TW" sz="1400" dirty="0" smtClean="0"/>
              <a:t>At lease one of the sequences must occur</a:t>
            </a:r>
            <a:endParaRPr lang="zh-TW" altLang="en-US" sz="1400" dirty="0"/>
          </a:p>
        </p:txBody>
      </p:sp>
      <p:pic>
        <p:nvPicPr>
          <p:cNvPr id="6" name="內容版面配置區 4" descr="2011-04-19 12 35 0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1333500" y="2133600"/>
            <a:ext cx="60388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Operations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42976" y="1286530"/>
            <a:ext cx="67532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boolean_expr</a:t>
            </a:r>
            <a:r>
              <a:rPr lang="en-US" altLang="zh-TW" sz="1400" dirty="0" smtClean="0"/>
              <a:t>   </a:t>
            </a:r>
            <a:r>
              <a:rPr lang="en-US" altLang="zh-TW" sz="1400" dirty="0" smtClean="0">
                <a:solidFill>
                  <a:srgbClr val="FF0000"/>
                </a:solidFill>
              </a:rPr>
              <a:t>throughout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</a:t>
            </a:r>
            <a:r>
              <a:rPr lang="en-US" altLang="zh-TW" sz="1400" dirty="0" err="1" smtClean="0"/>
              <a:t>sequence_expr</a:t>
            </a:r>
            <a:endParaRPr lang="en-US" altLang="zh-TW" sz="1400" dirty="0" smtClean="0"/>
          </a:p>
          <a:p>
            <a:r>
              <a:rPr lang="en-US" altLang="zh-TW" sz="1400" dirty="0" smtClean="0"/>
              <a:t>A condition must hold true for the duration of a sequence</a:t>
            </a:r>
            <a:endParaRPr lang="zh-TW" altLang="en-US" sz="1400" dirty="0"/>
          </a:p>
        </p:txBody>
      </p:sp>
      <p:pic>
        <p:nvPicPr>
          <p:cNvPr id="7" name="圖片 6" descr="2011-04-19 12 38 1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23950" y="2162175"/>
            <a:ext cx="6219825" cy="3848100"/>
          </a:xfrm>
          <a:prstGeom prst="rect">
            <a:avLst/>
          </a:prstGeom>
        </p:spPr>
      </p:pic>
      <p:pic>
        <p:nvPicPr>
          <p:cNvPr id="12" name="圖片 11" descr="2011-04-19 13 10 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50" y="3019425"/>
            <a:ext cx="5915025" cy="2867025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 bwMode="auto">
          <a:xfrm>
            <a:off x="3467100" y="3429000"/>
            <a:ext cx="2095500" cy="4572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Operations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2976" y="1286530"/>
            <a:ext cx="675322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sequence_expr1   </a:t>
            </a:r>
            <a:r>
              <a:rPr lang="en-US" altLang="zh-TW" sz="1400" dirty="0" smtClean="0">
                <a:solidFill>
                  <a:srgbClr val="FF0000"/>
                </a:solidFill>
              </a:rPr>
              <a:t>within  </a:t>
            </a:r>
            <a:r>
              <a:rPr lang="en-US" altLang="zh-TW" sz="1400" dirty="0" smtClean="0"/>
              <a:t>sequence_expr2</a:t>
            </a:r>
            <a:endParaRPr lang="en-US" altLang="zh-TW" sz="1400" dirty="0" smtClean="0"/>
          </a:p>
          <a:p>
            <a:r>
              <a:rPr lang="en-US" altLang="zh-TW" sz="1400" dirty="0" smtClean="0"/>
              <a:t>sequence_expr1 must match at some point within the timeframe of sequence_expr2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652772" y="2164318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!</a:t>
            </a:r>
            <a:r>
              <a:rPr lang="en-US" altLang="zh-TW" dirty="0" err="1" smtClean="0"/>
              <a:t>trdy</a:t>
            </a:r>
            <a:r>
              <a:rPr lang="en-US" altLang="zh-TW" dirty="0" smtClean="0"/>
              <a:t>[*7] within (($fell </a:t>
            </a:r>
            <a:r>
              <a:rPr lang="en-US" altLang="zh-TW" dirty="0" err="1" smtClean="0"/>
              <a:t>irdy</a:t>
            </a:r>
            <a:r>
              <a:rPr lang="en-US" altLang="zh-TW" dirty="0" smtClean="0"/>
              <a:t>) ##1 !</a:t>
            </a:r>
            <a:r>
              <a:rPr lang="en-US" altLang="zh-TW" dirty="0" err="1" smtClean="0"/>
              <a:t>irdy</a:t>
            </a:r>
            <a:r>
              <a:rPr lang="en-US" altLang="zh-TW" dirty="0" smtClean="0"/>
              <a:t>[*8])</a:t>
            </a:r>
            <a:endParaRPr lang="zh-TW" altLang="en-US" dirty="0"/>
          </a:p>
        </p:txBody>
      </p:sp>
      <p:pic>
        <p:nvPicPr>
          <p:cNvPr id="20" name="圖片 19" descr="2011-04-19 13 08 3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43025" y="2543175"/>
            <a:ext cx="567690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 Operations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42976" y="1286530"/>
            <a:ext cx="67532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first_match</a:t>
            </a:r>
            <a:r>
              <a:rPr lang="en-US" altLang="zh-TW" sz="1400" dirty="0" smtClean="0"/>
              <a:t> ( </a:t>
            </a:r>
            <a:r>
              <a:rPr lang="en-US" altLang="zh-TW" sz="1400" dirty="0" err="1" smtClean="0"/>
              <a:t>sequence_expr</a:t>
            </a:r>
            <a:r>
              <a:rPr lang="en-US" altLang="zh-TW" sz="1400" dirty="0" smtClean="0"/>
              <a:t>  [, </a:t>
            </a:r>
            <a:r>
              <a:rPr lang="en-US" altLang="zh-TW" sz="1400" dirty="0" err="1" smtClean="0"/>
              <a:t>sequenct_match_item</a:t>
            </a:r>
            <a:r>
              <a:rPr lang="en-US" altLang="zh-TW" sz="1400" dirty="0" smtClean="0"/>
              <a:t>]  )</a:t>
            </a:r>
            <a:endParaRPr lang="en-US" altLang="zh-TW" sz="1400" dirty="0" smtClean="0"/>
          </a:p>
          <a:p>
            <a:r>
              <a:rPr lang="en-US" altLang="zh-TW" sz="1400" dirty="0" smtClean="0"/>
              <a:t>Evaluation of one or more sequences stops when the first match is found</a:t>
            </a:r>
            <a:endParaRPr lang="zh-TW" altLang="en-US" sz="1400" dirty="0"/>
          </a:p>
        </p:txBody>
      </p:sp>
      <p:pic>
        <p:nvPicPr>
          <p:cNvPr id="16" name="內容版面配置區 4" descr="2011-04-19 12 35 0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1333500" y="2292350"/>
            <a:ext cx="60388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字方塊 16"/>
          <p:cNvSpPr txBox="1"/>
          <p:nvPr/>
        </p:nvSpPr>
        <p:spPr>
          <a:xfrm>
            <a:off x="114301" y="5255970"/>
            <a:ext cx="1219199" cy="253916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rgbClr val="FF0000"/>
                </a:solidFill>
              </a:rPr>
              <a:t> == &gt;</a:t>
            </a:r>
            <a:r>
              <a:rPr lang="en-US" altLang="zh-TW" sz="1050" dirty="0" err="1" smtClean="0">
                <a:solidFill>
                  <a:srgbClr val="FF0000"/>
                </a:solidFill>
              </a:rPr>
              <a:t>first_match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5467350" y="5255970"/>
            <a:ext cx="409575" cy="276225"/>
          </a:xfrm>
          <a:prstGeom prst="ellipse">
            <a:avLst/>
          </a:prstGeom>
          <a:noFill/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500" y="1371600"/>
            <a:ext cx="8229600" cy="4797425"/>
          </a:xfrm>
        </p:spPr>
        <p:txBody>
          <a:bodyPr/>
          <a:lstStyle/>
          <a:p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$rose  </a:t>
            </a:r>
            <a:r>
              <a:rPr lang="en-US" altLang="zh-TW" sz="1600" dirty="0" smtClean="0">
                <a:solidFill>
                  <a:schemeClr val="tx1"/>
                </a:solidFill>
                <a:latin typeface="+mn-lt"/>
              </a:rPr>
              <a:t>returns true, when LSB of expression changes to 1.</a:t>
            </a:r>
            <a:endParaRPr lang="en-US" altLang="zh-TW" sz="16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$fell  </a:t>
            </a:r>
            <a:r>
              <a:rPr lang="en-US" altLang="zh-TW" sz="1600" dirty="0" smtClean="0">
                <a:solidFill>
                  <a:schemeClr val="tx1"/>
                </a:solidFill>
                <a:latin typeface="+mn-lt"/>
              </a:rPr>
              <a:t>returns true, when LSB of expression changes to 0</a:t>
            </a:r>
            <a:r>
              <a:rPr lang="en-US" altLang="zh-TW" sz="1600" dirty="0" smtClean="0">
                <a:latin typeface="+mn-lt"/>
              </a:rPr>
              <a:t>.</a:t>
            </a:r>
            <a:endParaRPr lang="en-US" altLang="zh-TW" sz="1600" dirty="0" smtClean="0">
              <a:latin typeface="+mn-lt"/>
            </a:endParaRPr>
          </a:p>
          <a:p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$stable  </a:t>
            </a:r>
            <a:r>
              <a:rPr lang="en-US" altLang="zh-TW" sz="1600" dirty="0" smtClean="0">
                <a:solidFill>
                  <a:schemeClr val="tx1"/>
                </a:solidFill>
                <a:latin typeface="+mn-lt"/>
              </a:rPr>
              <a:t>returns true, if value did not change since last clock event to current clock event.</a:t>
            </a:r>
            <a:endParaRPr lang="en-US" altLang="zh-TW" sz="16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$past  </a:t>
            </a:r>
            <a:r>
              <a:rPr lang="en-US" altLang="zh-TW" sz="1600" dirty="0" smtClean="0">
                <a:solidFill>
                  <a:schemeClr val="tx1"/>
                </a:solidFill>
                <a:latin typeface="+mn-lt"/>
              </a:rPr>
              <a:t>returns value n clock events before.</a:t>
            </a:r>
            <a:endParaRPr lang="en-US" altLang="zh-TW" sz="16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$</a:t>
            </a:r>
            <a:r>
              <a:rPr lang="en-US" altLang="zh-TW" sz="2000" dirty="0" err="1" smtClean="0">
                <a:latin typeface="+mn-lt"/>
              </a:rPr>
              <a:t>onehot</a:t>
            </a:r>
            <a:r>
              <a:rPr lang="en-US" altLang="zh-TW" sz="2000" dirty="0" smtClean="0">
                <a:latin typeface="+mn-lt"/>
              </a:rPr>
              <a:t>  </a:t>
            </a:r>
            <a:r>
              <a:rPr lang="en-US" altLang="zh-TW" sz="1600" dirty="0" smtClean="0">
                <a:solidFill>
                  <a:schemeClr val="tx1"/>
                </a:solidFill>
                <a:latin typeface="+mn-lt"/>
              </a:rPr>
              <a:t>return true if one and only one bit of the expression is high</a:t>
            </a:r>
            <a:endParaRPr lang="en-US" altLang="zh-TW" sz="16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$onehot0 </a:t>
            </a:r>
            <a:r>
              <a:rPr lang="en-US" altLang="zh-TW" sz="1600" dirty="0" smtClean="0">
                <a:solidFill>
                  <a:schemeClr val="tx1"/>
                </a:solidFill>
                <a:latin typeface="+mn-lt"/>
              </a:rPr>
              <a:t>return true if  no more than one bit of the expression is high</a:t>
            </a:r>
            <a:endParaRPr lang="en-US" altLang="zh-TW" sz="2000" dirty="0" smtClean="0"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$</a:t>
            </a:r>
            <a:r>
              <a:rPr lang="en-US" altLang="zh-TW" sz="2000" dirty="0" err="1" smtClean="0">
                <a:latin typeface="+mn-lt"/>
              </a:rPr>
              <a:t>isunknown</a:t>
            </a:r>
            <a:r>
              <a:rPr lang="en-US" altLang="zh-TW" sz="2000" dirty="0" smtClean="0">
                <a:latin typeface="+mn-lt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+mn-lt"/>
              </a:rPr>
              <a:t>returns true if any bit of the expression is X or Z</a:t>
            </a:r>
            <a:endParaRPr lang="en-US" altLang="zh-TW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altLang="zh-TW" sz="2000" dirty="0" smtClean="0">
                <a:latin typeface="+mn-lt"/>
              </a:rPr>
              <a:t>$</a:t>
            </a:r>
            <a:r>
              <a:rPr lang="en-US" altLang="zh-TW" sz="2000" dirty="0" err="1" smtClean="0">
                <a:latin typeface="+mn-lt"/>
              </a:rPr>
              <a:t>countones</a:t>
            </a:r>
            <a:r>
              <a:rPr lang="en-US" altLang="zh-TW" sz="2000" dirty="0" smtClean="0">
                <a:latin typeface="+mn-lt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+mn-lt"/>
              </a:rPr>
              <a:t>returns the number of bits in a vector that have value 1</a:t>
            </a:r>
            <a:endParaRPr lang="en-US" altLang="zh-TW" sz="2000" dirty="0" smtClean="0">
              <a:solidFill>
                <a:schemeClr val="tx1"/>
              </a:solidFill>
              <a:latin typeface="+mn-lt"/>
            </a:endParaRPr>
          </a:p>
          <a:p>
            <a:pPr lvl="1">
              <a:buNone/>
            </a:pPr>
            <a:endParaRPr lang="en-US" altLang="zh-TW" sz="1600" dirty="0" smtClean="0">
              <a:latin typeface="+mn-lt"/>
            </a:endParaRPr>
          </a:p>
          <a:p>
            <a:endParaRPr lang="zh-TW" altLang="en-US" sz="2000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04874" y="4695825"/>
            <a:ext cx="52952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property </a:t>
            </a:r>
            <a:r>
              <a:rPr lang="en-US" altLang="zh-TW" sz="1200" b="0" dirty="0" err="1" smtClean="0"/>
              <a:t>system_prop</a:t>
            </a:r>
            <a:r>
              <a:rPr lang="en-US" altLang="zh-TW" sz="1200" b="0" dirty="0" smtClean="0"/>
              <a:t>; </a:t>
            </a:r>
            <a:endParaRPr lang="en-US" altLang="zh-TW" sz="1200" b="0" dirty="0" smtClean="0"/>
          </a:p>
          <a:p>
            <a:r>
              <a:rPr lang="en-US" altLang="zh-TW" sz="1200" dirty="0" smtClean="0">
                <a:solidFill>
                  <a:srgbClr val="0000FF"/>
                </a:solidFill>
              </a:rPr>
              <a:t>@ (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posedge</a:t>
            </a:r>
            <a:r>
              <a:rPr lang="en-US" altLang="zh-TW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clk</a:t>
            </a:r>
            <a:r>
              <a:rPr lang="en-US" altLang="zh-TW" sz="1200" dirty="0" smtClean="0">
                <a:solidFill>
                  <a:srgbClr val="0000FF"/>
                </a:solidFill>
              </a:rPr>
              <a:t>) </a:t>
            </a:r>
            <a:endParaRPr lang="en-US" altLang="zh-TW" sz="1200" dirty="0" smtClean="0">
              <a:solidFill>
                <a:srgbClr val="0000FF"/>
              </a:solidFill>
            </a:endParaRPr>
          </a:p>
          <a:p>
            <a:r>
              <a:rPr lang="en-US" altLang="zh-TW" sz="1200" dirty="0" smtClean="0">
                <a:solidFill>
                  <a:srgbClr val="0000FF"/>
                </a:solidFill>
              </a:rPr>
              <a:t>     ($rose(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req</a:t>
            </a:r>
            <a:r>
              <a:rPr lang="en-US" altLang="zh-TW" sz="1200" dirty="0" smtClean="0">
                <a:solidFill>
                  <a:srgbClr val="0000FF"/>
                </a:solidFill>
              </a:rPr>
              <a:t>) &amp;&amp; $past(!req,1)) |=&gt; ($rose(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gnt</a:t>
            </a:r>
            <a:r>
              <a:rPr lang="en-US" altLang="zh-TW" sz="1200" dirty="0" smtClean="0">
                <a:solidFill>
                  <a:srgbClr val="0000FF"/>
                </a:solidFill>
              </a:rPr>
              <a:t>) &amp;&amp; $past(!gnt,1)); </a:t>
            </a:r>
            <a:endParaRPr lang="en-US" altLang="zh-TW" sz="1200" dirty="0" smtClean="0">
              <a:solidFill>
                <a:srgbClr val="0000FF"/>
              </a:solidFill>
            </a:endParaRPr>
          </a:p>
          <a:p>
            <a:r>
              <a:rPr lang="en-US" altLang="zh-TW" sz="1200" b="0" dirty="0" err="1" smtClean="0"/>
              <a:t>endproperty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Property Expressions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44500" y="1097280"/>
          <a:ext cx="8229600" cy="5242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29600"/>
              </a:tblGrid>
              <a:tr h="471372">
                <a:tc>
                  <a:txBody>
                    <a:bodyPr/>
                    <a:lstStyle/>
                    <a:p>
                      <a:r>
                        <a:rPr lang="en-US" altLang="zh-TW" sz="1400" i="0" dirty="0" err="1" smtClean="0">
                          <a:latin typeface="+mn-lt"/>
                        </a:rPr>
                        <a:t>sequence_expr</a:t>
                      </a:r>
                      <a:endParaRPr lang="en-US" altLang="zh-TW" sz="1400" i="0" dirty="0" smtClean="0">
                        <a:latin typeface="+mn-lt"/>
                      </a:endParaRPr>
                    </a:p>
                    <a:p>
                      <a:r>
                        <a:rPr lang="en-US" altLang="zh-TW" sz="14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Implicitly</a:t>
                      </a:r>
                      <a:r>
                        <a:rPr lang="en-US" altLang="zh-TW" sz="1400" i="0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 transform to “</a:t>
                      </a:r>
                      <a:r>
                        <a:rPr lang="en-US" altLang="zh-TW" sz="1400" i="0" baseline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first_match</a:t>
                      </a:r>
                      <a:r>
                        <a:rPr lang="en-US" altLang="zh-TW" sz="1400" i="0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(</a:t>
                      </a:r>
                      <a:r>
                        <a:rPr lang="en-US" altLang="zh-TW" sz="1400" i="0" baseline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sequence_expr</a:t>
                      </a:r>
                      <a:r>
                        <a:rPr lang="en-US" altLang="zh-TW" sz="1400" i="0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)”</a:t>
                      </a:r>
                      <a:endParaRPr lang="zh-TW" altLang="en-US" sz="1400" i="0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i="0" dirty="0" err="1" smtClean="0">
                          <a:latin typeface="+mn-lt"/>
                        </a:rPr>
                        <a:t>sequence_expr</a:t>
                      </a:r>
                      <a:r>
                        <a:rPr lang="zh-TW" altLang="en-US" sz="1400" i="0" baseline="0" dirty="0" smtClean="0">
                          <a:latin typeface="+mn-lt"/>
                        </a:rPr>
                        <a:t> </a:t>
                      </a:r>
                      <a:r>
                        <a:rPr lang="en-US" altLang="zh-TW" sz="1400" i="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|-&gt;</a:t>
                      </a:r>
                      <a:r>
                        <a:rPr lang="en-US" altLang="zh-TW" sz="1400" i="0" baseline="0" dirty="0" smtClean="0">
                          <a:latin typeface="+mn-lt"/>
                        </a:rPr>
                        <a:t> </a:t>
                      </a:r>
                      <a:r>
                        <a:rPr lang="en-US" altLang="zh-TW" sz="1400" i="0" baseline="0" dirty="0" err="1" smtClean="0">
                          <a:latin typeface="+mn-lt"/>
                        </a:rPr>
                        <a:t>property_expr</a:t>
                      </a:r>
                      <a:r>
                        <a:rPr lang="en-US" altLang="zh-TW" sz="1400" i="0" baseline="0" dirty="0" smtClean="0">
                          <a:latin typeface="+mn-lt"/>
                        </a:rPr>
                        <a:t>      </a:t>
                      </a:r>
                      <a:endParaRPr lang="en-US" altLang="zh-TW" sz="1400" i="0" baseline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b="0" i="0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Overlapped Implication</a:t>
                      </a:r>
                      <a:endParaRPr lang="en-US" altLang="zh-TW" sz="1400" b="0" i="0" baseline="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The property must be true in the last cycle that the sequence expression is true</a:t>
                      </a:r>
                      <a:endParaRPr lang="zh-TW" altLang="en-US" sz="1400" i="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i="0" dirty="0" err="1" smtClean="0">
                          <a:latin typeface="+mn-lt"/>
                        </a:rPr>
                        <a:t>sequence_expr</a:t>
                      </a:r>
                      <a:r>
                        <a:rPr lang="zh-TW" altLang="en-US" sz="1400" i="0" baseline="0" dirty="0" smtClean="0">
                          <a:latin typeface="+mn-lt"/>
                        </a:rPr>
                        <a:t> </a:t>
                      </a:r>
                      <a:r>
                        <a:rPr lang="en-US" altLang="zh-TW" sz="1400" i="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|=&gt;</a:t>
                      </a:r>
                      <a:r>
                        <a:rPr lang="en-US" altLang="zh-TW" sz="1400" i="0" baseline="0" dirty="0" smtClean="0">
                          <a:latin typeface="+mn-lt"/>
                        </a:rPr>
                        <a:t> </a:t>
                      </a:r>
                      <a:r>
                        <a:rPr lang="en-US" altLang="zh-TW" sz="1400" i="0" baseline="0" dirty="0" err="1" smtClean="0">
                          <a:latin typeface="+mn-lt"/>
                        </a:rPr>
                        <a:t>property_expr</a:t>
                      </a:r>
                      <a:r>
                        <a:rPr lang="en-US" altLang="zh-TW" sz="1400" i="0" baseline="0" dirty="0" smtClean="0">
                          <a:latin typeface="+mn-lt"/>
                        </a:rPr>
                        <a:t>     </a:t>
                      </a:r>
                      <a:endParaRPr lang="en-US" altLang="zh-TW" sz="1400" i="0" baseline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b="0" i="0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Non Overlapped Implication</a:t>
                      </a:r>
                      <a:endParaRPr lang="en-US" altLang="zh-TW" sz="1200" b="0" i="0" baseline="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  <a:p>
                      <a:r>
                        <a:rPr lang="en-US" altLang="zh-TW" sz="12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The property must be true in the first cycle after the sequence expression is true</a:t>
                      </a:r>
                      <a:endParaRPr lang="en-US" altLang="zh-TW" sz="1200" i="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  <a:p>
                      <a:r>
                        <a:rPr lang="en-US" altLang="zh-TW" sz="12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(equivalent</a:t>
                      </a:r>
                      <a:r>
                        <a:rPr lang="en-US" altLang="zh-TW" sz="1200" b="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TW" sz="12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to “</a:t>
                      </a:r>
                      <a:r>
                        <a:rPr lang="en-US" altLang="zh-TW" sz="1200" i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sequence_expr</a:t>
                      </a:r>
                      <a:r>
                        <a:rPr lang="en-US" altLang="zh-TW" sz="12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##1 `true |-&gt; </a:t>
                      </a:r>
                      <a:r>
                        <a:rPr lang="en-US" altLang="zh-TW" sz="1200" i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property_expr</a:t>
                      </a:r>
                      <a:r>
                        <a:rPr lang="en-US" altLang="zh-TW" sz="12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” )</a:t>
                      </a:r>
                      <a:endParaRPr lang="zh-TW" altLang="en-US" sz="1200" i="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i="0" dirty="0" err="1" smtClean="0">
                          <a:latin typeface="+mn-lt"/>
                        </a:rPr>
                        <a:t>property_expr</a:t>
                      </a:r>
                      <a:r>
                        <a:rPr lang="en-US" altLang="zh-TW" sz="1400" i="0" dirty="0" smtClean="0">
                          <a:latin typeface="+mn-lt"/>
                        </a:rPr>
                        <a:t> </a:t>
                      </a:r>
                      <a:r>
                        <a:rPr lang="en-US" altLang="zh-TW" sz="1400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and</a:t>
                      </a:r>
                      <a:r>
                        <a:rPr lang="en-US" altLang="zh-TW" sz="1400" i="0" dirty="0" smtClean="0">
                          <a:latin typeface="+mn-lt"/>
                        </a:rPr>
                        <a:t> </a:t>
                      </a:r>
                      <a:r>
                        <a:rPr lang="en-US" altLang="zh-TW" sz="1400" i="0" dirty="0" err="1" smtClean="0">
                          <a:latin typeface="+mn-lt"/>
                        </a:rPr>
                        <a:t>property_expr</a:t>
                      </a:r>
                      <a:r>
                        <a:rPr lang="en-US" altLang="zh-TW" sz="1400" i="0" dirty="0" smtClean="0">
                          <a:latin typeface="+mn-lt"/>
                        </a:rPr>
                        <a:t>      </a:t>
                      </a:r>
                      <a:endParaRPr lang="en-US" altLang="zh-TW" sz="1400" i="0" dirty="0" smtClean="0">
                        <a:latin typeface="+mn-lt"/>
                      </a:endParaRPr>
                    </a:p>
                    <a:p>
                      <a:r>
                        <a:rPr lang="en-US" altLang="zh-TW" sz="14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Conjunction</a:t>
                      </a:r>
                      <a:endParaRPr lang="en-US" altLang="zh-TW" sz="1400" i="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4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Return true if both property expressions are true</a:t>
                      </a:r>
                      <a:endParaRPr lang="zh-TW" altLang="en-US" sz="1400" i="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i="0" dirty="0" err="1" smtClean="0">
                          <a:latin typeface="+mn-lt"/>
                        </a:rPr>
                        <a:t>property_expr</a:t>
                      </a:r>
                      <a:r>
                        <a:rPr lang="en-US" altLang="zh-TW" sz="1400" i="0" dirty="0" smtClean="0">
                          <a:latin typeface="+mn-lt"/>
                        </a:rPr>
                        <a:t> </a:t>
                      </a:r>
                      <a:r>
                        <a:rPr lang="en-US" altLang="zh-TW" sz="1400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or</a:t>
                      </a:r>
                      <a:r>
                        <a:rPr lang="en-US" altLang="zh-TW" sz="1400" i="0" dirty="0" smtClean="0">
                          <a:latin typeface="+mn-lt"/>
                        </a:rPr>
                        <a:t> </a:t>
                      </a:r>
                      <a:r>
                        <a:rPr lang="en-US" altLang="zh-TW" sz="1400" i="0" dirty="0" err="1" smtClean="0">
                          <a:latin typeface="+mn-lt"/>
                        </a:rPr>
                        <a:t>property_expr</a:t>
                      </a:r>
                      <a:r>
                        <a:rPr lang="en-US" altLang="zh-TW" sz="1400" i="0" dirty="0" smtClean="0">
                          <a:latin typeface="+mn-lt"/>
                        </a:rPr>
                        <a:t>         </a:t>
                      </a:r>
                      <a:endParaRPr lang="en-US" altLang="zh-TW" sz="1400" i="0" dirty="0" smtClean="0">
                        <a:latin typeface="+mn-lt"/>
                      </a:endParaRPr>
                    </a:p>
                    <a:p>
                      <a:r>
                        <a:rPr lang="en-US" altLang="zh-TW" sz="14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Disjunction</a:t>
                      </a:r>
                      <a:r>
                        <a:rPr lang="en-US" altLang="zh-TW" sz="1400" i="0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   </a:t>
                      </a:r>
                      <a:endParaRPr lang="en-US" altLang="zh-TW" sz="1400" i="0" baseline="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  <a:p>
                      <a:r>
                        <a:rPr lang="en-US" altLang="zh-TW" sz="14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Return true if any property expressions is true</a:t>
                      </a:r>
                      <a:endParaRPr lang="zh-TW" altLang="en-US" sz="1400" i="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not</a:t>
                      </a:r>
                      <a:r>
                        <a:rPr lang="en-US" altLang="zh-TW" sz="1400" i="0" dirty="0" smtClean="0">
                          <a:latin typeface="+mn-lt"/>
                        </a:rPr>
                        <a:t> </a:t>
                      </a:r>
                      <a:r>
                        <a:rPr lang="en-US" altLang="zh-TW" sz="1400" i="0" dirty="0" err="1" smtClean="0">
                          <a:latin typeface="+mn-lt"/>
                        </a:rPr>
                        <a:t>property_expr</a:t>
                      </a:r>
                      <a:r>
                        <a:rPr lang="en-US" altLang="zh-TW" sz="1400" i="0" dirty="0" smtClean="0">
                          <a:latin typeface="+mn-lt"/>
                        </a:rPr>
                        <a:t>                               </a:t>
                      </a:r>
                      <a:endParaRPr lang="en-US" altLang="zh-TW" sz="1400" i="0" dirty="0" smtClean="0">
                        <a:latin typeface="+mn-lt"/>
                      </a:endParaRPr>
                    </a:p>
                    <a:p>
                      <a:r>
                        <a:rPr lang="en-US" altLang="zh-TW" sz="14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Negation        </a:t>
                      </a:r>
                      <a:endParaRPr lang="en-US" altLang="zh-TW" sz="1400" i="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  <a:p>
                      <a:r>
                        <a:rPr lang="en-US" altLang="zh-TW" sz="1400" i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Returns the opposite of the value returned by the </a:t>
                      </a:r>
                      <a:r>
                        <a:rPr lang="en-US" altLang="zh-TW" sz="1400" i="0" dirty="0" err="1" smtClean="0">
                          <a:solidFill>
                            <a:srgbClr val="0000FF"/>
                          </a:solidFill>
                          <a:latin typeface="+mn-lt"/>
                        </a:rPr>
                        <a:t>property_expr</a:t>
                      </a:r>
                      <a:endParaRPr lang="zh-TW" altLang="en-US" sz="1400" i="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if</a:t>
                      </a:r>
                      <a:r>
                        <a:rPr lang="en-US" altLang="zh-TW" sz="1400" i="0" dirty="0" smtClean="0">
                          <a:latin typeface="+mn-lt"/>
                        </a:rPr>
                        <a:t> (expression) property_expr1 [ </a:t>
                      </a:r>
                      <a:r>
                        <a:rPr lang="en-US" altLang="zh-TW" sz="1400" i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else</a:t>
                      </a:r>
                      <a:r>
                        <a:rPr lang="en-US" altLang="zh-TW" sz="1400" i="0" dirty="0" smtClean="0">
                          <a:latin typeface="+mn-lt"/>
                        </a:rPr>
                        <a:t> </a:t>
                      </a:r>
                      <a:r>
                        <a:rPr lang="en-US" altLang="zh-TW" sz="1400" i="0" baseline="0" dirty="0" smtClean="0">
                          <a:latin typeface="+mn-lt"/>
                        </a:rPr>
                        <a:t> property_expr2 ]</a:t>
                      </a:r>
                      <a:endParaRPr lang="en-US" altLang="zh-TW" sz="1400" i="0" baseline="0" dirty="0" smtClean="0">
                        <a:latin typeface="+mn-lt"/>
                      </a:endParaRPr>
                    </a:p>
                    <a:p>
                      <a:pPr lvl="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If the expression is true, then peoperty_expr1 must be hold; </a:t>
                      </a:r>
                      <a:endParaRPr lang="en-US" altLang="zh-TW" sz="140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  <a:p>
                      <a:pPr lvl="0">
                        <a:buFont typeface="Arial" panose="020B0604020202020204" pitchFamily="34" charset="0"/>
                        <a:buNone/>
                      </a:pPr>
                      <a:r>
                        <a:rPr lang="en-US" altLang="zh-TW" sz="1400" baseline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sz="14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property1 does not need to hold when expression is false   (No Else)</a:t>
                      </a:r>
                      <a:endParaRPr lang="en-US" altLang="zh-TW" sz="140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  <a:p>
                      <a:pPr lvl="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If expression is false, peoperty_expr2 must hold, if it exists  (Has Else)</a:t>
                      </a:r>
                      <a:endParaRPr lang="en-US" altLang="zh-TW" sz="140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sequence_expr</a:t>
            </a:r>
            <a:r>
              <a:rPr lang="en-US" altLang="zh-TW" dirty="0" smtClean="0"/>
              <a:t> |-&gt; </a:t>
            </a:r>
            <a:r>
              <a:rPr lang="en-US" altLang="zh-TW" dirty="0" err="1" smtClean="0"/>
              <a:t>property_expr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antecedent              consequent</a:t>
            </a:r>
            <a:endParaRPr lang="en-US" altLang="zh-TW" dirty="0" smtClean="0"/>
          </a:p>
          <a:p>
            <a:pPr>
              <a:buNone/>
            </a:pPr>
            <a:r>
              <a:rPr lang="en-US" altLang="zh-TW" sz="2000" b="0" dirty="0" smtClean="0"/>
              <a:t>P    “There are cell phones in the room”</a:t>
            </a:r>
            <a:endParaRPr lang="en-US" altLang="zh-TW" sz="2000" b="0" dirty="0" smtClean="0"/>
          </a:p>
          <a:p>
            <a:pPr>
              <a:buNone/>
            </a:pPr>
            <a:r>
              <a:rPr lang="en-US" altLang="zh-TW" sz="2000" b="0" dirty="0" smtClean="0"/>
              <a:t>Q    "all cell phones in the room are turned off“  </a:t>
            </a:r>
            <a:r>
              <a:rPr lang="en-US" altLang="zh-TW" sz="2000" b="0" dirty="0" smtClean="0">
                <a:solidFill>
                  <a:schemeClr val="bg1"/>
                </a:solidFill>
              </a:rPr>
              <a:t>        "all cell phones in the room are </a:t>
            </a:r>
            <a:endParaRPr lang="en-US" altLang="zh-TW" sz="2000" b="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TW" sz="2000" b="0" dirty="0" smtClean="0"/>
              <a:t> If there is no cell phones in the room  (P is False)</a:t>
            </a:r>
            <a:endParaRPr lang="en-US" altLang="zh-TW" sz="2000" b="0" dirty="0" smtClean="0"/>
          </a:p>
          <a:p>
            <a:pPr>
              <a:buNone/>
            </a:pPr>
            <a:r>
              <a:rPr lang="en-US" altLang="zh-TW" sz="2000" b="0" dirty="0" smtClean="0"/>
              <a:t>"all cell phones in the room are turned off“ (Q) is vacuous True.</a:t>
            </a:r>
            <a:endParaRPr lang="en-US" altLang="zh-TW" sz="2000" b="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9413" y="4158114"/>
          <a:ext cx="4190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4"/>
                <a:gridCol w="523875"/>
                <a:gridCol w="3124200"/>
              </a:tblGrid>
              <a:tr h="2682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P|-&gt;Q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T(Vacuous Success)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T(Vacuous Success)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F(Fail)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T(Success)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Implication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49784" y="1126156"/>
            <a:ext cx="24261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sequence </a:t>
            </a:r>
            <a:r>
              <a:rPr lang="en-US" altLang="zh-TW" sz="1200" dirty="0" err="1" smtClean="0"/>
              <a:t>implication_seq</a:t>
            </a:r>
            <a:r>
              <a:rPr lang="en-US" altLang="zh-TW" sz="1200" dirty="0" smtClean="0"/>
              <a:t>; </a:t>
            </a:r>
            <a:endParaRPr lang="en-US" altLang="zh-TW" sz="1200" dirty="0" smtClean="0"/>
          </a:p>
          <a:p>
            <a:r>
              <a:rPr lang="en-US" altLang="zh-TW" sz="1200" dirty="0" err="1" smtClean="0"/>
              <a:t>req</a:t>
            </a:r>
            <a:r>
              <a:rPr lang="en-US" altLang="zh-TW" sz="1200" dirty="0" smtClean="0"/>
              <a:t> ##1 (busy [-&gt;3]) ##1 </a:t>
            </a:r>
            <a:r>
              <a:rPr lang="en-US" altLang="zh-TW" sz="1200" dirty="0" err="1" smtClean="0"/>
              <a:t>gnt</a:t>
            </a:r>
            <a:r>
              <a:rPr lang="en-US" altLang="zh-TW" sz="1200" dirty="0" smtClean="0"/>
              <a:t>; </a:t>
            </a:r>
            <a:endParaRPr lang="en-US" altLang="zh-TW" sz="1200" dirty="0" smtClean="0"/>
          </a:p>
          <a:p>
            <a:r>
              <a:rPr lang="en-US" altLang="zh-TW" sz="1200" dirty="0" err="1" smtClean="0"/>
              <a:t>endsequence</a:t>
            </a:r>
            <a:endParaRPr lang="zh-TW" altLang="en-US" sz="12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675957" y="1126156"/>
            <a:ext cx="31473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property </a:t>
            </a:r>
            <a:r>
              <a:rPr lang="en-US" altLang="zh-TW" sz="1200" dirty="0" err="1" smtClean="0"/>
              <a:t>overlap_prop</a:t>
            </a:r>
            <a:r>
              <a:rPr lang="en-US" altLang="zh-TW" sz="1200" dirty="0" smtClean="0"/>
              <a:t>; </a:t>
            </a:r>
            <a:endParaRPr lang="en-US" altLang="zh-TW" sz="1200" dirty="0" smtClean="0"/>
          </a:p>
          <a:p>
            <a:r>
              <a:rPr lang="en-US" altLang="zh-TW" sz="1200" dirty="0" smtClean="0"/>
              <a:t>@ (</a:t>
            </a:r>
            <a:r>
              <a:rPr lang="en-US" altLang="zh-TW" sz="1200" dirty="0" err="1" smtClean="0"/>
              <a:t>posedge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clk</a:t>
            </a:r>
            <a:r>
              <a:rPr lang="en-US" altLang="zh-TW" sz="1200" dirty="0" smtClean="0"/>
              <a:t>)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req</a:t>
            </a: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/>
              <a:t>|-&gt; </a:t>
            </a:r>
            <a:r>
              <a:rPr lang="en-US" altLang="zh-TW" sz="1200" dirty="0" err="1" smtClean="0"/>
              <a:t>implication_seq</a:t>
            </a:r>
            <a:r>
              <a:rPr lang="en-US" altLang="zh-TW" sz="1200" dirty="0" smtClean="0"/>
              <a:t>; </a:t>
            </a:r>
            <a:endParaRPr lang="en-US" altLang="zh-TW" sz="1200" dirty="0" smtClean="0"/>
          </a:p>
          <a:p>
            <a:r>
              <a:rPr lang="en-US" altLang="zh-TW" sz="1200" dirty="0" err="1" smtClean="0"/>
              <a:t>endproperty</a:t>
            </a:r>
            <a:endParaRPr lang="zh-TW" altLang="en-US" sz="1200" dirty="0"/>
          </a:p>
        </p:txBody>
      </p:sp>
      <p:pic>
        <p:nvPicPr>
          <p:cNvPr id="65" name="圖片 64" descr="2011-04-21 18 17 3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38740" y="4301188"/>
            <a:ext cx="6355080" cy="2037522"/>
          </a:xfrm>
          <a:prstGeom prst="rect">
            <a:avLst/>
          </a:prstGeom>
        </p:spPr>
      </p:pic>
      <p:sp>
        <p:nvSpPr>
          <p:cNvPr id="66" name="文字方塊 65"/>
          <p:cNvSpPr txBox="1"/>
          <p:nvPr/>
        </p:nvSpPr>
        <p:spPr>
          <a:xfrm>
            <a:off x="5823284" y="1126156"/>
            <a:ext cx="31864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property </a:t>
            </a:r>
            <a:r>
              <a:rPr lang="en-US" altLang="zh-TW" sz="1200" dirty="0" err="1" smtClean="0"/>
              <a:t>nonoverlap_prop</a:t>
            </a:r>
            <a:r>
              <a:rPr lang="en-US" altLang="zh-TW" sz="1200" dirty="0" smtClean="0"/>
              <a:t>; </a:t>
            </a:r>
            <a:endParaRPr lang="en-US" altLang="zh-TW" sz="1200" dirty="0" smtClean="0"/>
          </a:p>
          <a:p>
            <a:r>
              <a:rPr lang="en-US" altLang="zh-TW" sz="1200" dirty="0" smtClean="0"/>
              <a:t>@ (</a:t>
            </a:r>
            <a:r>
              <a:rPr lang="en-US" altLang="zh-TW" sz="1200" dirty="0" err="1" smtClean="0"/>
              <a:t>posedge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clk</a:t>
            </a:r>
            <a:r>
              <a:rPr lang="en-US" altLang="zh-TW" sz="1200" dirty="0" smtClean="0"/>
              <a:t>)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req</a:t>
            </a: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/>
              <a:t>|=&gt; </a:t>
            </a:r>
            <a:r>
              <a:rPr lang="en-US" altLang="zh-TW" sz="1200" dirty="0" err="1" smtClean="0"/>
              <a:t>implication_seq</a:t>
            </a:r>
            <a:r>
              <a:rPr lang="en-US" altLang="zh-TW" sz="1200" dirty="0" smtClean="0"/>
              <a:t>; </a:t>
            </a:r>
            <a:endParaRPr lang="en-US" altLang="zh-TW" sz="1200" dirty="0" smtClean="0"/>
          </a:p>
          <a:p>
            <a:r>
              <a:rPr lang="en-US" altLang="zh-TW" sz="1200" dirty="0" err="1" smtClean="0"/>
              <a:t>endproperty</a:t>
            </a:r>
            <a:endParaRPr lang="zh-TW" altLang="en-US" sz="12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921620" y="2079056"/>
            <a:ext cx="6172200" cy="1952625"/>
            <a:chOff x="921620" y="2079056"/>
            <a:chExt cx="6172200" cy="1952625"/>
          </a:xfrm>
        </p:grpSpPr>
        <p:pic>
          <p:nvPicPr>
            <p:cNvPr id="64" name="圖片 63" descr="2011-04-21 18 15 3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620" y="2079056"/>
              <a:ext cx="6172200" cy="1952625"/>
            </a:xfrm>
            <a:prstGeom prst="rect">
              <a:avLst/>
            </a:prstGeom>
          </p:spPr>
        </p:pic>
        <p:cxnSp>
          <p:nvCxnSpPr>
            <p:cNvPr id="72" name="直線接點 71"/>
            <p:cNvCxnSpPr/>
            <p:nvPr/>
          </p:nvCxnSpPr>
          <p:spPr bwMode="auto">
            <a:xfrm>
              <a:off x="3022333" y="3051208"/>
              <a:ext cx="235611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文字方塊 81"/>
          <p:cNvSpPr txBox="1"/>
          <p:nvPr/>
        </p:nvSpPr>
        <p:spPr>
          <a:xfrm>
            <a:off x="3022333" y="3406152"/>
            <a:ext cx="1613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evaluation from 3 to 17</a:t>
            </a:r>
            <a:endParaRPr lang="zh-TW" altLang="en-US" dirty="0">
              <a:solidFill>
                <a:srgbClr val="FFFF0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3373120" y="5319949"/>
            <a:ext cx="200532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1-04-22 10 30 3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228005"/>
            <a:ext cx="9144000" cy="6629995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 bwMode="auto">
          <a:xfrm>
            <a:off x="2980460" y="5769698"/>
            <a:ext cx="3327744" cy="921034"/>
          </a:xfrm>
          <a:prstGeom prst="wedgeRectCallout">
            <a:avLst>
              <a:gd name="adj1" fmla="val -96785"/>
              <a:gd name="adj2" fmla="val -6060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TW" dirty="0" err="1" smtClean="0">
                <a:ea typeface="PMingLiU" panose="02020500000000000000" charset="-120"/>
              </a:rPr>
              <a:t>always_check_seq</a:t>
            </a:r>
            <a:r>
              <a:rPr lang="en-US" altLang="zh-TW" dirty="0" smtClean="0">
                <a:ea typeface="PMingLiU" panose="02020500000000000000" charset="-120"/>
              </a:rPr>
              <a:t> : </a:t>
            </a:r>
            <a:endParaRPr lang="en-US" altLang="zh-TW" dirty="0" smtClean="0">
              <a:ea typeface="PMingLiU" panose="02020500000000000000" charset="-120"/>
            </a:endParaRPr>
          </a:p>
          <a:p>
            <a:r>
              <a:rPr lang="en-US" altLang="zh-TW" dirty="0" smtClean="0">
                <a:ea typeface="PMingLiU" panose="02020500000000000000" charset="-120"/>
              </a:rPr>
              <a:t>  </a:t>
            </a:r>
            <a:r>
              <a:rPr lang="en-US" altLang="zh-TW" dirty="0" err="1" smtClean="0">
                <a:ea typeface="PMingLiU" panose="02020500000000000000" charset="-120"/>
              </a:rPr>
              <a:t>ssert</a:t>
            </a:r>
            <a:r>
              <a:rPr lang="en-US" altLang="zh-TW" dirty="0" smtClean="0">
                <a:ea typeface="PMingLiU" panose="02020500000000000000" charset="-120"/>
              </a:rPr>
              <a:t> property ( @(</a:t>
            </a:r>
            <a:r>
              <a:rPr lang="en-US" altLang="zh-TW" dirty="0" err="1" smtClean="0">
                <a:ea typeface="PMingLiU" panose="02020500000000000000" charset="-120"/>
              </a:rPr>
              <a:t>posedge</a:t>
            </a:r>
            <a:r>
              <a:rPr lang="en-US" altLang="zh-TW" dirty="0" smtClean="0">
                <a:ea typeface="PMingLiU" panose="02020500000000000000" charset="-120"/>
              </a:rPr>
              <a:t> </a:t>
            </a:r>
            <a:r>
              <a:rPr lang="en-US" altLang="zh-TW" dirty="0" err="1" smtClean="0">
                <a:ea typeface="PMingLiU" panose="02020500000000000000" charset="-120"/>
              </a:rPr>
              <a:t>clk</a:t>
            </a:r>
            <a:r>
              <a:rPr lang="en-US" altLang="zh-TW" dirty="0" smtClean="0">
                <a:ea typeface="PMingLiU" panose="02020500000000000000" charset="-120"/>
              </a:rPr>
              <a:t>)  </a:t>
            </a:r>
            <a:r>
              <a:rPr lang="en-US" altLang="zh-TW" dirty="0" err="1" smtClean="0"/>
              <a:t>implication_seq</a:t>
            </a:r>
            <a:r>
              <a:rPr lang="en-US" altLang="zh-TW" dirty="0" smtClean="0"/>
              <a:t> );</a:t>
            </a:r>
            <a:endParaRPr lang="en-US" altLang="zh-TW" dirty="0" smtClean="0"/>
          </a:p>
          <a:p>
            <a:endParaRPr lang="en-US" altLang="zh-TW" dirty="0" smtClean="0">
              <a:ea typeface="PMingLiU" panose="02020500000000000000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PMingLiU" panose="02020500000000000000" charset="-120"/>
              </a:rPr>
              <a:t>A lot of Failures because we don’t give appropriate start time for evaluation.</a:t>
            </a:r>
            <a:endParaRPr kumimoji="1" lang="zh-TW" altLang="en-US" sz="1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PMingLiU" panose="02020500000000000000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r>
              <a:rPr lang="en-US" altLang="zh-CN" dirty="0"/>
              <a:t>Sequence methods</a:t>
            </a:r>
            <a:endParaRPr lang="en-US" altLang="zh-CN" dirty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341313" y="1265238"/>
            <a:ext cx="8337550" cy="1914525"/>
          </a:xfrm>
        </p:spPr>
        <p:txBody>
          <a:bodyPr wrap="square" lIns="91440" tIns="45720" rIns="91440" bIns="45720" anchor="t"/>
          <a:p>
            <a:r>
              <a:rPr lang="en-US" altLang="zh-CN" dirty="0">
                <a:solidFill>
                  <a:srgbClr val="C00000"/>
                </a:solidFill>
              </a:rPr>
              <a:t>ended</a:t>
            </a:r>
            <a:endParaRPr lang="en-US" altLang="zh-CN" dirty="0"/>
          </a:p>
          <a:p>
            <a:pPr lvl="1"/>
            <a:r>
              <a:rPr lang="en-US" altLang="zh-CN" dirty="0"/>
              <a:t>To detect end point of a sequence.</a:t>
            </a:r>
            <a:endParaRPr lang="en-US" altLang="zh-CN" dirty="0"/>
          </a:p>
          <a:p>
            <a:pPr lvl="1"/>
            <a:r>
              <a:rPr lang="en-US" altLang="zh-CN" dirty="0"/>
              <a:t>Syntax : &lt;seq&gt;</a:t>
            </a:r>
            <a:r>
              <a:rPr lang="en-US" altLang="zh-CN" dirty="0">
                <a:solidFill>
                  <a:srgbClr val="C00000"/>
                </a:solidFill>
              </a:rPr>
              <a:t>.ended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Evaluates to either TRUE or FALSE.  And is available for only one clock cycle.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Does not depend on start point of sequence.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i="1" u="none" kern="12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i="1" u="none" kern="12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i="1" u="none" kern="12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i="1" u="none" kern="12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i="1" u="none" kern="12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indent="0" eaLnBrk="0" hangingPunct="0"/>
            <a:r>
              <a:rPr lang="en-US" altLang="zh-CN" sz="900" b="0" i="0" dirty="0">
                <a:solidFill>
                  <a:schemeClr val="bg1"/>
                </a:solidFill>
              </a:rPr>
              <a:t>LSI Proprietary</a:t>
            </a:r>
            <a:endParaRPr lang="en-US" altLang="zh-CN" sz="900" b="0" i="0" dirty="0">
              <a:solidFill>
                <a:schemeClr val="bg1"/>
              </a:solidFill>
            </a:endParaRPr>
          </a:p>
        </p:txBody>
      </p:sp>
      <p:cxnSp>
        <p:nvCxnSpPr>
          <p:cNvPr id="44036" name="Straight Connector 7"/>
          <p:cNvCxnSpPr/>
          <p:nvPr/>
        </p:nvCxnSpPr>
        <p:spPr>
          <a:xfrm rot="5400000">
            <a:off x="4945063" y="4233863"/>
            <a:ext cx="2019300" cy="19050"/>
          </a:xfrm>
          <a:prstGeom prst="line">
            <a:avLst/>
          </a:prstGeom>
          <a:ln w="6350" cap="flat" cmpd="sng">
            <a:solidFill>
              <a:schemeClr val="tx1">
                <a:alpha val="41960"/>
              </a:schemeClr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4037" name="Straight Connector 8"/>
          <p:cNvCxnSpPr/>
          <p:nvPr/>
        </p:nvCxnSpPr>
        <p:spPr>
          <a:xfrm rot="5400000">
            <a:off x="5248275" y="4227513"/>
            <a:ext cx="2024063" cy="30162"/>
          </a:xfrm>
          <a:prstGeom prst="line">
            <a:avLst/>
          </a:prstGeom>
          <a:ln w="6350" cap="flat" cmpd="sng">
            <a:solidFill>
              <a:schemeClr val="tx1">
                <a:alpha val="41960"/>
              </a:schemeClr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4038" name="Straight Connector 9"/>
          <p:cNvCxnSpPr/>
          <p:nvPr/>
        </p:nvCxnSpPr>
        <p:spPr>
          <a:xfrm rot="-5400000" flipH="1">
            <a:off x="6418263" y="4225925"/>
            <a:ext cx="2039937" cy="17463"/>
          </a:xfrm>
          <a:prstGeom prst="line">
            <a:avLst/>
          </a:prstGeom>
          <a:ln w="6350" cap="flat" cmpd="sng">
            <a:solidFill>
              <a:schemeClr val="tx1">
                <a:alpha val="41960"/>
              </a:schemeClr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4039" name="Straight Connector 10"/>
          <p:cNvCxnSpPr/>
          <p:nvPr/>
        </p:nvCxnSpPr>
        <p:spPr>
          <a:xfrm rot="-5400000" flipH="1">
            <a:off x="5545138" y="4240213"/>
            <a:ext cx="2024062" cy="0"/>
          </a:xfrm>
          <a:prstGeom prst="line">
            <a:avLst/>
          </a:prstGeom>
          <a:ln w="6350" cap="flat" cmpd="sng">
            <a:solidFill>
              <a:schemeClr val="tx1">
                <a:alpha val="41960"/>
              </a:schemeClr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4040" name="Straight Connector 11"/>
          <p:cNvCxnSpPr/>
          <p:nvPr/>
        </p:nvCxnSpPr>
        <p:spPr>
          <a:xfrm rot="5400000">
            <a:off x="5834063" y="4214813"/>
            <a:ext cx="2016125" cy="26987"/>
          </a:xfrm>
          <a:prstGeom prst="line">
            <a:avLst/>
          </a:prstGeom>
          <a:ln w="6350" cap="flat" cmpd="sng">
            <a:solidFill>
              <a:schemeClr val="tx1">
                <a:alpha val="41960"/>
              </a:schemeClr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4041" name="Straight Connector 12"/>
          <p:cNvCxnSpPr/>
          <p:nvPr/>
        </p:nvCxnSpPr>
        <p:spPr>
          <a:xfrm rot="5400000">
            <a:off x="6134100" y="4229100"/>
            <a:ext cx="2024063" cy="26988"/>
          </a:xfrm>
          <a:prstGeom prst="line">
            <a:avLst/>
          </a:prstGeom>
          <a:ln w="6350" cap="flat" cmpd="sng">
            <a:solidFill>
              <a:schemeClr val="tx1">
                <a:alpha val="41960"/>
              </a:schemeClr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4042" name="Straight Connector 13"/>
          <p:cNvCxnSpPr/>
          <p:nvPr/>
        </p:nvCxnSpPr>
        <p:spPr>
          <a:xfrm rot="5400000">
            <a:off x="6735763" y="4230688"/>
            <a:ext cx="1993900" cy="0"/>
          </a:xfrm>
          <a:prstGeom prst="line">
            <a:avLst/>
          </a:prstGeom>
          <a:ln w="6350" cap="flat" cmpd="sng">
            <a:solidFill>
              <a:schemeClr val="tx1">
                <a:alpha val="41960"/>
              </a:scheme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043" name="TextBox 14"/>
          <p:cNvSpPr txBox="1"/>
          <p:nvPr/>
        </p:nvSpPr>
        <p:spPr>
          <a:xfrm>
            <a:off x="5919788" y="2998788"/>
            <a:ext cx="98425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1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4044" name="TextBox 15"/>
          <p:cNvSpPr txBox="1"/>
          <p:nvPr/>
        </p:nvSpPr>
        <p:spPr>
          <a:xfrm>
            <a:off x="6219825" y="2994025"/>
            <a:ext cx="98425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2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4045" name="TextBox 16"/>
          <p:cNvSpPr txBox="1"/>
          <p:nvPr/>
        </p:nvSpPr>
        <p:spPr>
          <a:xfrm>
            <a:off x="6524625" y="2974975"/>
            <a:ext cx="98425" cy="214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3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4046" name="TextBox 17"/>
          <p:cNvSpPr txBox="1"/>
          <p:nvPr/>
        </p:nvSpPr>
        <p:spPr>
          <a:xfrm>
            <a:off x="6808788" y="2994025"/>
            <a:ext cx="10001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4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4047" name="TextBox 18"/>
          <p:cNvSpPr txBox="1"/>
          <p:nvPr/>
        </p:nvSpPr>
        <p:spPr>
          <a:xfrm>
            <a:off x="7378700" y="3003550"/>
            <a:ext cx="100013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6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4048" name="TextBox 19"/>
          <p:cNvSpPr txBox="1"/>
          <p:nvPr/>
        </p:nvSpPr>
        <p:spPr>
          <a:xfrm>
            <a:off x="7118350" y="2998788"/>
            <a:ext cx="100013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5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4049" name="TextBox 20"/>
          <p:cNvSpPr txBox="1"/>
          <p:nvPr/>
        </p:nvSpPr>
        <p:spPr>
          <a:xfrm>
            <a:off x="7683500" y="2994025"/>
            <a:ext cx="100013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7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cxnSp>
        <p:nvCxnSpPr>
          <p:cNvPr id="44050" name="Straight Connector 38"/>
          <p:cNvCxnSpPr/>
          <p:nvPr/>
        </p:nvCxnSpPr>
        <p:spPr>
          <a:xfrm>
            <a:off x="5816600" y="3402013"/>
            <a:ext cx="303213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51" name="Straight Connector 46"/>
          <p:cNvCxnSpPr/>
          <p:nvPr/>
        </p:nvCxnSpPr>
        <p:spPr>
          <a:xfrm>
            <a:off x="6818313" y="3416300"/>
            <a:ext cx="10906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52" name="TextBox 62"/>
          <p:cNvSpPr txBox="1"/>
          <p:nvPr/>
        </p:nvSpPr>
        <p:spPr>
          <a:xfrm>
            <a:off x="5640388" y="3197225"/>
            <a:ext cx="10001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a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4053" name="TextBox 64"/>
          <p:cNvSpPr txBox="1"/>
          <p:nvPr/>
        </p:nvSpPr>
        <p:spPr>
          <a:xfrm>
            <a:off x="6469063" y="4202113"/>
            <a:ext cx="630237" cy="1841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200" b="0" i="0" dirty="0">
                <a:latin typeface="Arial" panose="020B0604020202020204" pitchFamily="34" charset="0"/>
              </a:rPr>
              <a:t>s1.ended</a:t>
            </a:r>
            <a:endParaRPr lang="en-US" altLang="zh-CN" sz="1200" b="0" i="0" dirty="0">
              <a:latin typeface="Arial" panose="020B0604020202020204" pitchFamily="34" charset="0"/>
            </a:endParaRPr>
          </a:p>
        </p:txBody>
      </p:sp>
      <p:cxnSp>
        <p:nvCxnSpPr>
          <p:cNvPr id="44054" name="Straight Connector 37"/>
          <p:cNvCxnSpPr/>
          <p:nvPr/>
        </p:nvCxnSpPr>
        <p:spPr>
          <a:xfrm rot="5400000" flipH="1" flipV="1">
            <a:off x="6046788" y="3322638"/>
            <a:ext cx="1762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55" name="Straight Connector 39"/>
          <p:cNvCxnSpPr/>
          <p:nvPr/>
        </p:nvCxnSpPr>
        <p:spPr>
          <a:xfrm>
            <a:off x="6135688" y="3221038"/>
            <a:ext cx="27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56" name="Straight Connector 40"/>
          <p:cNvCxnSpPr/>
          <p:nvPr/>
        </p:nvCxnSpPr>
        <p:spPr>
          <a:xfrm rot="5400000" flipH="1" flipV="1">
            <a:off x="6323013" y="3325813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57" name="Straight Connector 42"/>
          <p:cNvCxnSpPr/>
          <p:nvPr/>
        </p:nvCxnSpPr>
        <p:spPr>
          <a:xfrm>
            <a:off x="6408738" y="3411538"/>
            <a:ext cx="4095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58" name="TextBox 62"/>
          <p:cNvSpPr txBox="1"/>
          <p:nvPr/>
        </p:nvSpPr>
        <p:spPr>
          <a:xfrm>
            <a:off x="5654675" y="3752850"/>
            <a:ext cx="90488" cy="214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c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cxnSp>
        <p:nvCxnSpPr>
          <p:cNvPr id="44059" name="Straight Connector 90"/>
          <p:cNvCxnSpPr/>
          <p:nvPr/>
        </p:nvCxnSpPr>
        <p:spPr>
          <a:xfrm rot="5400000" flipH="1" flipV="1">
            <a:off x="6337300" y="3589338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60" name="TextBox 61"/>
          <p:cNvSpPr txBox="1"/>
          <p:nvPr/>
        </p:nvSpPr>
        <p:spPr>
          <a:xfrm>
            <a:off x="5646738" y="3479800"/>
            <a:ext cx="98425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b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cxnSp>
        <p:nvCxnSpPr>
          <p:cNvPr id="44061" name="Straight Connector 29"/>
          <p:cNvCxnSpPr/>
          <p:nvPr/>
        </p:nvCxnSpPr>
        <p:spPr>
          <a:xfrm>
            <a:off x="5880100" y="3668713"/>
            <a:ext cx="541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62" name="Straight Connector 30"/>
          <p:cNvCxnSpPr/>
          <p:nvPr/>
        </p:nvCxnSpPr>
        <p:spPr>
          <a:xfrm>
            <a:off x="6421438" y="3498850"/>
            <a:ext cx="850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63" name="Straight Connector 90"/>
          <p:cNvCxnSpPr/>
          <p:nvPr/>
        </p:nvCxnSpPr>
        <p:spPr>
          <a:xfrm rot="5400000" flipH="1" flipV="1">
            <a:off x="7191375" y="3592513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64" name="Straight Connector 32"/>
          <p:cNvCxnSpPr/>
          <p:nvPr/>
        </p:nvCxnSpPr>
        <p:spPr>
          <a:xfrm>
            <a:off x="7283450" y="3700463"/>
            <a:ext cx="6270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65" name="Straight Connector 70"/>
          <p:cNvCxnSpPr/>
          <p:nvPr/>
        </p:nvCxnSpPr>
        <p:spPr>
          <a:xfrm rot="5400000" flipH="1" flipV="1">
            <a:off x="6604000" y="3849688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66" name="Straight Connector 71"/>
          <p:cNvCxnSpPr/>
          <p:nvPr/>
        </p:nvCxnSpPr>
        <p:spPr>
          <a:xfrm>
            <a:off x="6692900" y="3748088"/>
            <a:ext cx="27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67" name="Straight Connector 72"/>
          <p:cNvCxnSpPr/>
          <p:nvPr/>
        </p:nvCxnSpPr>
        <p:spPr>
          <a:xfrm rot="5400000" flipH="1" flipV="1">
            <a:off x="6878638" y="3838575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68" name="Straight Connector 37"/>
          <p:cNvCxnSpPr/>
          <p:nvPr/>
        </p:nvCxnSpPr>
        <p:spPr>
          <a:xfrm>
            <a:off x="6964363" y="3933825"/>
            <a:ext cx="8397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69" name="Straight Arrow Connector 39"/>
          <p:cNvCxnSpPr/>
          <p:nvPr/>
        </p:nvCxnSpPr>
        <p:spPr>
          <a:xfrm rot="5400000" flipH="1" flipV="1">
            <a:off x="6710363" y="4083050"/>
            <a:ext cx="296862" cy="1588"/>
          </a:xfrm>
          <a:prstGeom prst="straightConnector1">
            <a:avLst/>
          </a:prstGeom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4070" name="TextBox 64"/>
          <p:cNvSpPr txBox="1"/>
          <p:nvPr/>
        </p:nvSpPr>
        <p:spPr>
          <a:xfrm>
            <a:off x="6869113" y="4991100"/>
            <a:ext cx="200025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p1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cxnSp>
        <p:nvCxnSpPr>
          <p:cNvPr id="44071" name="Straight Connector 41"/>
          <p:cNvCxnSpPr/>
          <p:nvPr/>
        </p:nvCxnSpPr>
        <p:spPr>
          <a:xfrm>
            <a:off x="6242050" y="5178425"/>
            <a:ext cx="895350" cy="3175"/>
          </a:xfrm>
          <a:prstGeom prst="line">
            <a:avLst/>
          </a:prstGeom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72" name="Straight Arrow Connector 42"/>
          <p:cNvCxnSpPr/>
          <p:nvPr/>
        </p:nvCxnSpPr>
        <p:spPr>
          <a:xfrm rot="5400000" flipH="1" flipV="1">
            <a:off x="6988175" y="5032375"/>
            <a:ext cx="298450" cy="3175"/>
          </a:xfrm>
          <a:prstGeom prst="straightConnector1">
            <a:avLst/>
          </a:prstGeom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4073" name="Straight Connector 61"/>
          <p:cNvCxnSpPr/>
          <p:nvPr/>
        </p:nvCxnSpPr>
        <p:spPr>
          <a:xfrm>
            <a:off x="5891213" y="3944938"/>
            <a:ext cx="796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74" name="TextBox 62"/>
          <p:cNvSpPr txBox="1"/>
          <p:nvPr/>
        </p:nvSpPr>
        <p:spPr>
          <a:xfrm>
            <a:off x="5664200" y="4491038"/>
            <a:ext cx="100013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p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cxnSp>
        <p:nvCxnSpPr>
          <p:cNvPr id="44075" name="Straight Connector 70"/>
          <p:cNvCxnSpPr/>
          <p:nvPr/>
        </p:nvCxnSpPr>
        <p:spPr>
          <a:xfrm rot="5400000" flipH="1" flipV="1">
            <a:off x="6618288" y="4587875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76" name="Straight Connector 71"/>
          <p:cNvCxnSpPr/>
          <p:nvPr/>
        </p:nvCxnSpPr>
        <p:spPr>
          <a:xfrm>
            <a:off x="6707188" y="4486275"/>
            <a:ext cx="27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77" name="Straight Connector 72"/>
          <p:cNvCxnSpPr/>
          <p:nvPr/>
        </p:nvCxnSpPr>
        <p:spPr>
          <a:xfrm rot="5400000" flipH="1" flipV="1">
            <a:off x="6892925" y="4576763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78" name="Straight Connector 66"/>
          <p:cNvCxnSpPr/>
          <p:nvPr/>
        </p:nvCxnSpPr>
        <p:spPr>
          <a:xfrm>
            <a:off x="6978650" y="4670425"/>
            <a:ext cx="839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79" name="Straight Connector 67"/>
          <p:cNvCxnSpPr/>
          <p:nvPr/>
        </p:nvCxnSpPr>
        <p:spPr>
          <a:xfrm>
            <a:off x="5903913" y="4681538"/>
            <a:ext cx="7985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80" name="Straight Connector 70"/>
          <p:cNvCxnSpPr/>
          <p:nvPr/>
        </p:nvCxnSpPr>
        <p:spPr>
          <a:xfrm rot="5400000" flipH="1" flipV="1">
            <a:off x="6940550" y="4899025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81" name="Straight Connector 71"/>
          <p:cNvCxnSpPr/>
          <p:nvPr/>
        </p:nvCxnSpPr>
        <p:spPr>
          <a:xfrm>
            <a:off x="7029450" y="4797425"/>
            <a:ext cx="27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82" name="Straight Connector 72"/>
          <p:cNvCxnSpPr/>
          <p:nvPr/>
        </p:nvCxnSpPr>
        <p:spPr>
          <a:xfrm rot="5400000" flipH="1" flipV="1">
            <a:off x="7215188" y="4887913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83" name="Straight Connector 71"/>
          <p:cNvCxnSpPr/>
          <p:nvPr/>
        </p:nvCxnSpPr>
        <p:spPr>
          <a:xfrm>
            <a:off x="7300913" y="4983163"/>
            <a:ext cx="8397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84" name="Straight Connector 73"/>
          <p:cNvCxnSpPr/>
          <p:nvPr/>
        </p:nvCxnSpPr>
        <p:spPr>
          <a:xfrm>
            <a:off x="5900738" y="4997450"/>
            <a:ext cx="11271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85" name="TextBox 74"/>
          <p:cNvSpPr txBox="1"/>
          <p:nvPr/>
        </p:nvSpPr>
        <p:spPr>
          <a:xfrm>
            <a:off x="5667375" y="4865688"/>
            <a:ext cx="100013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q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4086" name="Text Box 4"/>
          <p:cNvSpPr txBox="1"/>
          <p:nvPr/>
        </p:nvSpPr>
        <p:spPr>
          <a:xfrm>
            <a:off x="633413" y="3689350"/>
            <a:ext cx="3875087" cy="10620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0" i="0" dirty="0">
                <a:solidFill>
                  <a:srgbClr val="CE0000"/>
                </a:solidFill>
                <a:latin typeface="Arial" panose="020B0604020202020204" pitchFamily="34" charset="0"/>
              </a:rPr>
              <a:t>sequence </a:t>
            </a:r>
            <a:r>
              <a:rPr lang="en-US" altLang="zh-CN" sz="1400" b="0" i="0" dirty="0">
                <a:latin typeface="Arial" panose="020B0604020202020204" pitchFamily="34" charset="0"/>
              </a:rPr>
              <a:t>s1; a </a:t>
            </a:r>
            <a:r>
              <a:rPr lang="en-US" altLang="zh-CN" sz="1400" b="0" i="0" dirty="0">
                <a:solidFill>
                  <a:srgbClr val="CE0000"/>
                </a:solidFill>
                <a:latin typeface="Arial" panose="020B0604020202020204" pitchFamily="34" charset="0"/>
              </a:rPr>
              <a:t>##[</a:t>
            </a:r>
            <a:r>
              <a:rPr lang="en-US" altLang="zh-CN" sz="1400" b="0" i="0" dirty="0">
                <a:latin typeface="Arial" panose="020B0604020202020204" pitchFamily="34" charset="0"/>
              </a:rPr>
              <a:t>1:3] b </a:t>
            </a:r>
            <a:r>
              <a:rPr lang="en-US" altLang="zh-CN" sz="1400" b="0" i="0" dirty="0">
                <a:solidFill>
                  <a:srgbClr val="C00000"/>
                </a:solidFill>
                <a:latin typeface="Arial" panose="020B0604020202020204" pitchFamily="34" charset="0"/>
              </a:rPr>
              <a:t>##</a:t>
            </a:r>
            <a:r>
              <a:rPr lang="en-US" altLang="zh-CN" sz="1400" b="0" i="0" dirty="0">
                <a:latin typeface="Arial" panose="020B0604020202020204" pitchFamily="34" charset="0"/>
              </a:rPr>
              <a:t>1 c</a:t>
            </a:r>
            <a:r>
              <a:rPr lang="en-US" altLang="zh-CN" sz="1400" b="0" i="0" dirty="0">
                <a:solidFill>
                  <a:srgbClr val="CE0000"/>
                </a:solidFill>
                <a:latin typeface="Arial" panose="020B0604020202020204" pitchFamily="34" charset="0"/>
              </a:rPr>
              <a:t>; endsequence</a:t>
            </a:r>
            <a:endParaRPr lang="en-US" altLang="zh-CN" sz="1400" b="0" i="0" dirty="0">
              <a:solidFill>
                <a:srgbClr val="CE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0" i="0" dirty="0">
                <a:solidFill>
                  <a:srgbClr val="CE0000"/>
                </a:solidFill>
                <a:latin typeface="Arial" panose="020B0604020202020204" pitchFamily="34" charset="0"/>
              </a:rPr>
              <a:t>property</a:t>
            </a:r>
            <a:r>
              <a:rPr lang="en-US" altLang="zh-CN" sz="1400" b="0" i="0" dirty="0">
                <a:latin typeface="Arial" panose="020B0604020202020204" pitchFamily="34" charset="0"/>
              </a:rPr>
              <a:t> p1;</a:t>
            </a:r>
            <a:endParaRPr lang="en-US" altLang="zh-CN" sz="1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0" i="0" dirty="0">
                <a:latin typeface="Arial" panose="020B0604020202020204" pitchFamily="34" charset="0"/>
              </a:rPr>
              <a:t>    </a:t>
            </a:r>
            <a:r>
              <a:rPr lang="en-US" altLang="zh-CN" sz="1400" b="0" i="0" dirty="0">
                <a:solidFill>
                  <a:srgbClr val="CE0000"/>
                </a:solidFill>
                <a:latin typeface="Arial" panose="020B0604020202020204" pitchFamily="34" charset="0"/>
              </a:rPr>
              <a:t>@posedge </a:t>
            </a:r>
            <a:r>
              <a:rPr lang="en-US" altLang="zh-CN" sz="1400" b="0" i="0" dirty="0">
                <a:latin typeface="Arial" panose="020B0604020202020204" pitchFamily="34" charset="0"/>
              </a:rPr>
              <a:t>(clk)</a:t>
            </a:r>
            <a:endParaRPr lang="en-US" altLang="zh-CN" sz="1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0" i="0" dirty="0">
                <a:latin typeface="Arial" panose="020B0604020202020204" pitchFamily="34" charset="0"/>
              </a:rPr>
              <a:t>      $rose(a) </a:t>
            </a:r>
            <a:r>
              <a:rPr lang="en-US" altLang="zh-CN" sz="1400" b="0" i="0" dirty="0">
                <a:solidFill>
                  <a:srgbClr val="CE0000"/>
                </a:solidFill>
                <a:latin typeface="Arial" panose="020B0604020202020204" pitchFamily="34" charset="0"/>
              </a:rPr>
              <a:t>|-&gt;</a:t>
            </a:r>
            <a:r>
              <a:rPr lang="en-US" altLang="zh-CN" sz="1400" b="0" i="0" dirty="0">
                <a:latin typeface="Arial" panose="020B0604020202020204" pitchFamily="34" charset="0"/>
              </a:rPr>
              <a:t> ##2 p ##0 s1</a:t>
            </a:r>
            <a:r>
              <a:rPr lang="en-US" altLang="zh-CN" sz="1400" b="0" i="0" dirty="0">
                <a:solidFill>
                  <a:srgbClr val="C00000"/>
                </a:solidFill>
                <a:latin typeface="Arial" panose="020B0604020202020204" pitchFamily="34" charset="0"/>
              </a:rPr>
              <a:t>.ended</a:t>
            </a:r>
            <a:r>
              <a:rPr lang="en-US" altLang="zh-CN" sz="1400" b="0" i="0" dirty="0">
                <a:latin typeface="Arial" panose="020B0604020202020204" pitchFamily="34" charset="0"/>
              </a:rPr>
              <a:t> ##1 q;</a:t>
            </a:r>
            <a:endParaRPr lang="en-US" altLang="zh-CN" sz="1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0" i="0" dirty="0">
                <a:solidFill>
                  <a:srgbClr val="CE0000"/>
                </a:solidFill>
                <a:latin typeface="Arial" panose="020B0604020202020204" pitchFamily="34" charset="0"/>
              </a:rPr>
              <a:t>endproperty</a:t>
            </a:r>
            <a:endParaRPr lang="en-US" altLang="zh-CN" sz="1400" b="0" i="0" dirty="0">
              <a:solidFill>
                <a:srgbClr val="CE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SVA Introduction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r>
              <a:rPr lang="en-US" altLang="zh-CN" dirty="0"/>
              <a:t>Sequence methods cntd…</a:t>
            </a:r>
            <a:endParaRPr lang="en-US" altLang="zh-CN" dirty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52425" y="1265238"/>
            <a:ext cx="8337550" cy="2116137"/>
          </a:xfrm>
        </p:spPr>
        <p:txBody>
          <a:bodyPr wrap="square" lIns="91440" tIns="45720" rIns="91440" bIns="45720" anchor="t"/>
          <a:p>
            <a:r>
              <a:rPr lang="en-US" altLang="zh-CN" dirty="0">
                <a:solidFill>
                  <a:srgbClr val="C00000"/>
                </a:solidFill>
              </a:rPr>
              <a:t>matched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Is used for synchronization between clock domains.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Similar to “ended” method.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Only difference is that the result of sequence end point in source clock domain would  be available until the first clock tick in destination clock domain. 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Sequences must have clocking event.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i="1" u="none" kern="12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i="1" u="none" kern="12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i="1" u="none" kern="12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i="1" u="none" kern="12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i="1" u="none" kern="12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indent="0" eaLnBrk="0" hangingPunct="0"/>
            <a:r>
              <a:rPr lang="en-US" altLang="zh-CN" sz="900" b="0" i="0" dirty="0">
                <a:solidFill>
                  <a:schemeClr val="bg1"/>
                </a:solidFill>
              </a:rPr>
              <a:t>LSI Proprietary</a:t>
            </a:r>
            <a:endParaRPr lang="en-US" altLang="zh-CN" sz="900" b="0" i="0" dirty="0">
              <a:solidFill>
                <a:schemeClr val="bg1"/>
              </a:solidFill>
            </a:endParaRPr>
          </a:p>
        </p:txBody>
      </p:sp>
      <p:sp>
        <p:nvSpPr>
          <p:cNvPr id="45060" name="Text Box 4"/>
          <p:cNvSpPr txBox="1"/>
          <p:nvPr/>
        </p:nvSpPr>
        <p:spPr>
          <a:xfrm>
            <a:off x="803275" y="3381375"/>
            <a:ext cx="3875088" cy="15875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0" i="0" dirty="0">
                <a:solidFill>
                  <a:srgbClr val="CE0000"/>
                </a:solidFill>
                <a:latin typeface="Arial" panose="020B0604020202020204" pitchFamily="34" charset="0"/>
              </a:rPr>
              <a:t>sequence </a:t>
            </a:r>
            <a:r>
              <a:rPr lang="en-US" altLang="zh-CN" sz="1200" b="0" i="0" dirty="0">
                <a:latin typeface="Arial" panose="020B0604020202020204" pitchFamily="34" charset="0"/>
              </a:rPr>
              <a:t>s1; </a:t>
            </a:r>
            <a:endParaRPr lang="en-US" altLang="zh-CN" sz="12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0" i="0" dirty="0">
                <a:latin typeface="Arial" panose="020B0604020202020204" pitchFamily="34" charset="0"/>
              </a:rPr>
              <a:t>    @(posedge fast_clk)</a:t>
            </a:r>
            <a:endParaRPr lang="en-US" altLang="zh-CN" sz="12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0" i="0" dirty="0">
                <a:latin typeface="Arial" panose="020B0604020202020204" pitchFamily="34" charset="0"/>
              </a:rPr>
              <a:t>          a </a:t>
            </a:r>
            <a:r>
              <a:rPr lang="en-US" altLang="zh-CN" sz="1200" b="0" i="0" dirty="0">
                <a:solidFill>
                  <a:srgbClr val="CE0000"/>
                </a:solidFill>
                <a:latin typeface="Arial" panose="020B0604020202020204" pitchFamily="34" charset="0"/>
              </a:rPr>
              <a:t>##[</a:t>
            </a:r>
            <a:r>
              <a:rPr lang="en-US" altLang="zh-CN" sz="1200" b="0" i="0" dirty="0">
                <a:latin typeface="Arial" panose="020B0604020202020204" pitchFamily="34" charset="0"/>
              </a:rPr>
              <a:t>1:3] b </a:t>
            </a:r>
            <a:r>
              <a:rPr lang="en-US" altLang="zh-CN" sz="1200" b="0" i="0" dirty="0">
                <a:solidFill>
                  <a:srgbClr val="C00000"/>
                </a:solidFill>
                <a:latin typeface="Arial" panose="020B0604020202020204" pitchFamily="34" charset="0"/>
              </a:rPr>
              <a:t>##</a:t>
            </a:r>
            <a:r>
              <a:rPr lang="en-US" altLang="zh-CN" sz="1200" b="0" i="0" dirty="0">
                <a:latin typeface="Arial" panose="020B0604020202020204" pitchFamily="34" charset="0"/>
              </a:rPr>
              <a:t>1 c</a:t>
            </a:r>
            <a:r>
              <a:rPr lang="en-US" altLang="zh-CN" sz="1200" b="0" i="0" dirty="0">
                <a:solidFill>
                  <a:srgbClr val="CE0000"/>
                </a:solidFill>
                <a:latin typeface="Arial" panose="020B0604020202020204" pitchFamily="34" charset="0"/>
              </a:rPr>
              <a:t>; </a:t>
            </a:r>
            <a:endParaRPr lang="en-US" altLang="zh-CN" sz="1200" b="0" i="0" dirty="0">
              <a:solidFill>
                <a:srgbClr val="CE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0" i="0" dirty="0">
                <a:solidFill>
                  <a:srgbClr val="CE0000"/>
                </a:solidFill>
                <a:latin typeface="Arial" panose="020B0604020202020204" pitchFamily="34" charset="0"/>
              </a:rPr>
              <a:t>endsequence</a:t>
            </a:r>
            <a:endParaRPr lang="en-US" altLang="zh-CN" sz="1200" b="0" i="0" dirty="0">
              <a:solidFill>
                <a:srgbClr val="CE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200" b="0" i="0" dirty="0">
              <a:solidFill>
                <a:srgbClr val="CE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0" i="0" dirty="0">
                <a:solidFill>
                  <a:srgbClr val="CE0000"/>
                </a:solidFill>
                <a:latin typeface="Arial" panose="020B0604020202020204" pitchFamily="34" charset="0"/>
              </a:rPr>
              <a:t>property</a:t>
            </a:r>
            <a:r>
              <a:rPr lang="en-US" altLang="zh-CN" sz="1200" b="0" i="0" dirty="0">
                <a:latin typeface="Arial" panose="020B0604020202020204" pitchFamily="34" charset="0"/>
              </a:rPr>
              <a:t> p1;</a:t>
            </a:r>
            <a:endParaRPr lang="en-US" altLang="zh-CN" sz="12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0" i="0" dirty="0">
                <a:latin typeface="Arial" panose="020B0604020202020204" pitchFamily="34" charset="0"/>
              </a:rPr>
              <a:t>    </a:t>
            </a:r>
            <a:r>
              <a:rPr lang="en-US" altLang="zh-CN" sz="1200" b="0" i="0" dirty="0">
                <a:solidFill>
                  <a:srgbClr val="CE0000"/>
                </a:solidFill>
                <a:latin typeface="Arial" panose="020B0604020202020204" pitchFamily="34" charset="0"/>
              </a:rPr>
              <a:t>@posedge </a:t>
            </a:r>
            <a:r>
              <a:rPr lang="en-US" altLang="zh-CN" sz="1200" b="0" i="0" dirty="0">
                <a:latin typeface="Arial" panose="020B0604020202020204" pitchFamily="34" charset="0"/>
              </a:rPr>
              <a:t>(slow_clk)</a:t>
            </a:r>
            <a:endParaRPr lang="en-US" altLang="zh-CN" sz="12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0" i="0" dirty="0">
                <a:latin typeface="Arial" panose="020B0604020202020204" pitchFamily="34" charset="0"/>
              </a:rPr>
              <a:t>      (1) </a:t>
            </a:r>
            <a:r>
              <a:rPr lang="en-US" altLang="zh-CN" sz="1200" b="0" i="0" dirty="0">
                <a:solidFill>
                  <a:srgbClr val="CE0000"/>
                </a:solidFill>
                <a:latin typeface="Arial" panose="020B0604020202020204" pitchFamily="34" charset="0"/>
              </a:rPr>
              <a:t>|-&gt;</a:t>
            </a:r>
            <a:r>
              <a:rPr lang="en-US" altLang="zh-CN" sz="1200" b="0" i="0" dirty="0">
                <a:latin typeface="Arial" panose="020B0604020202020204" pitchFamily="34" charset="0"/>
              </a:rPr>
              <a:t> ##1 p ##0 s1</a:t>
            </a:r>
            <a:r>
              <a:rPr lang="en-US" altLang="zh-CN" sz="1200" b="0" i="0" dirty="0">
                <a:solidFill>
                  <a:srgbClr val="C00000"/>
                </a:solidFill>
                <a:latin typeface="Arial" panose="020B0604020202020204" pitchFamily="34" charset="0"/>
              </a:rPr>
              <a:t>.matched</a:t>
            </a:r>
            <a:r>
              <a:rPr lang="en-US" altLang="zh-CN" sz="1200" b="0" i="0" dirty="0">
                <a:latin typeface="Arial" panose="020B0604020202020204" pitchFamily="34" charset="0"/>
              </a:rPr>
              <a:t> ##1 q;</a:t>
            </a:r>
            <a:endParaRPr lang="en-US" altLang="zh-CN" sz="12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0" i="0" dirty="0">
                <a:solidFill>
                  <a:srgbClr val="CE0000"/>
                </a:solidFill>
                <a:latin typeface="Arial" panose="020B0604020202020204" pitchFamily="34" charset="0"/>
              </a:rPr>
              <a:t>endproperty</a:t>
            </a:r>
            <a:endParaRPr lang="en-US" altLang="zh-CN" sz="1200" b="0" i="0" dirty="0">
              <a:solidFill>
                <a:srgbClr val="CE0000"/>
              </a:solidFill>
              <a:latin typeface="Arial" panose="020B0604020202020204" pitchFamily="34" charset="0"/>
            </a:endParaRPr>
          </a:p>
        </p:txBody>
      </p:sp>
      <p:cxnSp>
        <p:nvCxnSpPr>
          <p:cNvPr id="45061" name="Elbow Connector 6"/>
          <p:cNvCxnSpPr/>
          <p:nvPr/>
        </p:nvCxnSpPr>
        <p:spPr>
          <a:xfrm>
            <a:off x="6135688" y="3859213"/>
            <a:ext cx="339725" cy="149225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62" name="Straight Connector 9"/>
          <p:cNvCxnSpPr/>
          <p:nvPr/>
        </p:nvCxnSpPr>
        <p:spPr>
          <a:xfrm rot="5400000">
            <a:off x="6067425" y="3927475"/>
            <a:ext cx="136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63" name="Elbow Connector 10"/>
          <p:cNvCxnSpPr/>
          <p:nvPr/>
        </p:nvCxnSpPr>
        <p:spPr>
          <a:xfrm>
            <a:off x="6478588" y="3873500"/>
            <a:ext cx="339725" cy="149225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64" name="Straight Connector 11"/>
          <p:cNvCxnSpPr/>
          <p:nvPr/>
        </p:nvCxnSpPr>
        <p:spPr>
          <a:xfrm rot="5400000">
            <a:off x="6408738" y="3941763"/>
            <a:ext cx="1381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65" name="Elbow Connector 12"/>
          <p:cNvCxnSpPr/>
          <p:nvPr/>
        </p:nvCxnSpPr>
        <p:spPr>
          <a:xfrm>
            <a:off x="6818313" y="3873500"/>
            <a:ext cx="341312" cy="149225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66" name="Straight Connector 13"/>
          <p:cNvCxnSpPr/>
          <p:nvPr/>
        </p:nvCxnSpPr>
        <p:spPr>
          <a:xfrm rot="5400000">
            <a:off x="6748463" y="3941763"/>
            <a:ext cx="1381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67" name="Elbow Connector 14"/>
          <p:cNvCxnSpPr/>
          <p:nvPr/>
        </p:nvCxnSpPr>
        <p:spPr>
          <a:xfrm>
            <a:off x="7162800" y="3876675"/>
            <a:ext cx="339725" cy="149225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68" name="Straight Connector 15"/>
          <p:cNvCxnSpPr/>
          <p:nvPr/>
        </p:nvCxnSpPr>
        <p:spPr>
          <a:xfrm rot="5400000">
            <a:off x="7091363" y="3944938"/>
            <a:ext cx="139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69" name="Elbow Connector 16"/>
          <p:cNvCxnSpPr/>
          <p:nvPr/>
        </p:nvCxnSpPr>
        <p:spPr>
          <a:xfrm>
            <a:off x="7499350" y="3895725"/>
            <a:ext cx="339725" cy="147638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70" name="Straight Connector 17"/>
          <p:cNvCxnSpPr/>
          <p:nvPr/>
        </p:nvCxnSpPr>
        <p:spPr>
          <a:xfrm rot="5400000">
            <a:off x="7427913" y="3963988"/>
            <a:ext cx="139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71" name="Elbow Connector 18"/>
          <p:cNvCxnSpPr/>
          <p:nvPr/>
        </p:nvCxnSpPr>
        <p:spPr>
          <a:xfrm>
            <a:off x="7843838" y="3910013"/>
            <a:ext cx="339725" cy="147637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72" name="Straight Connector 19"/>
          <p:cNvCxnSpPr/>
          <p:nvPr/>
        </p:nvCxnSpPr>
        <p:spPr>
          <a:xfrm rot="5400000">
            <a:off x="7775575" y="3978275"/>
            <a:ext cx="136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73" name="Elbow Connector 20"/>
          <p:cNvCxnSpPr/>
          <p:nvPr/>
        </p:nvCxnSpPr>
        <p:spPr>
          <a:xfrm>
            <a:off x="8183563" y="3910013"/>
            <a:ext cx="339725" cy="147637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74" name="Straight Connector 21"/>
          <p:cNvCxnSpPr/>
          <p:nvPr/>
        </p:nvCxnSpPr>
        <p:spPr>
          <a:xfrm rot="5400000">
            <a:off x="8115300" y="3978275"/>
            <a:ext cx="136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75" name="Elbow Connector 22"/>
          <p:cNvCxnSpPr/>
          <p:nvPr/>
        </p:nvCxnSpPr>
        <p:spPr>
          <a:xfrm>
            <a:off x="8528050" y="3913188"/>
            <a:ext cx="339725" cy="149225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76" name="Straight Connector 23"/>
          <p:cNvCxnSpPr/>
          <p:nvPr/>
        </p:nvCxnSpPr>
        <p:spPr>
          <a:xfrm rot="5400000">
            <a:off x="8456613" y="3979863"/>
            <a:ext cx="1381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77" name="Elbow Connector 30"/>
          <p:cNvCxnSpPr/>
          <p:nvPr/>
        </p:nvCxnSpPr>
        <p:spPr>
          <a:xfrm>
            <a:off x="5794375" y="3859213"/>
            <a:ext cx="341313" cy="149225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78" name="Straight Connector 31"/>
          <p:cNvCxnSpPr/>
          <p:nvPr/>
        </p:nvCxnSpPr>
        <p:spPr>
          <a:xfrm rot="5400000">
            <a:off x="5722938" y="3925888"/>
            <a:ext cx="1381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79" name="Straight Connector 33"/>
          <p:cNvCxnSpPr/>
          <p:nvPr/>
        </p:nvCxnSpPr>
        <p:spPr>
          <a:xfrm>
            <a:off x="5645150" y="3997325"/>
            <a:ext cx="1492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80" name="TextBox 62"/>
          <p:cNvSpPr txBox="1"/>
          <p:nvPr/>
        </p:nvSpPr>
        <p:spPr>
          <a:xfrm>
            <a:off x="5141913" y="3781425"/>
            <a:ext cx="60801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fast_clk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cxnSp>
        <p:nvCxnSpPr>
          <p:cNvPr id="45081" name="Straight Connector 36"/>
          <p:cNvCxnSpPr/>
          <p:nvPr/>
        </p:nvCxnSpPr>
        <p:spPr>
          <a:xfrm rot="5400000">
            <a:off x="4522788" y="4808538"/>
            <a:ext cx="2519362" cy="0"/>
          </a:xfrm>
          <a:prstGeom prst="line">
            <a:avLst/>
          </a:prstGeom>
          <a:ln w="3175" cap="flat" cmpd="sng">
            <a:solidFill>
              <a:schemeClr val="tx1">
                <a:alpha val="30196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5082" name="Straight Connector 37"/>
          <p:cNvCxnSpPr/>
          <p:nvPr/>
        </p:nvCxnSpPr>
        <p:spPr>
          <a:xfrm rot="5400000">
            <a:off x="5907088" y="4833938"/>
            <a:ext cx="2519362" cy="0"/>
          </a:xfrm>
          <a:prstGeom prst="line">
            <a:avLst/>
          </a:prstGeom>
          <a:ln w="3175" cap="flat" cmpd="sng">
            <a:solidFill>
              <a:schemeClr val="tx1">
                <a:alpha val="30196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5083" name="Straight Connector 38"/>
          <p:cNvCxnSpPr/>
          <p:nvPr/>
        </p:nvCxnSpPr>
        <p:spPr>
          <a:xfrm rot="5400000">
            <a:off x="6240463" y="4837113"/>
            <a:ext cx="2519362" cy="0"/>
          </a:xfrm>
          <a:prstGeom prst="line">
            <a:avLst/>
          </a:prstGeom>
          <a:ln w="3175" cap="flat" cmpd="sng">
            <a:solidFill>
              <a:schemeClr val="tx1">
                <a:alpha val="30196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5084" name="Straight Connector 39"/>
          <p:cNvCxnSpPr/>
          <p:nvPr/>
        </p:nvCxnSpPr>
        <p:spPr>
          <a:xfrm rot="5400000">
            <a:off x="6588125" y="4841875"/>
            <a:ext cx="2517775" cy="0"/>
          </a:xfrm>
          <a:prstGeom prst="line">
            <a:avLst/>
          </a:prstGeom>
          <a:ln w="3175" cap="flat" cmpd="sng">
            <a:solidFill>
              <a:schemeClr val="tx1">
                <a:alpha val="30196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5085" name="Straight Connector 40"/>
          <p:cNvCxnSpPr/>
          <p:nvPr/>
        </p:nvCxnSpPr>
        <p:spPr>
          <a:xfrm rot="5400000">
            <a:off x="6931025" y="4835525"/>
            <a:ext cx="2517775" cy="0"/>
          </a:xfrm>
          <a:prstGeom prst="line">
            <a:avLst/>
          </a:prstGeom>
          <a:ln w="3175" cap="flat" cmpd="sng">
            <a:solidFill>
              <a:schemeClr val="tx1">
                <a:alpha val="30196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5086" name="Straight Connector 41"/>
          <p:cNvCxnSpPr/>
          <p:nvPr/>
        </p:nvCxnSpPr>
        <p:spPr>
          <a:xfrm rot="5400000">
            <a:off x="7262813" y="4829175"/>
            <a:ext cx="2520950" cy="0"/>
          </a:xfrm>
          <a:prstGeom prst="line">
            <a:avLst/>
          </a:prstGeom>
          <a:ln w="3175" cap="flat" cmpd="sng">
            <a:solidFill>
              <a:schemeClr val="tx1">
                <a:alpha val="30196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5087" name="Straight Connector 42"/>
          <p:cNvCxnSpPr/>
          <p:nvPr/>
        </p:nvCxnSpPr>
        <p:spPr>
          <a:xfrm rot="5400000">
            <a:off x="4878388" y="4846638"/>
            <a:ext cx="2520950" cy="0"/>
          </a:xfrm>
          <a:prstGeom prst="line">
            <a:avLst/>
          </a:prstGeom>
          <a:ln w="3175" cap="flat" cmpd="sng">
            <a:solidFill>
              <a:schemeClr val="tx1">
                <a:alpha val="30196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5088" name="Straight Connector 43"/>
          <p:cNvCxnSpPr/>
          <p:nvPr/>
        </p:nvCxnSpPr>
        <p:spPr>
          <a:xfrm rot="5400000">
            <a:off x="5221288" y="4860925"/>
            <a:ext cx="2520950" cy="0"/>
          </a:xfrm>
          <a:prstGeom prst="line">
            <a:avLst/>
          </a:prstGeom>
          <a:ln w="3175" cap="flat" cmpd="sng">
            <a:solidFill>
              <a:schemeClr val="tx1">
                <a:alpha val="30196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5089" name="Straight Connector 44"/>
          <p:cNvCxnSpPr/>
          <p:nvPr/>
        </p:nvCxnSpPr>
        <p:spPr>
          <a:xfrm rot="5400000">
            <a:off x="5556250" y="4864100"/>
            <a:ext cx="2517775" cy="0"/>
          </a:xfrm>
          <a:prstGeom prst="line">
            <a:avLst/>
          </a:prstGeom>
          <a:ln w="3175" cap="flat" cmpd="sng">
            <a:solidFill>
              <a:schemeClr val="tx1">
                <a:alpha val="30196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5090" name="Straight Connector 46"/>
          <p:cNvCxnSpPr/>
          <p:nvPr/>
        </p:nvCxnSpPr>
        <p:spPr>
          <a:xfrm>
            <a:off x="6680200" y="4308475"/>
            <a:ext cx="10906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91" name="Straight Connector 37"/>
          <p:cNvCxnSpPr/>
          <p:nvPr/>
        </p:nvCxnSpPr>
        <p:spPr>
          <a:xfrm rot="5400000" flipH="1" flipV="1">
            <a:off x="5897563" y="4214813"/>
            <a:ext cx="1762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92" name="Straight Connector 40"/>
          <p:cNvCxnSpPr/>
          <p:nvPr/>
        </p:nvCxnSpPr>
        <p:spPr>
          <a:xfrm rot="5400000" flipH="1" flipV="1">
            <a:off x="6184900" y="4219575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93" name="Straight Connector 42"/>
          <p:cNvCxnSpPr/>
          <p:nvPr/>
        </p:nvCxnSpPr>
        <p:spPr>
          <a:xfrm>
            <a:off x="6270625" y="4305300"/>
            <a:ext cx="4095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94" name="TextBox 62"/>
          <p:cNvSpPr txBox="1"/>
          <p:nvPr/>
        </p:nvSpPr>
        <p:spPr>
          <a:xfrm>
            <a:off x="5516563" y="4646613"/>
            <a:ext cx="90487" cy="2143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c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cxnSp>
        <p:nvCxnSpPr>
          <p:cNvPr id="45095" name="Straight Connector 90"/>
          <p:cNvCxnSpPr/>
          <p:nvPr/>
        </p:nvCxnSpPr>
        <p:spPr>
          <a:xfrm rot="5400000" flipH="1" flipV="1">
            <a:off x="6199188" y="4483100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96" name="TextBox 61"/>
          <p:cNvSpPr txBox="1"/>
          <p:nvPr/>
        </p:nvSpPr>
        <p:spPr>
          <a:xfrm>
            <a:off x="5508625" y="4373563"/>
            <a:ext cx="98425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b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cxnSp>
        <p:nvCxnSpPr>
          <p:cNvPr id="45097" name="Straight Connector 72"/>
          <p:cNvCxnSpPr/>
          <p:nvPr/>
        </p:nvCxnSpPr>
        <p:spPr>
          <a:xfrm>
            <a:off x="5741988" y="4560888"/>
            <a:ext cx="541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98" name="Straight Connector 73"/>
          <p:cNvCxnSpPr/>
          <p:nvPr/>
        </p:nvCxnSpPr>
        <p:spPr>
          <a:xfrm>
            <a:off x="6283325" y="4391025"/>
            <a:ext cx="850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99" name="Straight Connector 90"/>
          <p:cNvCxnSpPr/>
          <p:nvPr/>
        </p:nvCxnSpPr>
        <p:spPr>
          <a:xfrm rot="5400000" flipH="1" flipV="1">
            <a:off x="7053263" y="4486275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00" name="Straight Connector 75"/>
          <p:cNvCxnSpPr/>
          <p:nvPr/>
        </p:nvCxnSpPr>
        <p:spPr>
          <a:xfrm>
            <a:off x="7145338" y="4592638"/>
            <a:ext cx="6270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01" name="Straight Connector 70"/>
          <p:cNvCxnSpPr/>
          <p:nvPr/>
        </p:nvCxnSpPr>
        <p:spPr>
          <a:xfrm rot="5400000" flipH="1" flipV="1">
            <a:off x="6604000" y="4743450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02" name="Straight Connector 71"/>
          <p:cNvCxnSpPr/>
          <p:nvPr/>
        </p:nvCxnSpPr>
        <p:spPr>
          <a:xfrm>
            <a:off x="6692900" y="4641850"/>
            <a:ext cx="273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03" name="Straight Connector 72"/>
          <p:cNvCxnSpPr/>
          <p:nvPr/>
        </p:nvCxnSpPr>
        <p:spPr>
          <a:xfrm rot="5400000" flipH="1" flipV="1">
            <a:off x="6878638" y="4732338"/>
            <a:ext cx="17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04" name="Straight Connector 79"/>
          <p:cNvCxnSpPr/>
          <p:nvPr/>
        </p:nvCxnSpPr>
        <p:spPr>
          <a:xfrm>
            <a:off x="6964363" y="4827588"/>
            <a:ext cx="8397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05" name="Straight Connector 80"/>
          <p:cNvCxnSpPr/>
          <p:nvPr/>
        </p:nvCxnSpPr>
        <p:spPr>
          <a:xfrm>
            <a:off x="5656263" y="4837113"/>
            <a:ext cx="1020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06" name="Straight Connector 84"/>
          <p:cNvCxnSpPr/>
          <p:nvPr/>
        </p:nvCxnSpPr>
        <p:spPr>
          <a:xfrm>
            <a:off x="5986463" y="412591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07" name="Straight Connector 86"/>
          <p:cNvCxnSpPr/>
          <p:nvPr/>
        </p:nvCxnSpPr>
        <p:spPr>
          <a:xfrm>
            <a:off x="5645150" y="4306888"/>
            <a:ext cx="3413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08" name="Straight Connector 92"/>
          <p:cNvCxnSpPr/>
          <p:nvPr/>
        </p:nvCxnSpPr>
        <p:spPr>
          <a:xfrm rot="5400000" flipH="1" flipV="1">
            <a:off x="7165975" y="3603625"/>
            <a:ext cx="212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09" name="Straight Connector 96"/>
          <p:cNvCxnSpPr/>
          <p:nvPr/>
        </p:nvCxnSpPr>
        <p:spPr>
          <a:xfrm>
            <a:off x="7272338" y="3498850"/>
            <a:ext cx="723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10" name="Straight Connector 97"/>
          <p:cNvCxnSpPr/>
          <p:nvPr/>
        </p:nvCxnSpPr>
        <p:spPr>
          <a:xfrm>
            <a:off x="6553200" y="3714750"/>
            <a:ext cx="7223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11" name="Straight Connector 98"/>
          <p:cNvCxnSpPr/>
          <p:nvPr/>
        </p:nvCxnSpPr>
        <p:spPr>
          <a:xfrm rot="5400000" flipH="1" flipV="1">
            <a:off x="7893050" y="3617913"/>
            <a:ext cx="212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12" name="Straight Connector 99"/>
          <p:cNvCxnSpPr/>
          <p:nvPr/>
        </p:nvCxnSpPr>
        <p:spPr>
          <a:xfrm rot="5400000" flipH="1" flipV="1">
            <a:off x="5745163" y="3576638"/>
            <a:ext cx="212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13" name="Straight Connector 100"/>
          <p:cNvCxnSpPr/>
          <p:nvPr/>
        </p:nvCxnSpPr>
        <p:spPr>
          <a:xfrm>
            <a:off x="5862638" y="3470275"/>
            <a:ext cx="7223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14" name="Straight Connector 101"/>
          <p:cNvCxnSpPr/>
          <p:nvPr/>
        </p:nvCxnSpPr>
        <p:spPr>
          <a:xfrm>
            <a:off x="5121275" y="3686175"/>
            <a:ext cx="7223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15" name="Straight Connector 102"/>
          <p:cNvCxnSpPr/>
          <p:nvPr/>
        </p:nvCxnSpPr>
        <p:spPr>
          <a:xfrm rot="5400000" flipH="1" flipV="1">
            <a:off x="6461125" y="3579813"/>
            <a:ext cx="212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16" name="Straight Connector 103"/>
          <p:cNvCxnSpPr/>
          <p:nvPr/>
        </p:nvCxnSpPr>
        <p:spPr>
          <a:xfrm rot="5400000" flipH="1" flipV="1">
            <a:off x="8620125" y="3611563"/>
            <a:ext cx="212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17" name="Straight Connector 104"/>
          <p:cNvCxnSpPr/>
          <p:nvPr/>
        </p:nvCxnSpPr>
        <p:spPr>
          <a:xfrm>
            <a:off x="7996238" y="3721100"/>
            <a:ext cx="7223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18" name="Straight Connector 105"/>
          <p:cNvCxnSpPr/>
          <p:nvPr/>
        </p:nvCxnSpPr>
        <p:spPr>
          <a:xfrm rot="5400000">
            <a:off x="4373563" y="4646613"/>
            <a:ext cx="2952750" cy="3175"/>
          </a:xfrm>
          <a:prstGeom prst="line">
            <a:avLst/>
          </a:prstGeom>
          <a:ln w="28575" cap="flat" cmpd="sng">
            <a:solidFill>
              <a:srgbClr val="FF0000">
                <a:alpha val="78038"/>
              </a:srgb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5119" name="Straight Connector 107"/>
          <p:cNvCxnSpPr/>
          <p:nvPr/>
        </p:nvCxnSpPr>
        <p:spPr>
          <a:xfrm rot="5400000">
            <a:off x="5799138" y="4646613"/>
            <a:ext cx="2952750" cy="4762"/>
          </a:xfrm>
          <a:prstGeom prst="line">
            <a:avLst/>
          </a:prstGeom>
          <a:ln w="28575" cap="flat" cmpd="sng">
            <a:solidFill>
              <a:srgbClr val="FF0000">
                <a:alpha val="78038"/>
              </a:srgb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5120" name="Straight Connector 108"/>
          <p:cNvCxnSpPr/>
          <p:nvPr/>
        </p:nvCxnSpPr>
        <p:spPr>
          <a:xfrm rot="5400000">
            <a:off x="7246938" y="4646613"/>
            <a:ext cx="2952750" cy="6350"/>
          </a:xfrm>
          <a:prstGeom prst="line">
            <a:avLst/>
          </a:prstGeom>
          <a:ln w="28575" cap="flat" cmpd="sng">
            <a:solidFill>
              <a:srgbClr val="FF0000">
                <a:alpha val="78038"/>
              </a:srgbClr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45121" name="TextBox 62"/>
          <p:cNvSpPr txBox="1"/>
          <p:nvPr/>
        </p:nvSpPr>
        <p:spPr>
          <a:xfrm>
            <a:off x="5110163" y="3476625"/>
            <a:ext cx="67786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slow_clk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5122" name="TextBox 61"/>
          <p:cNvSpPr txBox="1"/>
          <p:nvPr/>
        </p:nvSpPr>
        <p:spPr>
          <a:xfrm>
            <a:off x="5511800" y="4100513"/>
            <a:ext cx="100013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a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5123" name="TextBox 64"/>
          <p:cNvSpPr txBox="1"/>
          <p:nvPr/>
        </p:nvSpPr>
        <p:spPr>
          <a:xfrm>
            <a:off x="6437313" y="5010150"/>
            <a:ext cx="630237" cy="1841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200" b="0" i="0" dirty="0">
                <a:latin typeface="Arial" panose="020B0604020202020204" pitchFamily="34" charset="0"/>
              </a:rPr>
              <a:t>s1.ended</a:t>
            </a:r>
            <a:endParaRPr lang="en-US" altLang="zh-CN" sz="1200" b="0" i="0" dirty="0">
              <a:latin typeface="Arial" panose="020B0604020202020204" pitchFamily="34" charset="0"/>
            </a:endParaRPr>
          </a:p>
        </p:txBody>
      </p:sp>
      <p:cxnSp>
        <p:nvCxnSpPr>
          <p:cNvPr id="45124" name="Straight Arrow Connector 112"/>
          <p:cNvCxnSpPr/>
          <p:nvPr/>
        </p:nvCxnSpPr>
        <p:spPr>
          <a:xfrm rot="5400000" flipH="1" flipV="1">
            <a:off x="6677025" y="4891088"/>
            <a:ext cx="296863" cy="1587"/>
          </a:xfrm>
          <a:prstGeom prst="straightConnector1">
            <a:avLst/>
          </a:prstGeom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5125" name="Straight Arrow Connector 113"/>
          <p:cNvCxnSpPr/>
          <p:nvPr/>
        </p:nvCxnSpPr>
        <p:spPr>
          <a:xfrm rot="5400000" flipH="1" flipV="1">
            <a:off x="7127875" y="5319713"/>
            <a:ext cx="296863" cy="1587"/>
          </a:xfrm>
          <a:prstGeom prst="straightConnector1">
            <a:avLst/>
          </a:prstGeom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5126" name="Straight Connector 115"/>
          <p:cNvCxnSpPr/>
          <p:nvPr/>
        </p:nvCxnSpPr>
        <p:spPr>
          <a:xfrm>
            <a:off x="6815138" y="5454650"/>
            <a:ext cx="457200" cy="0"/>
          </a:xfrm>
          <a:prstGeom prst="line">
            <a:avLst/>
          </a:prstGeom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127" name="TextBox 64"/>
          <p:cNvSpPr txBox="1"/>
          <p:nvPr/>
        </p:nvSpPr>
        <p:spPr>
          <a:xfrm>
            <a:off x="6486525" y="5278438"/>
            <a:ext cx="793750" cy="1857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200" b="0" i="0" dirty="0">
                <a:latin typeface="Arial" panose="020B0604020202020204" pitchFamily="34" charset="0"/>
              </a:rPr>
              <a:t>s1.matched</a:t>
            </a:r>
            <a:endParaRPr lang="en-US" altLang="zh-CN" sz="1200" b="0" i="0" dirty="0">
              <a:latin typeface="Arial" panose="020B0604020202020204" pitchFamily="34" charset="0"/>
            </a:endParaRPr>
          </a:p>
        </p:txBody>
      </p:sp>
      <p:sp>
        <p:nvSpPr>
          <p:cNvPr id="45128" name="TextBox 14"/>
          <p:cNvSpPr txBox="1"/>
          <p:nvPr/>
        </p:nvSpPr>
        <p:spPr>
          <a:xfrm>
            <a:off x="5781675" y="3690938"/>
            <a:ext cx="98425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1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5129" name="TextBox 15"/>
          <p:cNvSpPr txBox="1"/>
          <p:nvPr/>
        </p:nvSpPr>
        <p:spPr>
          <a:xfrm>
            <a:off x="6081713" y="3686175"/>
            <a:ext cx="98425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2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5130" name="TextBox 16"/>
          <p:cNvSpPr txBox="1"/>
          <p:nvPr/>
        </p:nvSpPr>
        <p:spPr>
          <a:xfrm>
            <a:off x="6408738" y="3667125"/>
            <a:ext cx="98425" cy="214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3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5131" name="TextBox 17"/>
          <p:cNvSpPr txBox="1"/>
          <p:nvPr/>
        </p:nvSpPr>
        <p:spPr>
          <a:xfrm>
            <a:off x="6777038" y="3686175"/>
            <a:ext cx="10001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4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5132" name="TextBox 18"/>
          <p:cNvSpPr txBox="1"/>
          <p:nvPr/>
        </p:nvSpPr>
        <p:spPr>
          <a:xfrm>
            <a:off x="7453313" y="3663950"/>
            <a:ext cx="10001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6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5133" name="TextBox 19"/>
          <p:cNvSpPr txBox="1"/>
          <p:nvPr/>
        </p:nvSpPr>
        <p:spPr>
          <a:xfrm>
            <a:off x="7097713" y="3690938"/>
            <a:ext cx="10001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5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5134" name="TextBox 20"/>
          <p:cNvSpPr txBox="1"/>
          <p:nvPr/>
        </p:nvSpPr>
        <p:spPr>
          <a:xfrm>
            <a:off x="7789863" y="3686175"/>
            <a:ext cx="100012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latin typeface="Arial" panose="020B0604020202020204" pitchFamily="34" charset="0"/>
              </a:rPr>
              <a:t>7</a:t>
            </a:r>
            <a:endParaRPr lang="en-US" altLang="zh-CN" sz="1400" b="0" i="0" dirty="0">
              <a:latin typeface="Arial" panose="020B0604020202020204" pitchFamily="34" charset="0"/>
            </a:endParaRPr>
          </a:p>
        </p:txBody>
      </p:sp>
      <p:sp>
        <p:nvSpPr>
          <p:cNvPr id="45135" name="TextBox 14"/>
          <p:cNvSpPr txBox="1"/>
          <p:nvPr/>
        </p:nvSpPr>
        <p:spPr>
          <a:xfrm>
            <a:off x="5880100" y="3130550"/>
            <a:ext cx="100013" cy="215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zh-CN" sz="1400" b="0" i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5136" name="TextBox 14"/>
          <p:cNvSpPr txBox="1"/>
          <p:nvPr/>
        </p:nvSpPr>
        <p:spPr>
          <a:xfrm>
            <a:off x="7297738" y="3124200"/>
            <a:ext cx="100012" cy="214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zh-CN" sz="1400" b="0" i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5137" name="TextBox 14"/>
          <p:cNvSpPr txBox="1"/>
          <p:nvPr/>
        </p:nvSpPr>
        <p:spPr>
          <a:xfrm>
            <a:off x="8743950" y="3155950"/>
            <a:ext cx="100013" cy="214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400" b="0" i="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zh-CN" sz="1400" b="0" i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5138" name="TextBox 128"/>
          <p:cNvSpPr txBox="1"/>
          <p:nvPr/>
        </p:nvSpPr>
        <p:spPr>
          <a:xfrm>
            <a:off x="788988" y="5072063"/>
            <a:ext cx="4654550" cy="1200150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en-US" altLang="zh-CN" sz="1200" b="0" i="0" dirty="0">
                <a:latin typeface="Arial" panose="020B0604020202020204" pitchFamily="34" charset="0"/>
              </a:rPr>
              <a:t>Source clock domain : fast_clk</a:t>
            </a:r>
            <a:endParaRPr lang="en-US" altLang="zh-CN" sz="1200" b="0" i="0" dirty="0">
              <a:latin typeface="Arial" panose="020B0604020202020204" pitchFamily="34" charset="0"/>
            </a:endParaRPr>
          </a:p>
          <a:p>
            <a:r>
              <a:rPr lang="en-US" altLang="zh-CN" sz="1200" b="0" i="0" dirty="0">
                <a:latin typeface="Arial" panose="020B0604020202020204" pitchFamily="34" charset="0"/>
              </a:rPr>
              <a:t>Destination clock domain : slow_clk;</a:t>
            </a:r>
            <a:endParaRPr lang="en-US" altLang="zh-CN" sz="1200" b="0" i="0" dirty="0">
              <a:latin typeface="Arial" panose="020B0604020202020204" pitchFamily="34" charset="0"/>
            </a:endParaRPr>
          </a:p>
          <a:p>
            <a:r>
              <a:rPr lang="en-US" altLang="zh-CN" sz="1200" b="0" i="0" dirty="0">
                <a:latin typeface="Arial" panose="020B0604020202020204" pitchFamily="34" charset="0"/>
              </a:rPr>
              <a:t>s1 is ended at 4</a:t>
            </a:r>
            <a:r>
              <a:rPr lang="en-US" altLang="zh-CN" sz="1200" b="0" i="0" baseline="30000" dirty="0">
                <a:latin typeface="Arial" panose="020B0604020202020204" pitchFamily="34" charset="0"/>
              </a:rPr>
              <a:t>th</a:t>
            </a:r>
            <a:r>
              <a:rPr lang="en-US" altLang="zh-CN" sz="1200" b="0" i="0" dirty="0">
                <a:latin typeface="Arial" panose="020B0604020202020204" pitchFamily="34" charset="0"/>
              </a:rPr>
              <a:t> clock in fast_clk domain.</a:t>
            </a:r>
            <a:endParaRPr lang="en-US" altLang="zh-CN" sz="1200" b="0" i="0" dirty="0">
              <a:latin typeface="Arial" panose="020B0604020202020204" pitchFamily="34" charset="0"/>
            </a:endParaRPr>
          </a:p>
          <a:p>
            <a:r>
              <a:rPr lang="en-US" altLang="zh-CN" sz="1200" b="0" i="0" dirty="0">
                <a:latin typeface="Arial" panose="020B0604020202020204" pitchFamily="34" charset="0"/>
              </a:rPr>
              <a:t>S1.matched is used to convey this info to slow_clk domain.</a:t>
            </a:r>
            <a:endParaRPr lang="en-US" altLang="zh-CN" sz="1200" b="0" i="0" dirty="0">
              <a:latin typeface="Arial" panose="020B0604020202020204" pitchFamily="34" charset="0"/>
            </a:endParaRPr>
          </a:p>
          <a:p>
            <a:r>
              <a:rPr lang="en-US" altLang="zh-CN" sz="1200" b="0" i="0" dirty="0">
                <a:latin typeface="Arial" panose="020B0604020202020204" pitchFamily="34" charset="0"/>
              </a:rPr>
              <a:t>S1.matched would be true until </a:t>
            </a:r>
            <a:r>
              <a:rPr lang="en-US" altLang="zh-CN" sz="1200" b="0" i="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200" b="0" i="0" baseline="30000" dirty="0">
                <a:latin typeface="Arial" panose="020B0604020202020204" pitchFamily="34" charset="0"/>
              </a:rPr>
              <a:t>nd</a:t>
            </a:r>
            <a:r>
              <a:rPr lang="en-US" altLang="zh-CN" sz="1200" b="0" i="0" dirty="0">
                <a:latin typeface="Arial" panose="020B0604020202020204" pitchFamily="34" charset="0"/>
              </a:rPr>
              <a:t> clock in slow_clk domain. This is the first clock tick after s1 is ended.</a:t>
            </a:r>
            <a:endParaRPr lang="en-US" altLang="zh-CN" sz="1200" b="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500" y="936626"/>
            <a:ext cx="8229600" cy="5232400"/>
          </a:xfrm>
        </p:spPr>
        <p:txBody>
          <a:bodyPr/>
          <a:lstStyle/>
          <a:p>
            <a:r>
              <a:rPr lang="en-US" altLang="zh-TW" dirty="0" smtClean="0"/>
              <a:t>disable </a:t>
            </a:r>
            <a:r>
              <a:rPr lang="en-US" altLang="zh-TW" dirty="0" err="1" smtClean="0"/>
              <a:t>iff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Disable the assertion during certain condition.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Expect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expect statement causes the executing process to block until the given property succeeds or fails.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49413" y="1979271"/>
            <a:ext cx="5787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1400" dirty="0" smtClean="0"/>
              <a:t>  assert property ( @(</a:t>
            </a:r>
            <a:r>
              <a:rPr lang="en-US" altLang="zh-TW" sz="1400" dirty="0" err="1" smtClean="0"/>
              <a:t>posedge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clk</a:t>
            </a:r>
            <a:r>
              <a:rPr lang="en-US" altLang="zh-TW" sz="1400" dirty="0" smtClean="0"/>
              <a:t>) </a:t>
            </a:r>
            <a:endParaRPr lang="en-US" altLang="zh-TW" sz="1400" dirty="0" smtClean="0"/>
          </a:p>
          <a:p>
            <a:pPr marL="0" lvl="1"/>
            <a:r>
              <a:rPr lang="en-US" altLang="zh-TW" sz="1400" dirty="0" smtClean="0"/>
              <a:t>                                  </a:t>
            </a:r>
            <a:r>
              <a:rPr lang="en-US" altLang="zh-TW" sz="1400" dirty="0" smtClean="0">
                <a:solidFill>
                  <a:srgbClr val="0000FF"/>
                </a:solidFill>
              </a:rPr>
              <a:t>disable </a:t>
            </a:r>
            <a:r>
              <a:rPr lang="en-US" altLang="zh-TW" sz="1400" dirty="0" err="1" smtClean="0">
                <a:solidFill>
                  <a:srgbClr val="0000FF"/>
                </a:solidFill>
              </a:rPr>
              <a:t>iff</a:t>
            </a:r>
            <a:r>
              <a:rPr lang="en-US" altLang="zh-TW" sz="1400" dirty="0" smtClean="0">
                <a:solidFill>
                  <a:srgbClr val="0000FF"/>
                </a:solidFill>
              </a:rPr>
              <a:t> (</a:t>
            </a:r>
            <a:r>
              <a:rPr lang="en-US" altLang="zh-TW" sz="1400" dirty="0" err="1" smtClean="0">
                <a:solidFill>
                  <a:srgbClr val="0000FF"/>
                </a:solidFill>
              </a:rPr>
              <a:t>rst</a:t>
            </a:r>
            <a:r>
              <a:rPr lang="en-US" altLang="zh-TW" sz="1400" dirty="0" smtClean="0">
                <a:solidFill>
                  <a:srgbClr val="0000FF"/>
                </a:solidFill>
              </a:rPr>
              <a:t>_ n) </a:t>
            </a:r>
            <a:r>
              <a:rPr lang="en-US" altLang="zh-TW" sz="1400" dirty="0" smtClean="0"/>
              <a:t>($rose(</a:t>
            </a:r>
            <a:r>
              <a:rPr lang="en-US" altLang="zh-TW" sz="1400" dirty="0" err="1" smtClean="0"/>
              <a:t>req</a:t>
            </a:r>
            <a:r>
              <a:rPr lang="en-US" altLang="zh-TW" sz="1400" dirty="0" smtClean="0"/>
              <a:t>)  |=&gt; ##[1:3] </a:t>
            </a:r>
            <a:r>
              <a:rPr lang="en-US" altLang="zh-TW" sz="1400" dirty="0" err="1" smtClean="0"/>
              <a:t>gnt</a:t>
            </a:r>
            <a:r>
              <a:rPr lang="en-US" altLang="zh-TW" sz="1400" dirty="0" smtClean="0"/>
              <a:t>)</a:t>
            </a:r>
            <a:endParaRPr lang="en-US" altLang="zh-TW" sz="1400" dirty="0" smtClean="0"/>
          </a:p>
          <a:p>
            <a:pPr marL="0" lvl="1"/>
            <a:r>
              <a:rPr lang="en-US" altLang="zh-TW" sz="1400" dirty="0" smtClean="0"/>
              <a:t>                             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500" y="4230292"/>
            <a:ext cx="42947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program </a:t>
            </a:r>
            <a:r>
              <a:rPr lang="en-US" altLang="zh-TW" dirty="0" err="1" smtClean="0"/>
              <a:t>tst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initial begin</a:t>
            </a:r>
            <a:endParaRPr lang="en-US" altLang="zh-TW" dirty="0" smtClean="0"/>
          </a:p>
          <a:p>
            <a:r>
              <a:rPr lang="en-US" altLang="zh-TW" dirty="0" smtClean="0"/>
              <a:t># 200ms;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expect( @(</a:t>
            </a:r>
            <a:r>
              <a:rPr lang="en-US" altLang="zh-TW" dirty="0" err="1" smtClean="0">
                <a:solidFill>
                  <a:srgbClr val="0000FF"/>
                </a:solidFill>
              </a:rPr>
              <a:t>posedge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clk</a:t>
            </a:r>
            <a:r>
              <a:rPr lang="en-US" altLang="zh-TW" dirty="0" smtClean="0">
                <a:solidFill>
                  <a:srgbClr val="0000FF"/>
                </a:solidFill>
              </a:rPr>
              <a:t>) a ##1 b ##1 c ) else $error( "expect failed" );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/>
              <a:t>ABC: ...</a:t>
            </a:r>
            <a:endParaRPr lang="en-US" altLang="zh-TW" dirty="0" smtClean="0"/>
          </a:p>
          <a:p>
            <a:r>
              <a:rPr lang="en-US" altLang="zh-TW" dirty="0" smtClean="0"/>
              <a:t>end</a:t>
            </a:r>
            <a:endParaRPr lang="en-US" altLang="zh-TW" dirty="0" smtClean="0"/>
          </a:p>
          <a:p>
            <a:r>
              <a:rPr lang="en-US" altLang="zh-TW" dirty="0" err="1" smtClean="0"/>
              <a:t>endprogram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59967" y="4230292"/>
            <a:ext cx="385394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integer data;  </a:t>
            </a:r>
            <a:endParaRPr lang="en-US" altLang="zh-TW" dirty="0" smtClean="0"/>
          </a:p>
          <a:p>
            <a:r>
              <a:rPr lang="en-US" altLang="zh-TW" dirty="0" smtClean="0"/>
              <a:t>...</a:t>
            </a:r>
            <a:endParaRPr lang="en-US" altLang="zh-TW" dirty="0" smtClean="0"/>
          </a:p>
          <a:p>
            <a:r>
              <a:rPr lang="en-US" altLang="zh-TW" dirty="0" smtClean="0"/>
              <a:t>task automatic </a:t>
            </a:r>
            <a:r>
              <a:rPr lang="en-US" altLang="zh-TW" dirty="0" err="1" smtClean="0"/>
              <a:t>wait_for</a:t>
            </a:r>
            <a:r>
              <a:rPr lang="en-US" altLang="zh-TW" dirty="0" smtClean="0"/>
              <a:t>( integer value, output bit success );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expect( @(</a:t>
            </a:r>
            <a:r>
              <a:rPr lang="en-US" altLang="zh-TW" dirty="0" err="1" smtClean="0">
                <a:solidFill>
                  <a:srgbClr val="0000FF"/>
                </a:solidFill>
              </a:rPr>
              <a:t>posedge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clk</a:t>
            </a:r>
            <a:r>
              <a:rPr lang="en-US" altLang="zh-TW" dirty="0" smtClean="0">
                <a:solidFill>
                  <a:srgbClr val="0000FF"/>
                </a:solidFill>
              </a:rPr>
              <a:t>) ##[1:10] data == value ) success = 1;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else success = 0;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err="1" smtClean="0"/>
              <a:t>endtask</a:t>
            </a:r>
            <a:endParaRPr lang="en-US" altLang="zh-TW" dirty="0" smtClean="0"/>
          </a:p>
          <a:p>
            <a:r>
              <a:rPr lang="en-US" altLang="zh-TW" dirty="0" smtClean="0"/>
              <a:t>initial begin</a:t>
            </a:r>
            <a:endParaRPr lang="en-US" altLang="zh-TW" dirty="0" smtClean="0"/>
          </a:p>
          <a:p>
            <a:r>
              <a:rPr lang="en-US" altLang="zh-TW" dirty="0" smtClean="0"/>
              <a:t>bit ok;</a:t>
            </a:r>
            <a:endParaRPr lang="en-US" altLang="zh-TW" dirty="0" smtClean="0"/>
          </a:p>
          <a:p>
            <a:r>
              <a:rPr lang="en-US" altLang="zh-TW" dirty="0" err="1" smtClean="0"/>
              <a:t>wait_for</a:t>
            </a:r>
            <a:r>
              <a:rPr lang="en-US" altLang="zh-TW" dirty="0" smtClean="0"/>
              <a:t>( 23, ok ); // wait for the value 23</a:t>
            </a:r>
            <a:endParaRPr lang="en-US" altLang="zh-TW" dirty="0" smtClean="0"/>
          </a:p>
          <a:p>
            <a:r>
              <a:rPr lang="en-US" altLang="zh-TW" dirty="0" smtClean="0"/>
              <a:t>...</a:t>
            </a:r>
            <a:endParaRPr lang="en-US" altLang="zh-TW" dirty="0" smtClean="0"/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11" name="雲朵形圖說文字 10"/>
          <p:cNvSpPr/>
          <p:nvPr/>
        </p:nvSpPr>
        <p:spPr bwMode="auto">
          <a:xfrm>
            <a:off x="6412375" y="5706319"/>
            <a:ext cx="2401532" cy="983848"/>
          </a:xfrm>
          <a:prstGeom prst="cloudCallout">
            <a:avLst>
              <a:gd name="adj1" fmla="val -84622"/>
              <a:gd name="adj2" fmla="val -3387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TW" dirty="0" smtClean="0">
                <a:solidFill>
                  <a:srgbClr val="0000FF"/>
                </a:solidFill>
                <a:ea typeface="PMingLiU" panose="02020500000000000000" charset="-120"/>
              </a:rPr>
              <a:t>Class method or Task</a:t>
            </a:r>
            <a:endParaRPr lang="en-US" altLang="zh-TW" dirty="0" smtClean="0">
              <a:solidFill>
                <a:srgbClr val="0000FF"/>
              </a:solidFill>
              <a:ea typeface="PMingLiU" panose="02020500000000000000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PMingLiU" panose="02020500000000000000" charset="-120"/>
              </a:rPr>
              <a:t>Execute one command then wait for expected response </a:t>
            </a:r>
            <a:endParaRPr lang="zh-TW" altLang="en-US" dirty="0" smtClean="0">
              <a:solidFill>
                <a:srgbClr val="0000FF"/>
              </a:solidFill>
              <a:ea typeface="PMingLiU" panose="02020500000000000000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 Problem</a:t>
            </a:r>
            <a:endParaRPr lang="zh-TW" altLang="en-US" dirty="0"/>
          </a:p>
        </p:txBody>
      </p:sp>
      <p:pic>
        <p:nvPicPr>
          <p:cNvPr id="4" name="內容版面配置區 3" descr="2011-04-22 13 11 07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97711" y="1539432"/>
            <a:ext cx="8229600" cy="4231446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 Problem</a:t>
            </a:r>
            <a:endParaRPr lang="zh-TW" altLang="en-US" dirty="0"/>
          </a:p>
        </p:txBody>
      </p:sp>
      <p:pic>
        <p:nvPicPr>
          <p:cNvPr id="5" name="內容版面配置區 4" descr="2011-04-22 13 12 07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24091" y="1307939"/>
            <a:ext cx="8229600" cy="4351191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SVA Checker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You Need SVA Checker Library 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SVA is not quite intuitive, and hard to write property that meet your spec completely. (without false alarm)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Provide set of preverified common property for easy use.  </a:t>
            </a:r>
            <a:endParaRPr lang="en-US" altLang="zh-TW" dirty="0" smtClean="0"/>
          </a:p>
          <a:p>
            <a:r>
              <a:rPr lang="en-US" altLang="zh-TW" dirty="0" smtClean="0"/>
              <a:t>Package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$VCS_HOME/package/</a:t>
            </a:r>
            <a:r>
              <a:rPr lang="en-US" altLang="zh-TW" dirty="0" err="1" smtClean="0"/>
              <a:t>sva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$VCS_HOME/package/</a:t>
            </a:r>
            <a:r>
              <a:rPr lang="en-US" altLang="zh-TW" dirty="0" err="1" smtClean="0"/>
              <a:t>sva_cg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SVA Checker Library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7131" y="1027029"/>
            <a:ext cx="7211536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800" dirty="0" smtClean="0"/>
              <a:t>module </a:t>
            </a:r>
            <a:r>
              <a:rPr lang="en-US" altLang="zh-TW" sz="1800" dirty="0" err="1"/>
              <a:t>fifo</a:t>
            </a:r>
            <a:r>
              <a:rPr lang="en-US" altLang="zh-TW" sz="1800" dirty="0"/>
              <a:t>(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data, </a:t>
            </a:r>
            <a:r>
              <a:rPr lang="en-US" altLang="zh-TW" sz="1800" dirty="0" err="1"/>
              <a:t>rd_wr</a:t>
            </a:r>
            <a:r>
              <a:rPr lang="en-US" altLang="zh-TW" sz="1800" dirty="0"/>
              <a:t>, full, empty</a:t>
            </a:r>
            <a:r>
              <a:rPr lang="en-US" altLang="zh-TW" sz="1800" dirty="0" smtClean="0"/>
              <a:t>);</a:t>
            </a:r>
            <a:endParaRPr lang="en-US" altLang="zh-TW" sz="1800" dirty="0" smtClean="0"/>
          </a:p>
          <a:p>
            <a:r>
              <a:rPr lang="en-US" altLang="zh-TW" sz="1800" dirty="0" err="1" smtClean="0"/>
              <a:t>inputclk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rd_wr</a:t>
            </a:r>
            <a:r>
              <a:rPr lang="en-US" altLang="zh-TW" sz="1800" dirty="0"/>
              <a:t>; </a:t>
            </a:r>
            <a:r>
              <a:rPr lang="en-US" altLang="zh-TW" sz="1800" dirty="0" err="1"/>
              <a:t>outputfull,empty</a:t>
            </a:r>
            <a:r>
              <a:rPr lang="en-US" altLang="zh-TW" sz="1800" dirty="0"/>
              <a:t>; </a:t>
            </a:r>
            <a:endParaRPr lang="en-US" altLang="zh-TW" sz="1800" dirty="0" smtClean="0"/>
          </a:p>
          <a:p>
            <a:r>
              <a:rPr lang="en-US" altLang="zh-TW" sz="1800" dirty="0" smtClean="0">
                <a:solidFill>
                  <a:srgbClr val="0000FF"/>
                </a:solidFill>
              </a:rPr>
              <a:t>// Two kinds of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Instation</a:t>
            </a:r>
            <a:r>
              <a:rPr lang="en-US" altLang="zh-TW" sz="1800" dirty="0" smtClean="0">
                <a:solidFill>
                  <a:srgbClr val="0000FF"/>
                </a:solidFill>
              </a:rPr>
              <a:t> </a:t>
            </a:r>
            <a:endParaRPr lang="en-US" altLang="zh-TW" sz="1800" dirty="0" smtClean="0">
              <a:solidFill>
                <a:srgbClr val="0000FF"/>
              </a:solidFill>
            </a:endParaRPr>
          </a:p>
          <a:p>
            <a:r>
              <a:rPr lang="en-US" altLang="zh-TW" sz="1800" dirty="0" err="1" smtClean="0">
                <a:solidFill>
                  <a:srgbClr val="0000FF"/>
                </a:solidFill>
              </a:rPr>
              <a:t>assert_mutex</a:t>
            </a:r>
            <a:r>
              <a:rPr lang="en-US" altLang="zh-TW" sz="1800" dirty="0" smtClean="0">
                <a:solidFill>
                  <a:srgbClr val="0000FF"/>
                </a:solidFill>
              </a:rPr>
              <a:t>  check1</a:t>
            </a:r>
            <a:r>
              <a:rPr lang="en-US" altLang="zh-TW" sz="1800" dirty="0">
                <a:solidFill>
                  <a:srgbClr val="0000FF"/>
                </a:solidFill>
              </a:rPr>
              <a:t>(.</a:t>
            </a:r>
            <a:r>
              <a:rPr lang="en-US" altLang="zh-TW" sz="1800" dirty="0" err="1">
                <a:solidFill>
                  <a:srgbClr val="0000FF"/>
                </a:solidFill>
              </a:rPr>
              <a:t>rst_n</a:t>
            </a:r>
            <a:r>
              <a:rPr lang="en-US" altLang="zh-TW" sz="1800" dirty="0">
                <a:solidFill>
                  <a:srgbClr val="0000FF"/>
                </a:solidFill>
              </a:rPr>
              <a:t>(1’b1),.</a:t>
            </a:r>
            <a:r>
              <a:rPr lang="en-US" altLang="zh-TW" sz="1800" dirty="0" err="1">
                <a:solidFill>
                  <a:srgbClr val="0000FF"/>
                </a:solidFill>
              </a:rPr>
              <a:t>clk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clk</a:t>
            </a:r>
            <a:r>
              <a:rPr lang="en-US" altLang="zh-TW" sz="1800" dirty="0">
                <a:solidFill>
                  <a:srgbClr val="0000FF"/>
                </a:solidFill>
              </a:rPr>
              <a:t>),.a(full),.b(empty</a:t>
            </a:r>
            <a:r>
              <a:rPr lang="en-US" altLang="zh-TW" sz="1800" dirty="0" smtClean="0">
                <a:solidFill>
                  <a:srgbClr val="0000FF"/>
                </a:solidFill>
              </a:rPr>
              <a:t>));</a:t>
            </a:r>
            <a:endParaRPr lang="en-US" altLang="zh-TW" sz="1800" dirty="0" smtClean="0">
              <a:solidFill>
                <a:srgbClr val="0000FF"/>
              </a:solidFill>
            </a:endParaRPr>
          </a:p>
          <a:p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/*</a:t>
            </a:r>
            <a:r>
              <a:rPr lang="en-US" altLang="zh-TW" sz="1800" dirty="0" err="1">
                <a:solidFill>
                  <a:srgbClr val="FF0000"/>
                </a:solidFill>
              </a:rPr>
              <a:t>sv_pragma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err="1" smtClean="0">
                <a:solidFill>
                  <a:srgbClr val="0000FF"/>
                </a:solidFill>
              </a:rPr>
              <a:t>assert_mutex</a:t>
            </a:r>
            <a:r>
              <a:rPr lang="en-US" altLang="zh-TW" sz="1800" dirty="0" smtClean="0">
                <a:solidFill>
                  <a:srgbClr val="0000FF"/>
                </a:solidFill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</a:rPr>
              <a:t>check1(.</a:t>
            </a:r>
            <a:r>
              <a:rPr lang="en-US" altLang="zh-TW" sz="1800" dirty="0" err="1">
                <a:solidFill>
                  <a:srgbClr val="0000FF"/>
                </a:solidFill>
              </a:rPr>
              <a:t>rst_n</a:t>
            </a:r>
            <a:r>
              <a:rPr lang="en-US" altLang="zh-TW" sz="1800" dirty="0">
                <a:solidFill>
                  <a:srgbClr val="0000FF"/>
                </a:solidFill>
              </a:rPr>
              <a:t>(1’b1),.</a:t>
            </a:r>
            <a:r>
              <a:rPr lang="en-US" altLang="zh-TW" sz="1800" dirty="0" err="1">
                <a:solidFill>
                  <a:srgbClr val="0000FF"/>
                </a:solidFill>
              </a:rPr>
              <a:t>clk</a:t>
            </a:r>
            <a:r>
              <a:rPr lang="en-US" altLang="zh-TW" sz="1800" dirty="0">
                <a:solidFill>
                  <a:srgbClr val="0000FF"/>
                </a:solidFill>
              </a:rPr>
              <a:t>(</a:t>
            </a:r>
            <a:r>
              <a:rPr lang="en-US" altLang="zh-TW" sz="1800" dirty="0" err="1">
                <a:solidFill>
                  <a:srgbClr val="0000FF"/>
                </a:solidFill>
              </a:rPr>
              <a:t>clk</a:t>
            </a:r>
            <a:r>
              <a:rPr lang="en-US" altLang="zh-TW" sz="1800" dirty="0">
                <a:solidFill>
                  <a:srgbClr val="0000FF"/>
                </a:solidFill>
              </a:rPr>
              <a:t>),.a(full),.b(empty</a:t>
            </a:r>
            <a:r>
              <a:rPr lang="en-US" altLang="zh-TW" sz="1800" dirty="0" smtClean="0">
                <a:solidFill>
                  <a:srgbClr val="0000FF"/>
                </a:solidFill>
              </a:rPr>
              <a:t>));</a:t>
            </a:r>
            <a:endParaRPr lang="en-US" altLang="zh-TW" sz="1800" dirty="0" smtClean="0">
              <a:solidFill>
                <a:srgbClr val="0000FF"/>
              </a:solidFill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*/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err="1" smtClean="0"/>
              <a:t>endmodule</a:t>
            </a:r>
            <a:endParaRPr lang="zh-TW" altLang="en-US" sz="1800" dirty="0"/>
          </a:p>
          <a:p>
            <a:endParaRPr lang="en-US" altLang="zh-TW" sz="1800" dirty="0" smtClean="0">
              <a:solidFill>
                <a:srgbClr val="0000FF"/>
              </a:solidFill>
            </a:endParaRPr>
          </a:p>
          <a:p>
            <a:r>
              <a:rPr lang="en-US" altLang="zh-TW" sz="1800" dirty="0" smtClean="0"/>
              <a:t>// </a:t>
            </a:r>
            <a:r>
              <a:rPr lang="en-US" altLang="zh-TW" sz="1800" dirty="0" err="1"/>
              <a:t>RTLcode</a:t>
            </a:r>
            <a:r>
              <a:rPr lang="en-US" altLang="zh-TW" sz="1800" dirty="0"/>
              <a:t> not shown</a:t>
            </a:r>
            <a:r>
              <a:rPr lang="en-US" altLang="zh-TW" sz="1800" dirty="0" smtClean="0"/>
              <a:t>…</a:t>
            </a:r>
            <a:endParaRPr lang="en-US" altLang="zh-TW" sz="1800" dirty="0" smtClean="0"/>
          </a:p>
          <a:p>
            <a:r>
              <a:rPr lang="en-US" altLang="zh-TW" sz="1800" dirty="0" err="1" smtClean="0"/>
              <a:t>endmodule</a:t>
            </a:r>
            <a:endParaRPr lang="zh-TW" altLang="en-US" sz="1800" dirty="0"/>
          </a:p>
        </p:txBody>
      </p:sp>
      <p:sp>
        <p:nvSpPr>
          <p:cNvPr id="2" name="橢圓形圖說文字 1"/>
          <p:cNvSpPr/>
          <p:nvPr/>
        </p:nvSpPr>
        <p:spPr bwMode="auto">
          <a:xfrm>
            <a:off x="6021658" y="4432138"/>
            <a:ext cx="1583473" cy="455802"/>
          </a:xfrm>
          <a:prstGeom prst="wedgeEllipseCallou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</a:rPr>
              <a:t>Assertion Control </a:t>
            </a:r>
            <a:endParaRPr kumimoji="1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7131" y="4980130"/>
            <a:ext cx="72115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TW" sz="1800" dirty="0" err="1"/>
              <a:t>vcs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  </a:t>
            </a:r>
            <a:r>
              <a:rPr lang="en-US" altLang="zh-TW" sz="1800" dirty="0" err="1" smtClean="0"/>
              <a:t>fifo.v</a:t>
            </a: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tb.v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-</a:t>
            </a:r>
            <a:r>
              <a:rPr lang="en-US" altLang="zh-TW" sz="1800" dirty="0" err="1"/>
              <a:t>sverilog</a:t>
            </a:r>
            <a:r>
              <a:rPr lang="en-US" altLang="zh-TW" sz="1800" dirty="0"/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–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sv_pragma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0000FF"/>
                </a:solidFill>
              </a:rPr>
              <a:t>+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define+ASSERT_ON</a:t>
            </a:r>
            <a:r>
              <a:rPr lang="en-US" altLang="zh-TW" sz="1800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\</a:t>
            </a:r>
            <a:endParaRPr lang="en-US" altLang="zh-TW" sz="1800" dirty="0">
              <a:solidFill>
                <a:srgbClr val="0000FF"/>
              </a:solidFill>
            </a:endParaRPr>
          </a:p>
          <a:p>
            <a:r>
              <a:rPr lang="en-US" altLang="zh-TW" sz="1800" dirty="0" smtClean="0"/>
              <a:t>                                </a:t>
            </a:r>
            <a:r>
              <a:rPr lang="en-US" altLang="zh-TW" sz="1800" dirty="0" smtClean="0">
                <a:solidFill>
                  <a:srgbClr val="0000FF"/>
                </a:solidFill>
              </a:rPr>
              <a:t>-</a:t>
            </a:r>
            <a:r>
              <a:rPr lang="en-US" altLang="zh-TW" sz="1800" dirty="0">
                <a:solidFill>
                  <a:srgbClr val="0000FF"/>
                </a:solidFill>
              </a:rPr>
              <a:t>y $(VCS_HOME)/packages/</a:t>
            </a:r>
            <a:r>
              <a:rPr lang="en-US" altLang="zh-TW" sz="1800" dirty="0" err="1">
                <a:solidFill>
                  <a:srgbClr val="0000FF"/>
                </a:solidFill>
              </a:rPr>
              <a:t>sva</a:t>
            </a:r>
            <a:r>
              <a:rPr lang="en-US" altLang="zh-TW" sz="1800" dirty="0">
                <a:solidFill>
                  <a:srgbClr val="0000FF"/>
                </a:solidFill>
              </a:rPr>
              <a:t>/  </a:t>
            </a:r>
            <a:r>
              <a:rPr lang="en-US" altLang="zh-TW" sz="1800" dirty="0" smtClean="0">
                <a:solidFill>
                  <a:srgbClr val="0000FF"/>
                </a:solidFill>
              </a:rPr>
              <a:t>+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libext</a:t>
            </a:r>
            <a:r>
              <a:rPr lang="en-US" altLang="zh-TW" sz="1800" dirty="0" smtClean="0">
                <a:solidFill>
                  <a:srgbClr val="0000FF"/>
                </a:solidFill>
              </a:rPr>
              <a:t>+.v \</a:t>
            </a:r>
            <a:endParaRPr lang="en-US" altLang="zh-TW" sz="1800" dirty="0">
              <a:solidFill>
                <a:srgbClr val="0000FF"/>
              </a:solidFill>
            </a:endParaRPr>
          </a:p>
          <a:p>
            <a:r>
              <a:rPr lang="en-US" altLang="zh-TW" sz="1800" dirty="0" smtClean="0">
                <a:solidFill>
                  <a:srgbClr val="0000FF"/>
                </a:solidFill>
              </a:rPr>
              <a:t>                                +</a:t>
            </a:r>
            <a:r>
              <a:rPr lang="en-US" altLang="zh-TW" sz="1800" dirty="0" err="1">
                <a:solidFill>
                  <a:srgbClr val="0000FF"/>
                </a:solidFill>
              </a:rPr>
              <a:t>incdir</a:t>
            </a:r>
            <a:r>
              <a:rPr lang="en-US" altLang="zh-TW" sz="1800" dirty="0">
                <a:solidFill>
                  <a:srgbClr val="0000FF"/>
                </a:solidFill>
              </a:rPr>
              <a:t>+$(VCS_HOME)/packages/</a:t>
            </a:r>
            <a:r>
              <a:rPr lang="en-US" altLang="zh-TW" sz="1800" dirty="0" err="1">
                <a:solidFill>
                  <a:srgbClr val="0000FF"/>
                </a:solidFill>
              </a:rPr>
              <a:t>sva</a:t>
            </a:r>
            <a:endParaRPr lang="zh-TW" alt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SVA Checker Library Glance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84" y="1033289"/>
            <a:ext cx="8229600" cy="4501272"/>
          </a:xfrm>
        </p:spPr>
      </p:pic>
      <p:sp>
        <p:nvSpPr>
          <p:cNvPr id="8" name="文字方塊 7"/>
          <p:cNvSpPr txBox="1"/>
          <p:nvPr/>
        </p:nvSpPr>
        <p:spPr>
          <a:xfrm>
            <a:off x="547584" y="5534561"/>
            <a:ext cx="5245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More refer  to SVA Checker Library Manual</a:t>
            </a:r>
            <a:endParaRPr lang="en-US" altLang="zh-TW" sz="1600" dirty="0" smtClean="0"/>
          </a:p>
          <a:p>
            <a:r>
              <a:rPr lang="en-US" altLang="zh-TW" sz="1600" dirty="0" smtClean="0"/>
              <a:t>$VCS_HOME/doc/</a:t>
            </a:r>
            <a:r>
              <a:rPr lang="en-US" altLang="zh-TW" sz="1600" dirty="0" err="1" smtClean="0"/>
              <a:t>UserGuide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pdf</a:t>
            </a:r>
            <a:r>
              <a:rPr lang="en-US" altLang="zh-TW" sz="1600" dirty="0" smtClean="0"/>
              <a:t>/sva_checkerlib.pdf</a:t>
            </a:r>
            <a:endParaRPr lang="en-US" altLang="zh-TW" sz="1600" dirty="0" smtClean="0"/>
          </a:p>
          <a:p>
            <a:r>
              <a:rPr lang="en-US" altLang="zh-TW" sz="1600" dirty="0"/>
              <a:t>$</a:t>
            </a:r>
            <a:r>
              <a:rPr lang="en-US" altLang="zh-TW" sz="1600" dirty="0" smtClean="0"/>
              <a:t>VCS_HOME/doc/</a:t>
            </a:r>
            <a:r>
              <a:rPr lang="en-US" altLang="zh-TW" sz="1600" dirty="0" err="1" smtClean="0"/>
              <a:t>UserGuide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pdf</a:t>
            </a:r>
            <a:r>
              <a:rPr lang="en-US" altLang="zh-TW" sz="1600" dirty="0" smtClean="0"/>
              <a:t>/sva_quickref.pdf</a:t>
            </a:r>
            <a:endParaRPr lang="en-US" altLang="zh-TW" sz="1600" dirty="0" smtClean="0"/>
          </a:p>
          <a:p>
            <a:r>
              <a:rPr lang="en-US" altLang="zh-TW" sz="1600" dirty="0"/>
              <a:t>Synopsys </a:t>
            </a:r>
            <a:r>
              <a:rPr lang="en-US" altLang="zh-TW" sz="1600" dirty="0" smtClean="0"/>
              <a:t>Tutorial - SVA </a:t>
            </a:r>
            <a:r>
              <a:rPr lang="en-US" altLang="zh-TW" sz="1600" dirty="0"/>
              <a:t>for Designers Tiger</a:t>
            </a:r>
            <a:endParaRPr lang="en-US" altLang="zh-TW" sz="1600" b="0" dirty="0"/>
          </a:p>
          <a:p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ctrTitle"/>
          </p:nvPr>
        </p:nvSpPr>
        <p:spPr>
          <a:xfrm>
            <a:off x="1307783" y="2575878"/>
            <a:ext cx="6527800" cy="814387"/>
          </a:xfrm>
        </p:spPr>
        <p:txBody>
          <a:bodyPr/>
          <a:p>
            <a:r>
              <a:rPr lang="en-US" altLang="zh-TW" dirty="0" smtClean="0"/>
              <a:t>Coverage Introduction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5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Verification Qualification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146" name="內容版面配置區 2"/>
          <p:cNvSpPr>
            <a:spLocks noGrp="1"/>
          </p:cNvSpPr>
          <p:nvPr>
            <p:ph idx="1"/>
          </p:nvPr>
        </p:nvSpPr>
        <p:spPr/>
        <p:txBody>
          <a:bodyPr wrap="square" lIns="91306" tIns="45652" rIns="91306" bIns="45652" anchor="t"/>
          <a:p>
            <a:r>
              <a:rPr lang="en-US" altLang="zh-TW" dirty="0"/>
              <a:t>How to know the quality of verification?</a:t>
            </a:r>
            <a:endParaRPr lang="en-US" altLang="zh-TW" dirty="0"/>
          </a:p>
          <a:p>
            <a:pPr lvl="1" indent="-347345"/>
            <a:r>
              <a:rPr lang="en-US" altLang="zh-TW" dirty="0"/>
              <a:t>Design Specification    </a:t>
            </a:r>
            <a:r>
              <a:rPr lang="en-US" altLang="zh-TW" dirty="0">
                <a:sym typeface="Wingdings" panose="05000000000000000000" pitchFamily="2" charset="2"/>
              </a:rPr>
              <a:t>    </a:t>
            </a:r>
            <a:r>
              <a:rPr lang="en-US" altLang="zh-TW" dirty="0"/>
              <a:t>Test Plan / Test Item</a:t>
            </a:r>
            <a:endParaRPr lang="en-US" altLang="zh-TW" dirty="0"/>
          </a:p>
          <a:p>
            <a:pPr lvl="1" indent="-347345"/>
            <a:endParaRPr lang="en-US" altLang="zh-TW" dirty="0"/>
          </a:p>
          <a:p>
            <a:pPr lvl="1" indent="-347345"/>
            <a:endParaRPr lang="en-US" altLang="zh-TW" dirty="0"/>
          </a:p>
          <a:p>
            <a:pPr lvl="1" indent="-347345"/>
            <a:endParaRPr lang="en-US" altLang="zh-TW" dirty="0"/>
          </a:p>
          <a:p>
            <a:pPr lvl="1" indent="-347345"/>
            <a:r>
              <a:rPr lang="en-US" altLang="zh-TW" dirty="0"/>
              <a:t>Simulation</a:t>
            </a:r>
            <a:endParaRPr lang="en-US" altLang="zh-TW" dirty="0"/>
          </a:p>
          <a:p>
            <a:pPr lvl="2" indent="-293370"/>
            <a:r>
              <a:rPr lang="en-US" altLang="zh-TW" dirty="0"/>
              <a:t>Testbench (Pattern)</a:t>
            </a:r>
            <a:endParaRPr lang="en-US" altLang="zh-TW" dirty="0"/>
          </a:p>
          <a:p>
            <a:pPr lvl="1" indent="-347345"/>
            <a:r>
              <a:rPr lang="en-US" altLang="zh-TW" dirty="0"/>
              <a:t>FPGA</a:t>
            </a:r>
            <a:endParaRPr lang="en-US" altLang="zh-TW" dirty="0"/>
          </a:p>
          <a:p>
            <a:pPr lvl="2" indent="-293370"/>
            <a:r>
              <a:rPr lang="en-US" altLang="zh-TW" dirty="0"/>
              <a:t>Test Equipment</a:t>
            </a:r>
            <a:endParaRPr lang="en-US" altLang="zh-TW" dirty="0"/>
          </a:p>
        </p:txBody>
      </p:sp>
      <p:sp>
        <p:nvSpPr>
          <p:cNvPr id="6147" name="流程圖: 多重文件 18"/>
          <p:cNvSpPr/>
          <p:nvPr/>
        </p:nvSpPr>
        <p:spPr>
          <a:xfrm>
            <a:off x="714375" y="2543175"/>
            <a:ext cx="3790950" cy="1247775"/>
          </a:xfrm>
          <a:prstGeom prst="flowChartMultidocument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</a:rPr>
              <a:t>Packet Length 64~1518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</a:rPr>
              <a:t>Packet Type Identification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</a:rPr>
              <a:t>System Requirement  (wire speed  without packet drop)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</a:rPr>
              <a:t>QoS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</a:rPr>
              <a:t>Low Power</a:t>
            </a:r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21" name="流程圖: 多重文件 20"/>
          <p:cNvSpPr/>
          <p:nvPr/>
        </p:nvSpPr>
        <p:spPr bwMode="auto">
          <a:xfrm>
            <a:off x="4883150" y="2543175"/>
            <a:ext cx="3790950" cy="1247775"/>
          </a:xfrm>
          <a:prstGeom prst="flowChartMultidocumen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Packet Length 1~2048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All Recognized / Unrecognized Packet Type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Wire speed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Special Conditions for </a:t>
            </a:r>
            <a:r>
              <a:rPr kumimoji="1" lang="en-US" altLang="zh-TW" sz="1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QoS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Special Conditions for Low Power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Mix Special Conditions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  <p:sp>
        <p:nvSpPr>
          <p:cNvPr id="22" name="流程圖: 多重文件 21"/>
          <p:cNvSpPr/>
          <p:nvPr/>
        </p:nvSpPr>
        <p:spPr bwMode="auto">
          <a:xfrm>
            <a:off x="4883150" y="4208463"/>
            <a:ext cx="3790950" cy="1289050"/>
          </a:xfrm>
          <a:prstGeom prst="flowChartMultidocumen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Packet Length 1~2048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All Packet Type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Wire speed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Special Conditions for </a:t>
            </a:r>
            <a:r>
              <a:rPr kumimoji="1" lang="en-US" altLang="zh-TW" sz="1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QoS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Special Conditions for Low Power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Mixed Special </a:t>
            </a:r>
            <a:r>
              <a:rPr kumimoji="1" lang="en-US" altLang="zh-TW" sz="1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charset="-120"/>
                <a:cs typeface="+mn-cs"/>
              </a:rPr>
              <a:t>Conditons</a:t>
            </a: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charset="-120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69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Verification Qualification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lIns="91306" tIns="45652" rIns="91306" bIns="45652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1" lang="en-US" altLang="zh-TW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All listed items completed</a:t>
            </a:r>
            <a:endParaRPr kumimoji="1" lang="en-US" altLang="zh-TW" sz="3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1" lang="en-US" altLang="zh-TW" sz="30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TW" sz="3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1" lang="en-US" altLang="zh-TW" sz="3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1" lang="en-US" altLang="zh-TW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Perfect ! Happy Ending ,  Are you sure  @_@ ?</a:t>
            </a:r>
            <a:endParaRPr kumimoji="1" lang="en-US" altLang="zh-TW" sz="3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1" lang="en-US" altLang="zh-TW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Tapeout</a:t>
            </a:r>
            <a:r>
              <a:rPr kumimoji="1" lang="en-US" altLang="zh-TW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    Q_Q</a:t>
            </a:r>
            <a:endParaRPr kumimoji="1" lang="en-US" altLang="zh-TW" sz="30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1" lang="en-US" altLang="zh-TW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Coverage (Qualification) Metrics</a:t>
            </a:r>
            <a:endParaRPr kumimoji="1" lang="en-US" altLang="zh-TW" sz="3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1" lang="en-US" altLang="zh-TW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</a:rPr>
              <a:t>Code Coverage</a:t>
            </a:r>
            <a:endParaRPr kumimoji="1" lang="en-US" altLang="zh-TW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</a:endParaRPr>
          </a:p>
          <a:p>
            <a:pPr marL="692150" marR="0" lvl="1" indent="-3479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1" lang="en-US" altLang="zh-TW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</a:rPr>
              <a:t>Function Coverage</a:t>
            </a:r>
            <a:endParaRPr kumimoji="1" lang="en-US" altLang="zh-TW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7171" name="流程圖: 多重文件 4"/>
          <p:cNvSpPr/>
          <p:nvPr/>
        </p:nvSpPr>
        <p:spPr>
          <a:xfrm>
            <a:off x="979488" y="1933575"/>
            <a:ext cx="3790950" cy="1400175"/>
          </a:xfrm>
          <a:prstGeom prst="flowChartMultidocument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Arial" panose="020B0604020202020204" pitchFamily="34" charset="0"/>
              </a:rPr>
              <a:t>Packet Length 1~2048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Arial" panose="020B0604020202020204" pitchFamily="34" charset="0"/>
              </a:rPr>
              <a:t>All Packet Type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Arial" panose="020B0604020202020204" pitchFamily="34" charset="0"/>
              </a:rPr>
              <a:t>Wire speed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Arial" panose="020B0604020202020204" pitchFamily="34" charset="0"/>
              </a:rPr>
              <a:t>Special Conditions for QoS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Arial" panose="020B0604020202020204" pitchFamily="34" charset="0"/>
              </a:rPr>
              <a:t>Special Conditions for Low Power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Arial" panose="020B0604020202020204" pitchFamily="34" charset="0"/>
              </a:rPr>
              <a:t>Mixed Special Conditons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7172" name="爆炸 1 3"/>
          <p:cNvSpPr/>
          <p:nvPr/>
        </p:nvSpPr>
        <p:spPr>
          <a:xfrm>
            <a:off x="2228850" y="4048125"/>
            <a:ext cx="700088" cy="668338"/>
          </a:xfrm>
          <a:prstGeom prst="irregularSeal1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7173" name="向上箭號 5"/>
          <p:cNvSpPr/>
          <p:nvPr/>
        </p:nvSpPr>
        <p:spPr>
          <a:xfrm>
            <a:off x="5899150" y="2093913"/>
            <a:ext cx="747713" cy="1050925"/>
          </a:xfrm>
          <a:prstGeom prst="upArrow">
            <a:avLst>
              <a:gd name="adj1" fmla="val 50000"/>
              <a:gd name="adj2" fmla="val 4994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7174" name="文字方塊 8"/>
          <p:cNvSpPr txBox="1"/>
          <p:nvPr/>
        </p:nvSpPr>
        <p:spPr>
          <a:xfrm>
            <a:off x="6567488" y="2619375"/>
            <a:ext cx="1974850" cy="338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TW" sz="1600" dirty="0">
                <a:latin typeface="Arial" panose="020B0604020202020204" pitchFamily="34" charset="0"/>
              </a:rPr>
              <a:t>Confidence Level</a:t>
            </a:r>
            <a:endParaRPr lang="zh-TW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SVA Introduction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IEEE Std. 1800 – 2005 (2009) </a:t>
            </a:r>
            <a:r>
              <a:rPr lang="en-US" altLang="zh-TW" sz="2800" dirty="0" err="1" smtClean="0"/>
              <a:t>SystemVerilog</a:t>
            </a:r>
            <a:endParaRPr lang="en-US" altLang="zh-TW" sz="2800" dirty="0" smtClean="0"/>
          </a:p>
          <a:p>
            <a:r>
              <a:rPr lang="en-US" altLang="zh-TW" sz="2800" dirty="0" smtClean="0"/>
              <a:t>Hardware Verification Language (HVL)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Dynamic Types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Class (Object Orient Program)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Random Constraint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Interprocess</a:t>
            </a:r>
            <a:r>
              <a:rPr lang="en-US" altLang="zh-TW" sz="2400" dirty="0" smtClean="0"/>
              <a:t> synchronization and Communication</a:t>
            </a:r>
            <a:endParaRPr lang="en-US" altLang="zh-TW" sz="2400" dirty="0" smtClean="0"/>
          </a:p>
          <a:p>
            <a:pPr lvl="1"/>
            <a:r>
              <a:rPr lang="en-US" altLang="zh-TW" sz="24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Assertion  </a:t>
            </a:r>
            <a:endParaRPr lang="en-US" altLang="zh-TW" sz="2400" dirty="0" smtClean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lvl="2"/>
            <a:r>
              <a:rPr lang="en-US" altLang="zh-TW" sz="2000" dirty="0" smtClean="0"/>
              <a:t>SVA (</a:t>
            </a:r>
            <a:r>
              <a:rPr lang="en-US" altLang="zh-TW" sz="2000" dirty="0" err="1" smtClean="0"/>
              <a:t>Systemverilog</a:t>
            </a:r>
            <a:r>
              <a:rPr lang="en-US" altLang="zh-TW" sz="2000" dirty="0" smtClean="0"/>
              <a:t> Assertion)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PSL (Property Specification Assertion)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OVA (</a:t>
            </a:r>
            <a:r>
              <a:rPr lang="en-US" altLang="zh-TW" sz="2000" dirty="0" err="1" smtClean="0"/>
              <a:t>OpenVera</a:t>
            </a:r>
            <a:r>
              <a:rPr lang="en-US" altLang="zh-TW" sz="2000" dirty="0" smtClean="0"/>
              <a:t> Assertion)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VHDL provide assert construct</a:t>
            </a:r>
            <a:endParaRPr lang="en-US" altLang="zh-TW" sz="2000" dirty="0" smtClean="0"/>
          </a:p>
          <a:p>
            <a:pPr lvl="1"/>
            <a:r>
              <a:rPr lang="en-US" altLang="zh-TW" sz="2400" dirty="0" smtClean="0"/>
              <a:t>Coverage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9" name="Slide Number Placeholder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t-EE" sz="1400" dirty="0"/>
            </a:fld>
            <a:endParaRPr lang="en-US" altLang="et-EE" sz="1400" dirty="0"/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 vert="horz" wrap="square" lIns="91440" tIns="45720" rIns="91440" bIns="45720" anchor="ctr"/>
          <a:p>
            <a:pPr algn="ctr"/>
            <a:r>
              <a:rPr kumimoji="1" lang="en-US" altLang="zh-TW" sz="2800" kern="0" dirty="0">
                <a:latin typeface="Arial" panose="020B0604020202020204" pitchFamily="34" charset="0"/>
              </a:rPr>
              <a:t>Simulation based verification: coverage</a:t>
            </a:r>
            <a:endParaRPr kumimoji="1" lang="en-US" altLang="zh-TW" sz="2800" kern="0" dirty="0">
              <a:latin typeface="Arial" panose="020B0604020202020204" pitchFamily="34" charset="0"/>
            </a:endParaRPr>
          </a:p>
        </p:txBody>
      </p:sp>
      <p:sp>
        <p:nvSpPr>
          <p:cNvPr id="4101" name="Rectangle 3"/>
          <p:cNvSpPr/>
          <p:nvPr/>
        </p:nvSpPr>
        <p:spPr>
          <a:xfrm>
            <a:off x="3143250" y="22145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t-EE" altLang="en-US" sz="1400" dirty="0"/>
          </a:p>
        </p:txBody>
      </p:sp>
      <p:graphicFrame>
        <p:nvGraphicFramePr>
          <p:cNvPr id="4102" name="Object 4"/>
          <p:cNvGraphicFramePr>
            <a:graphicFrameLocks noChangeAspect="1"/>
          </p:cNvGraphicFramePr>
          <p:nvPr/>
        </p:nvGraphicFramePr>
        <p:xfrm>
          <a:off x="2587625" y="1457325"/>
          <a:ext cx="571500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857500" imgH="2430780" progId="Word.Picture.8">
                  <p:embed/>
                </p:oleObj>
              </mc:Choice>
              <mc:Fallback>
                <p:oleObj name="" r:id="rId1" imgW="2857500" imgH="243078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7625" y="1457325"/>
                        <a:ext cx="5715000" cy="485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698" name="Group 10"/>
          <p:cNvGrpSpPr/>
          <p:nvPr/>
        </p:nvGrpSpPr>
        <p:grpSpPr>
          <a:xfrm>
            <a:off x="225425" y="2692400"/>
            <a:ext cx="5459413" cy="2068513"/>
            <a:chOff x="142" y="1696"/>
            <a:chExt cx="3439" cy="1303"/>
          </a:xfrm>
        </p:grpSpPr>
        <p:sp>
          <p:nvSpPr>
            <p:cNvPr id="4104" name="Oval 6"/>
            <p:cNvSpPr/>
            <p:nvPr/>
          </p:nvSpPr>
          <p:spPr>
            <a:xfrm>
              <a:off x="1731" y="1880"/>
              <a:ext cx="1850" cy="1119"/>
            </a:xfrm>
            <a:prstGeom prst="ellipse">
              <a:avLst/>
            </a:prstGeom>
            <a:noFill/>
            <a:ln w="5715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t-EE" altLang="en-US" sz="1400" dirty="0"/>
            </a:p>
          </p:txBody>
        </p:sp>
        <p:sp>
          <p:nvSpPr>
            <p:cNvPr id="4105" name="Text Box 7"/>
            <p:cNvSpPr txBox="1"/>
            <p:nvPr/>
          </p:nvSpPr>
          <p:spPr>
            <a:xfrm>
              <a:off x="142" y="1696"/>
              <a:ext cx="1432" cy="12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et-EE" sz="2400" dirty="0"/>
                <a:t>Verification coverage estimates the quality of simulation</a:t>
              </a:r>
              <a:endParaRPr lang="et-EE" altLang="et-EE" sz="2400" dirty="0"/>
            </a:p>
          </p:txBody>
        </p:sp>
        <p:sp>
          <p:nvSpPr>
            <p:cNvPr id="4106" name="Line 8"/>
            <p:cNvSpPr/>
            <p:nvPr/>
          </p:nvSpPr>
          <p:spPr>
            <a:xfrm>
              <a:off x="1402" y="2361"/>
              <a:ext cx="822" cy="28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3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Coverage Metrics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8194" name="內容版面配置區 2"/>
          <p:cNvSpPr>
            <a:spLocks noGrp="1"/>
          </p:cNvSpPr>
          <p:nvPr>
            <p:ph idx="1"/>
          </p:nvPr>
        </p:nvSpPr>
        <p:spPr/>
        <p:txBody>
          <a:bodyPr wrap="square" lIns="91306" tIns="45652" rIns="91306" bIns="45652" anchor="t"/>
          <a:p>
            <a:r>
              <a:rPr lang="en-US" altLang="zh-TW" sz="2800" dirty="0"/>
              <a:t>Code Coverage   </a:t>
            </a:r>
            <a:endParaRPr lang="en-US" altLang="zh-TW" sz="2800" dirty="0"/>
          </a:p>
          <a:p>
            <a:pPr lvl="1" indent="-347345"/>
            <a:r>
              <a:rPr lang="en-US" altLang="zh-TW" sz="2400" dirty="0"/>
              <a:t>Flow Control Coverage</a:t>
            </a:r>
            <a:endParaRPr lang="en-US" altLang="zh-TW" sz="2400" dirty="0"/>
          </a:p>
          <a:p>
            <a:pPr lvl="2" indent="-293370"/>
            <a:r>
              <a:rPr lang="en-US" altLang="zh-TW" sz="2000" dirty="0"/>
              <a:t>Lines Coverage</a:t>
            </a:r>
            <a:endParaRPr lang="en-US" altLang="zh-TW" sz="2000" dirty="0"/>
          </a:p>
          <a:p>
            <a:pPr lvl="2" indent="-293370"/>
            <a:r>
              <a:rPr lang="en-US" altLang="zh-TW" sz="2000" dirty="0"/>
              <a:t>Condition Coverage</a:t>
            </a:r>
            <a:endParaRPr lang="en-US" altLang="zh-TW" sz="2000" dirty="0"/>
          </a:p>
          <a:p>
            <a:pPr lvl="1" indent="-347345"/>
            <a:r>
              <a:rPr lang="en-US" altLang="zh-TW" sz="2400" dirty="0"/>
              <a:t>Value Coverage</a:t>
            </a:r>
            <a:endParaRPr lang="en-US" altLang="zh-TW" sz="2400" dirty="0"/>
          </a:p>
          <a:p>
            <a:pPr lvl="2" indent="-293370"/>
            <a:r>
              <a:rPr lang="en-US" altLang="zh-TW" sz="2000" dirty="0"/>
              <a:t>Toggle Coverage</a:t>
            </a:r>
            <a:endParaRPr lang="en-US" altLang="zh-TW" sz="2000" dirty="0"/>
          </a:p>
          <a:p>
            <a:pPr lvl="2" indent="-293370"/>
            <a:r>
              <a:rPr lang="en-US" altLang="zh-TW" sz="2000" dirty="0"/>
              <a:t>FSM Coverage</a:t>
            </a:r>
            <a:endParaRPr lang="en-US" altLang="zh-TW" sz="2000" dirty="0"/>
          </a:p>
          <a:p>
            <a:r>
              <a:rPr lang="en-US" altLang="zh-TW" sz="2800" dirty="0"/>
              <a:t>Functional Coverage</a:t>
            </a:r>
            <a:endParaRPr lang="en-US" altLang="zh-TW" sz="2800" dirty="0"/>
          </a:p>
          <a:p>
            <a:pPr lvl="1" indent="-347345"/>
            <a:r>
              <a:rPr lang="en-US" altLang="zh-TW" sz="2000" dirty="0"/>
              <a:t>Testbench variable value and transition. </a:t>
            </a:r>
            <a:endParaRPr lang="en-US" altLang="zh-TW" sz="2000" dirty="0"/>
          </a:p>
          <a:p>
            <a:pPr lvl="1" indent="-347345"/>
            <a:r>
              <a:rPr lang="en-US" altLang="zh-TW" sz="2000" dirty="0"/>
              <a:t>SV </a:t>
            </a:r>
            <a:r>
              <a:rPr lang="en-US" altLang="zh-TW" sz="2000" dirty="0">
                <a:solidFill>
                  <a:srgbClr val="FF0066"/>
                </a:solidFill>
              </a:rPr>
              <a:t>covergroup </a:t>
            </a:r>
            <a:r>
              <a:rPr lang="en-US" altLang="zh-TW" sz="2000" dirty="0"/>
              <a:t>, because of stimulus is randomized that you don’t know the quality of random test.</a:t>
            </a:r>
            <a:endParaRPr lang="en-US" altLang="zh-TW" sz="2000" dirty="0"/>
          </a:p>
          <a:p>
            <a:pPr lvl="1" indent="-347345"/>
            <a:r>
              <a:rPr lang="en-US" altLang="zh-TW" sz="2000" dirty="0"/>
              <a:t>Random test help you raise coverage in short time. But it’s not almighty.</a:t>
            </a:r>
            <a:endParaRPr lang="en-US" altLang="zh-TW" sz="2000" dirty="0"/>
          </a:p>
          <a:p>
            <a:pPr lvl="1" indent="-347345"/>
            <a:r>
              <a:rPr lang="en-US" altLang="zh-TW" sz="2000" dirty="0"/>
              <a:t>Directed Test. Question is you still need to know what is not covered.</a:t>
            </a:r>
            <a:endParaRPr lang="en-US" altLang="zh-TW" sz="2000" dirty="0"/>
          </a:p>
        </p:txBody>
      </p:sp>
      <p:sp>
        <p:nvSpPr>
          <p:cNvPr id="8195" name="手繪多邊形 26"/>
          <p:cNvSpPr/>
          <p:nvPr/>
        </p:nvSpPr>
        <p:spPr>
          <a:xfrm>
            <a:off x="5408613" y="1876425"/>
            <a:ext cx="2625725" cy="1647825"/>
          </a:xfrm>
          <a:custGeom>
            <a:avLst/>
            <a:gdLst/>
            <a:ahLst/>
            <a:cxnLst>
              <a:cxn ang="0">
                <a:pos x="0" y="1647398"/>
              </a:cxn>
              <a:cxn ang="0">
                <a:pos x="1953704" y="108986"/>
              </a:cxn>
              <a:cxn ang="0">
                <a:pos x="2121165" y="175869"/>
              </a:cxn>
              <a:cxn ang="0">
                <a:pos x="2567725" y="64397"/>
              </a:cxn>
              <a:cxn ang="0">
                <a:pos x="625189" y="1324109"/>
              </a:cxn>
            </a:cxnLst>
            <a:pathLst>
              <a:path w="2625348" h="1647886">
                <a:moveTo>
                  <a:pt x="0" y="1647886"/>
                </a:moveTo>
                <a:cubicBezTo>
                  <a:pt x="799171" y="1001115"/>
                  <a:pt x="1598342" y="354345"/>
                  <a:pt x="1951464" y="109018"/>
                </a:cubicBezTo>
                <a:cubicBezTo>
                  <a:pt x="2304586" y="-136309"/>
                  <a:pt x="2016513" y="183359"/>
                  <a:pt x="2118732" y="175925"/>
                </a:cubicBezTo>
                <a:cubicBezTo>
                  <a:pt x="2220951" y="168491"/>
                  <a:pt x="2813825" y="-127016"/>
                  <a:pt x="2564781" y="64413"/>
                </a:cubicBezTo>
                <a:cubicBezTo>
                  <a:pt x="2315737" y="255842"/>
                  <a:pt x="711820" y="1844891"/>
                  <a:pt x="624469" y="1324501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cxnSp>
        <p:nvCxnSpPr>
          <p:cNvPr id="8196" name="弧形接點 34"/>
          <p:cNvCxnSpPr/>
          <p:nvPr/>
        </p:nvCxnSpPr>
        <p:spPr>
          <a:xfrm flipV="1">
            <a:off x="5132388" y="2700338"/>
            <a:ext cx="2728912" cy="935037"/>
          </a:xfrm>
          <a:prstGeom prst="curvedConnector3">
            <a:avLst>
              <a:gd name="adj1" fmla="val 27116"/>
            </a:avLst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7" name="直線單箭頭接點 56"/>
          <p:cNvCxnSpPr/>
          <p:nvPr/>
        </p:nvCxnSpPr>
        <p:spPr>
          <a:xfrm>
            <a:off x="4821238" y="4025900"/>
            <a:ext cx="3355975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198" name="直線單箭頭接點 58"/>
          <p:cNvCxnSpPr/>
          <p:nvPr/>
        </p:nvCxnSpPr>
        <p:spPr>
          <a:xfrm flipV="1">
            <a:off x="4821238" y="2397125"/>
            <a:ext cx="0" cy="1628775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ctrTitle"/>
          </p:nvPr>
        </p:nvSpPr>
        <p:spPr>
          <a:xfrm>
            <a:off x="1307783" y="2575878"/>
            <a:ext cx="6527800" cy="814387"/>
          </a:xfrm>
        </p:spPr>
        <p:txBody>
          <a:bodyPr/>
          <a:p>
            <a:r>
              <a:rPr lang="en-US" altLang="zh-TW" dirty="0" smtClean="0"/>
              <a:t>Code Coverage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5" name="標題 3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Line Coverage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1266" name="內容版面配置區 4"/>
          <p:cNvSpPr>
            <a:spLocks noGrp="1"/>
          </p:cNvSpPr>
          <p:nvPr>
            <p:ph idx="1"/>
          </p:nvPr>
        </p:nvSpPr>
        <p:spPr/>
        <p:txBody>
          <a:bodyPr wrap="square" lIns="91306" tIns="45652" rIns="91306" bIns="45652" anchor="t"/>
          <a:p>
            <a:pPr marL="3429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126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25563"/>
            <a:ext cx="9121775" cy="4937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矩形 7"/>
          <p:cNvSpPr/>
          <p:nvPr/>
        </p:nvSpPr>
        <p:spPr>
          <a:xfrm>
            <a:off x="1449388" y="1906588"/>
            <a:ext cx="312737" cy="2197100"/>
          </a:xfrm>
          <a:prstGeom prst="rect">
            <a:avLst/>
          </a:pr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1269" name="文字方塊 8"/>
          <p:cNvSpPr txBox="1"/>
          <p:nvPr/>
        </p:nvSpPr>
        <p:spPr>
          <a:xfrm>
            <a:off x="4560888" y="2759075"/>
            <a:ext cx="844550" cy="246063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TW" dirty="0">
                <a:solidFill>
                  <a:srgbClr val="FF0066"/>
                </a:solidFill>
                <a:latin typeface="Arial" panose="020B0604020202020204" pitchFamily="34" charset="0"/>
              </a:rPr>
              <a:t>Uncovered</a:t>
            </a:r>
            <a:endParaRPr lang="zh-TW" altLang="en-US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1270" name="文字方塊 9"/>
          <p:cNvSpPr txBox="1"/>
          <p:nvPr/>
        </p:nvSpPr>
        <p:spPr>
          <a:xfrm>
            <a:off x="6708775" y="2230438"/>
            <a:ext cx="696913" cy="24765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TW" dirty="0">
                <a:solidFill>
                  <a:srgbClr val="92D050"/>
                </a:solidFill>
                <a:latin typeface="Arial" panose="020B0604020202020204" pitchFamily="34" charset="0"/>
              </a:rPr>
              <a:t>Covered</a:t>
            </a:r>
            <a:endParaRPr lang="zh-TW" altLang="en-US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11271" name="矩形 10"/>
          <p:cNvSpPr/>
          <p:nvPr/>
        </p:nvSpPr>
        <p:spPr>
          <a:xfrm>
            <a:off x="4259263" y="1628775"/>
            <a:ext cx="823912" cy="366713"/>
          </a:xfrm>
          <a:prstGeom prst="rect">
            <a:avLst/>
          </a:pr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zh-TW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89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Condition Coverage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12290" name="內容版面配置區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300" y="717550"/>
            <a:ext cx="8229600" cy="3497263"/>
          </a:xfrm>
        </p:spPr>
      </p:pic>
      <p:pic>
        <p:nvPicPr>
          <p:cNvPr id="12291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460875"/>
            <a:ext cx="8229600" cy="2335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向下箭號圖說文字 8"/>
          <p:cNvSpPr/>
          <p:nvPr/>
        </p:nvSpPr>
        <p:spPr>
          <a:xfrm>
            <a:off x="4483100" y="2028825"/>
            <a:ext cx="3946525" cy="2643188"/>
          </a:xfrm>
          <a:prstGeom prst="downArrowCallout">
            <a:avLst>
              <a:gd name="adj1" fmla="val 10644"/>
              <a:gd name="adj2" fmla="val 18124"/>
              <a:gd name="adj3" fmla="val 12337"/>
              <a:gd name="adj4" fmla="val 13079"/>
            </a:avLst>
          </a:prstGeom>
          <a:noFill/>
          <a:ln w="19050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zh-TW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3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Toggle Coverage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3314" name="內容版面配置區 2"/>
          <p:cNvSpPr>
            <a:spLocks noGrp="1"/>
          </p:cNvSpPr>
          <p:nvPr>
            <p:ph idx="1"/>
          </p:nvPr>
        </p:nvSpPr>
        <p:spPr/>
        <p:txBody>
          <a:bodyPr wrap="square" lIns="91306" tIns="45652" rIns="91306" bIns="45652" anchor="t"/>
          <a:p>
            <a:endParaRPr lang="en-US" altLang="zh-TW" dirty="0"/>
          </a:p>
        </p:txBody>
      </p:sp>
      <p:pic>
        <p:nvPicPr>
          <p:cNvPr id="1331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788" y="1560513"/>
            <a:ext cx="8362950" cy="3794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7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FSM Coverage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4338" name="內容版面配置區 2"/>
          <p:cNvSpPr>
            <a:spLocks noGrp="1"/>
          </p:cNvSpPr>
          <p:nvPr>
            <p:ph idx="1"/>
          </p:nvPr>
        </p:nvSpPr>
        <p:spPr>
          <a:xfrm>
            <a:off x="414338" y="1371600"/>
            <a:ext cx="8229600" cy="4797425"/>
          </a:xfrm>
        </p:spPr>
        <p:txBody>
          <a:bodyPr wrap="square" lIns="91306" tIns="45652" rIns="91306" bIns="45652" anchor="t"/>
          <a:p>
            <a:endParaRPr lang="zh-TW" altLang="en-US" dirty="0"/>
          </a:p>
        </p:txBody>
      </p:sp>
      <p:pic>
        <p:nvPicPr>
          <p:cNvPr id="14339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4976813"/>
            <a:ext cx="7269163" cy="1792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08075"/>
            <a:ext cx="7256463" cy="3467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向左箭號圖說文字 8"/>
          <p:cNvSpPr/>
          <p:nvPr/>
        </p:nvSpPr>
        <p:spPr>
          <a:xfrm>
            <a:off x="7491413" y="3389313"/>
            <a:ext cx="1371600" cy="703262"/>
          </a:xfrm>
          <a:prstGeom prst="leftArrowCallout">
            <a:avLst>
              <a:gd name="adj1" fmla="val 25000"/>
              <a:gd name="adj2" fmla="val 25000"/>
              <a:gd name="adj3" fmla="val 24966"/>
              <a:gd name="adj4" fmla="val 6497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r>
              <a:rPr lang="en-US" altLang="zh-TW" dirty="0">
                <a:latin typeface="Arial" panose="020B0604020202020204" pitchFamily="34" charset="0"/>
              </a:rPr>
              <a:t>Uncovered State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4342" name="向左箭號圖說文字 10"/>
          <p:cNvSpPr/>
          <p:nvPr/>
        </p:nvSpPr>
        <p:spPr>
          <a:xfrm>
            <a:off x="7491413" y="5446713"/>
            <a:ext cx="1371600" cy="703262"/>
          </a:xfrm>
          <a:prstGeom prst="leftArrowCallout">
            <a:avLst>
              <a:gd name="adj1" fmla="val 25000"/>
              <a:gd name="adj2" fmla="val 25000"/>
              <a:gd name="adj3" fmla="val 24966"/>
              <a:gd name="adj4" fmla="val 6497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r>
              <a:rPr lang="en-US" altLang="zh-TW" dirty="0">
                <a:latin typeface="Arial" panose="020B0604020202020204" pitchFamily="34" charset="0"/>
              </a:rPr>
              <a:t>Uncovered Transition</a:t>
            </a:r>
            <a:endParaRPr lang="zh-TW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ctrTitle"/>
          </p:nvPr>
        </p:nvSpPr>
        <p:spPr>
          <a:xfrm>
            <a:off x="1307783" y="2575878"/>
            <a:ext cx="6527800" cy="814387"/>
          </a:xfrm>
        </p:spPr>
        <p:txBody>
          <a:bodyPr/>
          <a:p>
            <a:r>
              <a:rPr lang="en-US" altLang="zh-TW" dirty="0" smtClean="0"/>
              <a:t>Function Coverage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3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Function Coverage Type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8194" name="內容版面配置區 2"/>
          <p:cNvSpPr>
            <a:spLocks noGrp="1"/>
          </p:cNvSpPr>
          <p:nvPr>
            <p:ph idx="1"/>
          </p:nvPr>
        </p:nvSpPr>
        <p:spPr>
          <a:xfrm>
            <a:off x="444500" y="1028700"/>
            <a:ext cx="8229600" cy="2039620"/>
          </a:xfrm>
        </p:spPr>
        <p:txBody>
          <a:bodyPr wrap="square" lIns="91306" tIns="45652" rIns="91306" bIns="45652" anchor="t"/>
          <a:p>
            <a:r>
              <a:rPr lang="en-US" altLang="zh-TW" sz="2800" dirty="0"/>
              <a:t>Cover property   </a:t>
            </a:r>
            <a:endParaRPr lang="en-US" altLang="zh-TW" sz="2800" dirty="0"/>
          </a:p>
          <a:p>
            <a:pPr lvl="1" indent="-347345"/>
            <a:r>
              <a:rPr lang="en-US" altLang="zh-TW" sz="2400" dirty="0"/>
              <a:t>use SVA temporal syntax</a:t>
            </a:r>
            <a:endParaRPr lang="en-US" altLang="zh-TW" sz="2000" dirty="0"/>
          </a:p>
          <a:p>
            <a:pPr lvl="1" indent="-347345"/>
            <a:r>
              <a:rPr lang="en-US" altLang="zh-TW" sz="2400" dirty="0"/>
              <a:t>same properties that assertions use</a:t>
            </a:r>
            <a:endParaRPr lang="en-US" altLang="zh-TW" sz="2400" dirty="0"/>
          </a:p>
          <a:p>
            <a:pPr lvl="1" indent="-347345"/>
            <a:r>
              <a:rPr lang="en-US" altLang="zh-TW" sz="2400" dirty="0"/>
              <a:t>only be placed in structural code, not in class-based objects</a:t>
            </a:r>
            <a:endParaRPr lang="en-US" altLang="zh-TW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3061335"/>
            <a:ext cx="5505450" cy="34645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3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Function Coverage Type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8194" name="內容版面配置區 2"/>
          <p:cNvSpPr>
            <a:spLocks noGrp="1"/>
          </p:cNvSpPr>
          <p:nvPr>
            <p:ph idx="1"/>
          </p:nvPr>
        </p:nvSpPr>
        <p:spPr>
          <a:xfrm>
            <a:off x="444500" y="1028700"/>
            <a:ext cx="8229600" cy="2039620"/>
          </a:xfrm>
        </p:spPr>
        <p:txBody>
          <a:bodyPr wrap="square" lIns="91306" tIns="45652" rIns="91306" bIns="45652" anchor="t"/>
          <a:p>
            <a:r>
              <a:rPr lang="en-US" altLang="zh-TW" sz="2800" dirty="0"/>
              <a:t>Covergroups</a:t>
            </a:r>
            <a:endParaRPr lang="en-US" altLang="zh-TW" sz="2800" dirty="0"/>
          </a:p>
          <a:p>
            <a:pPr lvl="1" indent="-347345"/>
            <a:r>
              <a:rPr lang="en-US" altLang="zh-TW" sz="2400" dirty="0"/>
              <a:t>record values of coverpoints</a:t>
            </a:r>
            <a:endParaRPr lang="en-US" altLang="zh-TW" sz="2000" dirty="0"/>
          </a:p>
          <a:p>
            <a:pPr lvl="1" indent="-347345"/>
            <a:r>
              <a:rPr lang="en-US" altLang="zh-TW" sz="2400" dirty="0"/>
              <a:t>provide functional crosses of coverpoints</a:t>
            </a:r>
            <a:endParaRPr lang="en-US" altLang="zh-TW" sz="2400" dirty="0"/>
          </a:p>
          <a:p>
            <a:pPr lvl="1" indent="-347345"/>
            <a:r>
              <a:rPr lang="en-US" altLang="zh-TW" sz="2400" dirty="0"/>
              <a:t>placed in both objects and structural code</a:t>
            </a:r>
            <a:endParaRPr lang="en-US" altLang="zh-TW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2954655"/>
            <a:ext cx="5593715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SVA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Check Design Spec is not violated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504068" y="2949722"/>
            <a:ext cx="3810000" cy="2043112"/>
            <a:chOff x="990600" y="3443288"/>
            <a:chExt cx="3810000" cy="2043112"/>
          </a:xfrm>
        </p:grpSpPr>
        <p:sp>
          <p:nvSpPr>
            <p:cNvPr id="4" name="Line 1028"/>
            <p:cNvSpPr>
              <a:spLocks noChangeShapeType="1"/>
            </p:cNvSpPr>
            <p:nvPr/>
          </p:nvSpPr>
          <p:spPr bwMode="auto">
            <a:xfrm>
              <a:off x="990600" y="4205288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endParaRPr lang="zh-TW" altLang="en-US"/>
            </a:p>
          </p:txBody>
        </p:sp>
        <p:sp>
          <p:nvSpPr>
            <p:cNvPr id="5" name="Line 1030"/>
            <p:cNvSpPr>
              <a:spLocks noChangeShapeType="1"/>
            </p:cNvSpPr>
            <p:nvPr/>
          </p:nvSpPr>
          <p:spPr bwMode="auto">
            <a:xfrm flipV="1">
              <a:off x="2209800" y="3810000"/>
              <a:ext cx="259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endParaRPr lang="zh-TW" altLang="en-US"/>
            </a:p>
          </p:txBody>
        </p:sp>
        <p:sp>
          <p:nvSpPr>
            <p:cNvPr id="6" name="Line 1031"/>
            <p:cNvSpPr>
              <a:spLocks noChangeShapeType="1"/>
            </p:cNvSpPr>
            <p:nvPr/>
          </p:nvSpPr>
          <p:spPr bwMode="auto">
            <a:xfrm>
              <a:off x="990600" y="4662488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endParaRPr lang="zh-TW" altLang="en-US"/>
            </a:p>
          </p:txBody>
        </p:sp>
        <p:sp>
          <p:nvSpPr>
            <p:cNvPr id="7" name="Line 1033"/>
            <p:cNvSpPr>
              <a:spLocks noChangeShapeType="1"/>
            </p:cNvSpPr>
            <p:nvPr/>
          </p:nvSpPr>
          <p:spPr bwMode="auto">
            <a:xfrm flipV="1">
              <a:off x="3429000" y="4267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endParaRPr lang="zh-TW" altLang="en-US"/>
            </a:p>
          </p:txBody>
        </p:sp>
        <p:sp>
          <p:nvSpPr>
            <p:cNvPr id="8" name="Line 1034"/>
            <p:cNvSpPr>
              <a:spLocks noChangeShapeType="1"/>
            </p:cNvSpPr>
            <p:nvPr/>
          </p:nvSpPr>
          <p:spPr bwMode="auto">
            <a:xfrm>
              <a:off x="2209800" y="3443288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endParaRPr lang="zh-TW" altLang="en-US"/>
            </a:p>
          </p:txBody>
        </p:sp>
        <p:sp>
          <p:nvSpPr>
            <p:cNvPr id="9" name="Line 1035"/>
            <p:cNvSpPr>
              <a:spLocks noChangeShapeType="1"/>
            </p:cNvSpPr>
            <p:nvPr/>
          </p:nvSpPr>
          <p:spPr bwMode="auto">
            <a:xfrm>
              <a:off x="3429000" y="3443288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endParaRPr lang="zh-TW" altLang="en-US"/>
            </a:p>
          </p:txBody>
        </p:sp>
        <p:sp>
          <p:nvSpPr>
            <p:cNvPr id="10" name="Line 1036"/>
            <p:cNvSpPr>
              <a:spLocks noChangeShapeType="1"/>
            </p:cNvSpPr>
            <p:nvPr/>
          </p:nvSpPr>
          <p:spPr bwMode="auto">
            <a:xfrm>
              <a:off x="2286000" y="504348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zh-TW" altLang="en-US"/>
            </a:p>
          </p:txBody>
        </p:sp>
        <p:sp>
          <p:nvSpPr>
            <p:cNvPr id="18" name="Text Box 1037"/>
            <p:cNvSpPr txBox="1">
              <a:spLocks noChangeArrowheads="1"/>
            </p:cNvSpPr>
            <p:nvPr/>
          </p:nvSpPr>
          <p:spPr bwMode="auto">
            <a:xfrm>
              <a:off x="990600" y="3748088"/>
              <a:ext cx="304800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/>
                <a:t>a</a:t>
              </a:r>
              <a:endParaRPr lang="en-US" altLang="zh-TW" dirty="0"/>
            </a:p>
          </p:txBody>
        </p:sp>
        <p:sp>
          <p:nvSpPr>
            <p:cNvPr id="19" name="Text Box 1038"/>
            <p:cNvSpPr txBox="1">
              <a:spLocks noChangeArrowheads="1"/>
            </p:cNvSpPr>
            <p:nvPr/>
          </p:nvSpPr>
          <p:spPr bwMode="auto">
            <a:xfrm>
              <a:off x="990600" y="4281488"/>
              <a:ext cx="304800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/>
                <a:t>b</a:t>
              </a:r>
              <a:endParaRPr lang="en-US" altLang="zh-TW" dirty="0"/>
            </a:p>
          </p:txBody>
        </p:sp>
        <p:sp>
          <p:nvSpPr>
            <p:cNvPr id="20" name="Text Box 1039"/>
            <p:cNvSpPr txBox="1">
              <a:spLocks noChangeArrowheads="1"/>
            </p:cNvSpPr>
            <p:nvPr/>
          </p:nvSpPr>
          <p:spPr bwMode="auto">
            <a:xfrm>
              <a:off x="2362200" y="5119688"/>
              <a:ext cx="1066800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3~5clk</a:t>
              </a:r>
              <a:endParaRPr lang="en-US" altLang="zh-TW"/>
            </a:p>
          </p:txBody>
        </p:sp>
      </p:grpSp>
      <p:sp>
        <p:nvSpPr>
          <p:cNvPr id="21" name="Text Box 1040"/>
          <p:cNvSpPr txBox="1">
            <a:spLocks noChangeArrowheads="1"/>
          </p:cNvSpPr>
          <p:nvPr/>
        </p:nvSpPr>
        <p:spPr bwMode="auto">
          <a:xfrm>
            <a:off x="1120024" y="2141523"/>
            <a:ext cx="5105400" cy="8639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TW" altLang="en-US" sz="1400" dirty="0"/>
              <a:t> </a:t>
            </a:r>
            <a:r>
              <a:rPr lang="en-US" altLang="zh-TW" sz="1400" dirty="0"/>
              <a:t>b shall be high after a is high</a:t>
            </a:r>
            <a:endParaRPr lang="en-US" altLang="zh-TW" sz="14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1400" dirty="0"/>
              <a:t> b shall be active when a is high at 3~5 </a:t>
            </a:r>
            <a:r>
              <a:rPr lang="en-US" altLang="zh-TW" sz="1400" dirty="0" smtClean="0"/>
              <a:t>clocks</a:t>
            </a:r>
            <a:endParaRPr lang="en-US" altLang="zh-TW" sz="1400" dirty="0" smtClean="0"/>
          </a:p>
          <a:p>
            <a:pPr>
              <a:spcBef>
                <a:spcPct val="50000"/>
              </a:spcBef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1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covergroup and coverpoint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362" name="內容版面配置區 2"/>
          <p:cNvSpPr>
            <a:spLocks noGrp="1"/>
          </p:cNvSpPr>
          <p:nvPr>
            <p:ph idx="1"/>
          </p:nvPr>
        </p:nvSpPr>
        <p:spPr/>
        <p:txBody>
          <a:bodyPr wrap="square" lIns="91306" tIns="45652" rIns="91306" bIns="45652" anchor="t"/>
          <a:p>
            <a:endParaRPr lang="en-US" altLang="zh-TW" dirty="0"/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21410"/>
            <a:ext cx="7486650" cy="2628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536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898265"/>
            <a:ext cx="5638800" cy="1447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5493703"/>
            <a:ext cx="3981450" cy="438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536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6069330"/>
            <a:ext cx="7258050" cy="74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5" name="標題 5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ignore and illegal bins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6386" name="內容版面配置區 6"/>
          <p:cNvSpPr>
            <a:spLocks noGrp="1"/>
          </p:cNvSpPr>
          <p:nvPr>
            <p:ph idx="1"/>
          </p:nvPr>
        </p:nvSpPr>
        <p:spPr/>
        <p:txBody>
          <a:bodyPr wrap="square" lIns="91306" tIns="45652" rIns="91306" bIns="45652" anchor="t"/>
          <a:p>
            <a:endParaRPr lang="zh-TW" altLang="en-US" dirty="0"/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47800"/>
            <a:ext cx="8020050" cy="20955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</p:pic>
      <p:pic>
        <p:nvPicPr>
          <p:cNvPr id="1638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1000"/>
            <a:ext cx="8020050" cy="2305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cross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1281430"/>
            <a:ext cx="6857365" cy="429514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argument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1207770"/>
            <a:ext cx="6984365" cy="42830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3" name="標題 3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Function coverage options</a:t>
            </a:r>
            <a:endParaRPr kumimoji="1" lang="en-US" altLang="zh-TW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0625" y="1242060"/>
            <a:ext cx="6762115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r>
              <a:rPr kumimoji="1" lang="en-US" altLang="zh-TW" baseline="0" dirty="0">
                <a:latin typeface="Arial" panose="020B0604020202020204" pitchFamily="34" charset="0"/>
                <a:ea typeface="+mj-ea"/>
                <a:cs typeface="+mj-cs"/>
              </a:rPr>
              <a:t>Functional Coverage</a:t>
            </a:r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19458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827963" cy="4090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3" y="4090988"/>
            <a:ext cx="6565900" cy="143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0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3" y="5529263"/>
            <a:ext cx="6565900" cy="1423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1" name="標題 1"/>
          <p:cNvSpPr>
            <a:spLocks noGrp="1"/>
          </p:cNvSpPr>
          <p:nvPr>
            <p:ph type="title"/>
          </p:nvPr>
        </p:nvSpPr>
        <p:spPr/>
        <p:txBody>
          <a:bodyPr wrap="square" lIns="91306" tIns="45652" rIns="91306" bIns="45652" anchor="ctr" anchorCtr="1"/>
          <a:p>
            <a:endParaRPr kumimoji="1" lang="zh-TW" altLang="en-US" baseline="0" dirty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20482" name="文字方塊 3"/>
          <p:cNvSpPr txBox="1"/>
          <p:nvPr/>
        </p:nvSpPr>
        <p:spPr>
          <a:xfrm>
            <a:off x="125413" y="122238"/>
            <a:ext cx="4302125" cy="3140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en-US" altLang="zh-TW" sz="1100" dirty="0">
                <a:latin typeface="Arial" panose="020B0604020202020204" pitchFamily="34" charset="0"/>
              </a:rPr>
              <a:t>module top;</a:t>
            </a:r>
            <a:endParaRPr lang="en-US" altLang="zh-TW" sz="1100" dirty="0"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bit clk;</a:t>
            </a:r>
            <a:endParaRPr lang="en-US" altLang="zh-TW" sz="1100" dirty="0"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bit [7:0] va;</a:t>
            </a:r>
            <a:endParaRPr lang="en-US" altLang="zh-TW" sz="1100" dirty="0">
              <a:latin typeface="Arial" panose="020B0604020202020204" pitchFamily="34" charset="0"/>
            </a:endParaRPr>
          </a:p>
          <a:p>
            <a:endParaRPr lang="en-US" altLang="zh-TW" sz="1100" dirty="0">
              <a:latin typeface="Arial" panose="020B0604020202020204" pitchFamily="34" charset="0"/>
            </a:endParaRPr>
          </a:p>
          <a:p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covergroup gc (ref clk, bit [7:0] ra, input int low, int high) @(posedge clk);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A: coverpoint ra // sample variable passed by reference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{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bins good[] = { [low : high] };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bins bad[] = default;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}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endgroup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endParaRPr lang="en-US" altLang="zh-TW" sz="1100" dirty="0"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gc c1,c2; </a:t>
            </a:r>
            <a:endParaRPr lang="en-US" altLang="zh-TW" sz="1100" dirty="0"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int hit, total;</a:t>
            </a:r>
            <a:endParaRPr lang="en-US" altLang="zh-TW" sz="1100" dirty="0"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always @(posedge clk)  va&lt;=va+1;</a:t>
            </a:r>
            <a:endParaRPr lang="en-US" altLang="zh-TW" sz="1100" dirty="0"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always #1 clk=~clk;</a:t>
            </a:r>
            <a:endParaRPr lang="en-US" altLang="zh-TW" sz="1100" dirty="0">
              <a:latin typeface="Arial" panose="020B0604020202020204" pitchFamily="34" charset="0"/>
            </a:endParaRPr>
          </a:p>
          <a:p>
            <a:endParaRPr lang="en-US" altLang="zh-TW" sz="1100" dirty="0">
              <a:latin typeface="Arial" panose="020B0604020202020204" pitchFamily="34" charset="0"/>
            </a:endParaRPr>
          </a:p>
        </p:txBody>
      </p:sp>
      <p:sp>
        <p:nvSpPr>
          <p:cNvPr id="20483" name="文字方塊 5"/>
          <p:cNvSpPr txBox="1"/>
          <p:nvPr/>
        </p:nvSpPr>
        <p:spPr>
          <a:xfrm>
            <a:off x="4427538" y="122238"/>
            <a:ext cx="4494212" cy="3140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en-US" altLang="zh-TW" sz="1100" dirty="0">
                <a:latin typeface="Arial" panose="020B0604020202020204" pitchFamily="34" charset="0"/>
              </a:rPr>
              <a:t>initial begin</a:t>
            </a:r>
            <a:endParaRPr lang="en-US" altLang="zh-TW" sz="1100" dirty="0">
              <a:latin typeface="Arial" panose="020B0604020202020204" pitchFamily="34" charset="0"/>
            </a:endParaRPr>
          </a:p>
          <a:p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 $set_coverage_db_name("x1");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 c1 = new(clk, va, 0, 20  );    // cover variable va in the range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 c2 = new(clk, va, 30, 200 ); // cover variable vb in the range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// c1.stop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#100</a:t>
            </a:r>
            <a:endParaRPr lang="en-US" altLang="zh-TW" sz="1100" dirty="0"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 $display("c1   %10.2f %3d  %3d", </a:t>
            </a:r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c1.get_coverage(hit,total),hit,total);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 $display("c1.A %10.2f %3d  %3d ", </a:t>
            </a:r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c1.A.get_coverage(hit,total),hit,total);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 $display("c2   %10.2f %3d  %3d ", </a:t>
            </a:r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c2.get_coverage(hit,total),hit,total);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 $display("c2.A %10.2f %3d  %3d", </a:t>
            </a:r>
            <a:r>
              <a:rPr lang="en-US" altLang="zh-TW" sz="1100" dirty="0">
                <a:solidFill>
                  <a:srgbClr val="FF0066"/>
                </a:solidFill>
                <a:latin typeface="Arial" panose="020B0604020202020204" pitchFamily="34" charset="0"/>
              </a:rPr>
              <a:t>c2.A.get_coverage(hit,total),hit,total);</a:t>
            </a:r>
            <a:endParaRPr lang="en-US" altLang="zh-TW" sz="1100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$finish;</a:t>
            </a:r>
            <a:endParaRPr lang="en-US" altLang="zh-TW" sz="1100" dirty="0"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end</a:t>
            </a:r>
            <a:endParaRPr lang="en-US" altLang="zh-TW" sz="1100" dirty="0">
              <a:latin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</a:rPr>
              <a:t>endmodule</a:t>
            </a:r>
            <a:endParaRPr lang="en-US" altLang="zh-TW" sz="1100" dirty="0">
              <a:latin typeface="Arial" panose="020B0604020202020204" pitchFamily="34" charset="0"/>
            </a:endParaRPr>
          </a:p>
          <a:p>
            <a:endParaRPr lang="en-US" altLang="zh-TW" sz="1100" dirty="0">
              <a:latin typeface="Arial" panose="020B0604020202020204" pitchFamily="34" charset="0"/>
            </a:endParaRPr>
          </a:p>
        </p:txBody>
      </p:sp>
      <p:pic>
        <p:nvPicPr>
          <p:cNvPr id="20484" name="圖片 9" descr="2011-04-26 12 34 3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3127375"/>
            <a:ext cx="8731250" cy="3719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3553" name="组合 90113"/>
          <p:cNvGrpSpPr/>
          <p:nvPr/>
        </p:nvGrpSpPr>
        <p:grpSpPr>
          <a:xfrm>
            <a:off x="0" y="228600"/>
            <a:ext cx="9144000" cy="584200"/>
            <a:chOff x="0" y="144"/>
            <a:chExt cx="5760" cy="368"/>
          </a:xfrm>
        </p:grpSpPr>
        <p:sp>
          <p:nvSpPr>
            <p:cNvPr id="23554" name="直接连接符 90114"/>
            <p:cNvSpPr/>
            <p:nvPr/>
          </p:nvSpPr>
          <p:spPr>
            <a:xfrm flipV="1">
              <a:off x="0" y="432"/>
              <a:ext cx="5760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55" name="文本框 90115"/>
            <p:cNvSpPr txBox="1"/>
            <p:nvPr/>
          </p:nvSpPr>
          <p:spPr>
            <a:xfrm>
              <a:off x="48" y="144"/>
              <a:ext cx="427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669900"/>
                  </a:solidFill>
                  <a:latin typeface="Times New Roman" panose="02020603050405020304" pitchFamily="18" charset="0"/>
                </a:rPr>
                <a:t>Waiting for ...</a:t>
              </a:r>
              <a:endParaRPr lang="en-US" altLang="zh-CN" sz="3200">
                <a:solidFill>
                  <a:srgbClr val="6699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556" name="文本框 115715"/>
          <p:cNvSpPr txBox="1"/>
          <p:nvPr/>
        </p:nvSpPr>
        <p:spPr>
          <a:xfrm>
            <a:off x="914400" y="1752600"/>
            <a:ext cx="7239000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 sz="2000">
                <a:latin typeface="Times New Roman" panose="02020603050405020304" pitchFamily="18" charset="0"/>
              </a:rPr>
              <a:t>  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Topic on TB based on SystemVerilog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Topic on SVA and Function coverage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 sz="2400">
                <a:latin typeface="Times New Roman" panose="02020603050405020304" pitchFamily="18" charset="0"/>
              </a:rPr>
              <a:t>  Topic on UVM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zh-CN" sz="2400">
                <a:latin typeface="Times New Roman" panose="02020603050405020304" pitchFamily="18" charset="0"/>
              </a:rPr>
              <a:t>  Topic on TB based on UVM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Verilog</a:t>
            </a:r>
            <a:r>
              <a:rPr lang="en-US" altLang="zh-TW" dirty="0" smtClean="0"/>
              <a:t> VS SVA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411662"/>
          </a:xfrm>
        </p:spPr>
        <p:txBody>
          <a:bodyPr/>
          <a:lstStyle/>
          <a:p>
            <a:r>
              <a:rPr lang="en-US" altLang="zh-TW" dirty="0" err="1" smtClean="0"/>
              <a:t>Verilog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806950"/>
          </a:xfrm>
        </p:spPr>
        <p:txBody>
          <a:bodyPr/>
          <a:lstStyle/>
          <a:p>
            <a:r>
              <a:rPr lang="en-US" altLang="zh-TW" dirty="0" smtClean="0"/>
              <a:t>SVA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70021" y="2023481"/>
            <a:ext cx="2849078" cy="3730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100" dirty="0" smtClean="0"/>
              <a:t>always @(</a:t>
            </a:r>
            <a:r>
              <a:rPr lang="en-US" altLang="zh-TW" sz="1100" dirty="0" err="1" smtClean="0"/>
              <a:t>posedge</a:t>
            </a:r>
            <a:r>
              <a:rPr lang="en-US" altLang="zh-TW" sz="1100" dirty="0" smtClean="0"/>
              <a:t> a)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begin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repeat (3) @(</a:t>
            </a:r>
            <a:r>
              <a:rPr lang="en-US" altLang="zh-TW" sz="1100" dirty="0" err="1" smtClean="0"/>
              <a:t>posedge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clk</a:t>
            </a:r>
            <a:r>
              <a:rPr lang="en-US" altLang="zh-TW" sz="1100" dirty="0" smtClean="0"/>
              <a:t>);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</a:t>
            </a:r>
            <a:r>
              <a:rPr lang="en-US" altLang="zh-TW" sz="1100" dirty="0" smtClean="0">
                <a:solidFill>
                  <a:srgbClr val="00B0F0"/>
                </a:solidFill>
              </a:rPr>
              <a:t>fork</a:t>
            </a:r>
            <a:r>
              <a:rPr lang="en-US" altLang="zh-TW" sz="1100" dirty="0" smtClean="0"/>
              <a:t>: </a:t>
            </a:r>
            <a:r>
              <a:rPr lang="en-US" altLang="zh-TW" sz="1100" dirty="0" err="1" smtClean="0"/>
              <a:t>a_to_b</a:t>
            </a:r>
            <a:r>
              <a:rPr lang="en-US" altLang="zh-TW" sz="1100" dirty="0" smtClean="0"/>
              <a:t>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  begin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    @(</a:t>
            </a:r>
            <a:r>
              <a:rPr lang="en-US" altLang="zh-TW" sz="1100" dirty="0" err="1" smtClean="0"/>
              <a:t>posedge</a:t>
            </a:r>
            <a:r>
              <a:rPr lang="en-US" altLang="zh-TW" sz="1100" dirty="0" smtClean="0"/>
              <a:t> b)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    disable </a:t>
            </a:r>
            <a:r>
              <a:rPr lang="en-US" altLang="zh-TW" sz="1100" dirty="0" err="1" smtClean="0"/>
              <a:t>a_to_b</a:t>
            </a:r>
            <a:r>
              <a:rPr lang="en-US" altLang="zh-TW" sz="1100" dirty="0" smtClean="0"/>
              <a:t>;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  end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 begin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    repeat (2) @(</a:t>
            </a:r>
            <a:r>
              <a:rPr lang="en-US" altLang="zh-TW" sz="1100" dirty="0" err="1" smtClean="0"/>
              <a:t>posedge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clk</a:t>
            </a:r>
            <a:r>
              <a:rPr lang="en-US" altLang="zh-TW" sz="1100" dirty="0" smtClean="0"/>
              <a:t>);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    disable </a:t>
            </a:r>
            <a:r>
              <a:rPr lang="en-US" altLang="zh-TW" sz="1100" dirty="0" err="1" smtClean="0"/>
              <a:t>a_to_b</a:t>
            </a:r>
            <a:r>
              <a:rPr lang="en-US" altLang="zh-TW" sz="1100" dirty="0" smtClean="0"/>
              <a:t>;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 end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</a:t>
            </a:r>
            <a:r>
              <a:rPr lang="en-US" altLang="zh-TW" sz="1100" dirty="0" smtClean="0">
                <a:solidFill>
                  <a:srgbClr val="00B0F0"/>
                </a:solidFill>
              </a:rPr>
              <a:t>join </a:t>
            </a:r>
            <a:endParaRPr lang="en-US" altLang="zh-TW" sz="1100" dirty="0" smtClean="0">
              <a:solidFill>
                <a:srgbClr val="00B0F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end </a:t>
            </a:r>
            <a:endParaRPr lang="zh-TW" altLang="en-US" sz="1100" dirty="0" smtClean="0"/>
          </a:p>
          <a:p>
            <a:endParaRPr lang="zh-TW" altLang="en-US" sz="11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91251" y="2023481"/>
            <a:ext cx="3359217" cy="15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100" dirty="0" smtClean="0"/>
              <a:t>a2b_chk :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</a:t>
            </a:r>
            <a:r>
              <a:rPr lang="en-US" altLang="zh-TW" sz="1100" dirty="0">
                <a:solidFill>
                  <a:srgbClr val="00B0F0"/>
                </a:solidFill>
              </a:rPr>
              <a:t>assert</a:t>
            </a:r>
            <a:r>
              <a:rPr lang="en-US" altLang="zh-TW" sz="1100" dirty="0" smtClean="0"/>
              <a:t> property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   ( @(</a:t>
            </a:r>
            <a:r>
              <a:rPr lang="en-US" altLang="zh-TW" sz="1100" dirty="0" err="1" smtClean="0"/>
              <a:t>posedge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clk</a:t>
            </a:r>
            <a:r>
              <a:rPr lang="en-US" altLang="zh-TW" sz="1100" dirty="0" smtClean="0"/>
              <a:t>) $rose(a) |-&gt; ##[3:5] $rose(b) )            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$info (“a2b_chk PASS”) 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 smtClean="0"/>
              <a:t>else</a:t>
            </a:r>
            <a:endParaRPr lang="en-US" altLang="zh-TW" sz="1100" dirty="0" smtClean="0"/>
          </a:p>
          <a:p>
            <a:pPr>
              <a:spcBef>
                <a:spcPct val="50000"/>
              </a:spcBef>
            </a:pPr>
            <a:r>
              <a:rPr lang="en-US" altLang="zh-TW" sz="1100" dirty="0"/>
              <a:t> </a:t>
            </a:r>
            <a:r>
              <a:rPr lang="en-US" altLang="zh-TW" sz="1100" dirty="0" smtClean="0"/>
              <a:t>  $error(“a2b_chk Fail”);;</a:t>
            </a:r>
            <a:endParaRPr lang="en-US" altLang="zh-TW" sz="11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4991251" y="3886200"/>
            <a:ext cx="3359217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Assertion Control System Task</a:t>
            </a:r>
            <a:endParaRPr lang="en-US" altLang="zh-TW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100" dirty="0" smtClean="0"/>
              <a:t> $fatal</a:t>
            </a:r>
            <a:endParaRPr lang="en-US" altLang="zh-TW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100" dirty="0" smtClean="0"/>
              <a:t> $error</a:t>
            </a:r>
            <a:endParaRPr lang="en-US" altLang="zh-TW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100" dirty="0" smtClean="0"/>
              <a:t> $warning</a:t>
            </a:r>
            <a:endParaRPr lang="en-US" altLang="zh-TW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100" dirty="0" smtClean="0"/>
              <a:t> $info</a:t>
            </a:r>
            <a:endParaRPr lang="en-US" altLang="zh-TW" sz="1100" dirty="0" smtClean="0"/>
          </a:p>
          <a:p>
            <a:endParaRPr lang="zh-TW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SVA Instantiation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0771" y="2300438"/>
            <a:ext cx="2223436" cy="2954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dirty="0" smtClean="0"/>
              <a:t>module DUT(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 input …,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);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…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…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 assert …; 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 assert …;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 assert …;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err="1" smtClean="0"/>
              <a:t>endmodule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75747" y="2300438"/>
            <a:ext cx="1318661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dirty="0" smtClean="0"/>
              <a:t>module DUT(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 input …,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);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…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…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err="1" smtClean="0"/>
              <a:t>endmodule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27545" y="2300438"/>
            <a:ext cx="1556645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dirty="0" smtClean="0"/>
              <a:t>module Test_sva1(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 input …,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);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 assert …;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smtClean="0"/>
              <a:t> assert …;</a:t>
            </a:r>
            <a:endParaRPr lang="en-US" altLang="zh-TW" sz="1200" dirty="0" smtClean="0"/>
          </a:p>
          <a:p>
            <a:pPr>
              <a:spcBef>
                <a:spcPct val="50000"/>
              </a:spcBef>
            </a:pPr>
            <a:r>
              <a:rPr lang="en-US" altLang="zh-TW" sz="1200" dirty="0" err="1" smtClean="0"/>
              <a:t>endmodule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75747" y="4230033"/>
            <a:ext cx="36004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bind</a:t>
            </a:r>
            <a:r>
              <a:rPr lang="en-US" altLang="zh-TW" sz="1200" dirty="0" smtClean="0"/>
              <a:t>   DUT                Test_sva1    </a:t>
            </a:r>
            <a:r>
              <a:rPr lang="en-US" altLang="zh-TW" sz="1200" i="1" dirty="0" err="1" smtClean="0"/>
              <a:t>name_xxx</a:t>
            </a:r>
            <a:r>
              <a:rPr lang="en-US" altLang="zh-TW" sz="1200" dirty="0" smtClean="0"/>
              <a:t>(…);</a:t>
            </a:r>
            <a:endParaRPr lang="en-US" altLang="zh-TW" sz="1200" dirty="0" smtClean="0"/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bind</a:t>
            </a: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Top.U_DUT</a:t>
            </a:r>
            <a:r>
              <a:rPr lang="en-US" altLang="zh-TW" sz="1200" dirty="0" smtClean="0"/>
              <a:t>    Test_sva1    </a:t>
            </a:r>
            <a:r>
              <a:rPr lang="en-US" altLang="zh-TW" sz="1200" dirty="0" err="1" smtClean="0"/>
              <a:t>name_xxx</a:t>
            </a:r>
            <a:r>
              <a:rPr lang="en-US" altLang="zh-TW" sz="1200" dirty="0" smtClean="0"/>
              <a:t>(…);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Hierarchy:</a:t>
            </a:r>
            <a:endParaRPr lang="en-US" altLang="zh-TW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Top (Top)</a:t>
            </a:r>
            <a:endParaRPr lang="en-US" altLang="zh-TW" sz="1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U_DUT (DUT)</a:t>
            </a:r>
            <a:endParaRPr lang="en-US" altLang="zh-TW" sz="1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1200" dirty="0" err="1" smtClean="0"/>
              <a:t>name_xxx</a:t>
            </a:r>
            <a:r>
              <a:rPr lang="en-US" altLang="zh-TW" sz="1200" dirty="0" smtClean="0"/>
              <a:t>  (Test_sva1)</a:t>
            </a:r>
            <a:endParaRPr lang="en-US" altLang="zh-TW" sz="1200" dirty="0" smtClean="0"/>
          </a:p>
          <a:p>
            <a:endParaRPr lang="en-US" altLang="zh-TW" sz="1200" dirty="0"/>
          </a:p>
          <a:p>
            <a:r>
              <a:rPr lang="en-US" altLang="zh-TW" sz="1200" dirty="0" smtClean="0"/>
              <a:t>Reusable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 =&gt; SVA Checker library 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0771" y="1838425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Example1: In-line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475747" y="183842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Example2: Bind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VCS Simulation Options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VCS Compile Option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</a:t>
            </a:r>
            <a:r>
              <a:rPr lang="en-US" altLang="zh-TW" dirty="0" err="1" smtClean="0"/>
              <a:t>sverilog</a:t>
            </a:r>
            <a:r>
              <a:rPr lang="en-US" altLang="zh-TW" dirty="0" smtClean="0"/>
              <a:t>  : </a:t>
            </a:r>
            <a:r>
              <a:rPr lang="en-US" altLang="zh-TW" dirty="0" err="1" smtClean="0"/>
              <a:t>systemverilog</a:t>
            </a:r>
            <a:r>
              <a:rPr lang="en-US" altLang="zh-TW" dirty="0" smtClean="0"/>
              <a:t> syntax check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-assert report=xxx.log : generate log for </a:t>
            </a:r>
            <a:r>
              <a:rPr lang="en-US" altLang="zh-TW" dirty="0" err="1" smtClean="0"/>
              <a:t>sva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-assert </a:t>
            </a:r>
            <a:r>
              <a:rPr lang="en-US" altLang="zh-TW" dirty="0" err="1" smtClean="0"/>
              <a:t>finish_maxfail</a:t>
            </a:r>
            <a:r>
              <a:rPr lang="en-US" altLang="zh-TW" dirty="0" smtClean="0"/>
              <a:t>=N : terminate simulation if fail = 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-assert </a:t>
            </a:r>
            <a:r>
              <a:rPr lang="en-US" altLang="zh-TW" dirty="0" err="1" smtClean="0"/>
              <a:t>disable_file</a:t>
            </a:r>
            <a:r>
              <a:rPr lang="en-US" altLang="zh-TW" dirty="0" smtClean="0"/>
              <a:t>, -assert disable, ….</a:t>
            </a:r>
            <a:endParaRPr lang="en-US" altLang="zh-TW" dirty="0" smtClean="0"/>
          </a:p>
          <a:p>
            <a:r>
              <a:rPr lang="en-US" altLang="zh-TW" dirty="0" smtClean="0"/>
              <a:t>Simulation Log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3968" y="4389120"/>
            <a:ext cx="740371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00FF"/>
                </a:solidFill>
              </a:rPr>
              <a:t>Info</a:t>
            </a:r>
            <a:r>
              <a:rPr lang="en-US" altLang="zh-TW" sz="1600" dirty="0" smtClean="0"/>
              <a:t>: "</a:t>
            </a:r>
            <a:r>
              <a:rPr lang="en-US" altLang="zh-TW" sz="1600" dirty="0" err="1" smtClean="0"/>
              <a:t>test_sva.v</a:t>
            </a:r>
            <a:r>
              <a:rPr lang="en-US" altLang="zh-TW" sz="1600" dirty="0" smtClean="0"/>
              <a:t>", 4: </a:t>
            </a:r>
            <a:r>
              <a:rPr lang="en-US" altLang="zh-TW" sz="1600" dirty="0" smtClean="0">
                <a:solidFill>
                  <a:srgbClr val="00B0F0"/>
                </a:solidFill>
              </a:rPr>
              <a:t>top.U_TEST_SVA.a2b_chk</a:t>
            </a:r>
            <a:r>
              <a:rPr lang="en-US" altLang="zh-TW" sz="1600" dirty="0" smtClean="0"/>
              <a:t>: at time 90 ns</a:t>
            </a:r>
            <a:endParaRPr lang="en-US" altLang="zh-TW" sz="1600" dirty="0" smtClean="0"/>
          </a:p>
          <a:p>
            <a:r>
              <a:rPr lang="en-US" altLang="zh-TW" sz="1600" dirty="0" smtClean="0"/>
              <a:t>a2b_chk Pass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test_sva.v</a:t>
            </a:r>
            <a:r>
              <a:rPr lang="en-US" altLang="zh-TW" sz="1600" dirty="0" smtClean="0"/>
              <a:t>", 4: </a:t>
            </a:r>
            <a:r>
              <a:rPr lang="en-US" altLang="zh-TW" sz="1600" dirty="0" smtClean="0">
                <a:solidFill>
                  <a:srgbClr val="00B0F0"/>
                </a:solidFill>
              </a:rPr>
              <a:t>top.U_TEST_SVA.a2b_chk</a:t>
            </a:r>
            <a:r>
              <a:rPr lang="en-US" altLang="zh-TW" sz="1600" dirty="0" smtClean="0"/>
              <a:t>: </a:t>
            </a:r>
            <a:r>
              <a:rPr lang="en-US" altLang="zh-TW" sz="1600" i="1" dirty="0" smtClean="0">
                <a:solidFill>
                  <a:srgbClr val="00B050"/>
                </a:solidFill>
              </a:rPr>
              <a:t>started at </a:t>
            </a:r>
            <a:r>
              <a:rPr lang="en-US" altLang="zh-TW" sz="1600" i="1" dirty="0" smtClean="0"/>
              <a:t>130ns </a:t>
            </a:r>
            <a:r>
              <a:rPr lang="en-US" altLang="zh-TW" sz="1600" i="1" dirty="0" smtClean="0">
                <a:solidFill>
                  <a:srgbClr val="00B050"/>
                </a:solidFill>
              </a:rPr>
              <a:t>failed at </a:t>
            </a:r>
            <a:r>
              <a:rPr lang="en-US" altLang="zh-TW" sz="1600" i="1" dirty="0" smtClean="0"/>
              <a:t>230ns</a:t>
            </a:r>
            <a:endParaRPr lang="en-US" altLang="zh-TW" sz="1600" i="1" dirty="0" smtClean="0"/>
          </a:p>
          <a:p>
            <a:r>
              <a:rPr lang="en-US" altLang="zh-TW" sz="1600" dirty="0" smtClean="0"/>
              <a:t>        </a:t>
            </a:r>
            <a:r>
              <a:rPr lang="en-US" altLang="zh-TW" sz="1600" u="sng" dirty="0" smtClean="0">
                <a:solidFill>
                  <a:srgbClr val="FF0066"/>
                </a:solidFill>
              </a:rPr>
              <a:t>Offending '$rose(b)'</a:t>
            </a:r>
            <a:endParaRPr lang="en-US" altLang="zh-TW" sz="1600" u="sng" dirty="0" smtClean="0">
              <a:solidFill>
                <a:srgbClr val="FF0066"/>
              </a:solidFill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Error</a:t>
            </a:r>
            <a:r>
              <a:rPr lang="en-US" altLang="zh-TW" sz="1600" dirty="0" smtClean="0"/>
              <a:t>: "</a:t>
            </a:r>
            <a:r>
              <a:rPr lang="en-US" altLang="zh-TW" sz="1600" dirty="0" err="1" smtClean="0"/>
              <a:t>test_sva.v</a:t>
            </a:r>
            <a:r>
              <a:rPr lang="en-US" altLang="zh-TW" sz="1600" dirty="0" smtClean="0"/>
              <a:t>", 4: top.U_TEST_SVA.a2b_chk: at time 230 ns</a:t>
            </a:r>
            <a:endParaRPr lang="en-US" altLang="zh-TW" sz="1600" dirty="0" smtClean="0"/>
          </a:p>
          <a:p>
            <a:r>
              <a:rPr lang="en-US" altLang="zh-TW" sz="1600" dirty="0" smtClean="0"/>
              <a:t>a2b_chk Fail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6" name="向右箭號圖說文字 5"/>
          <p:cNvSpPr/>
          <p:nvPr/>
        </p:nvSpPr>
        <p:spPr bwMode="auto">
          <a:xfrm>
            <a:off x="0" y="5376441"/>
            <a:ext cx="1342663" cy="243068"/>
          </a:xfrm>
          <a:prstGeom prst="rightArrowCallout">
            <a:avLst>
              <a:gd name="adj1" fmla="val 25000"/>
              <a:gd name="adj2" fmla="val 50000"/>
              <a:gd name="adj3" fmla="val 86905"/>
              <a:gd name="adj4" fmla="val 7704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110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PMingLiU" panose="02020500000000000000" charset="-120"/>
              </a:rPr>
              <a:t>Fail </a:t>
            </a:r>
            <a:r>
              <a:rPr kumimoji="1" lang="en-US" altLang="zh-TW" sz="120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PMingLiU" panose="02020500000000000000" charset="-120"/>
              </a:rPr>
              <a:t>reason</a:t>
            </a:r>
            <a:endParaRPr kumimoji="1" lang="zh-TW" altLang="en-US" sz="1100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SVA Syntax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10.xml><?xml version="1.0" encoding="utf-8"?>
<p:tagLst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11.xml><?xml version="1.0" encoding="utf-8"?>
<p:tagLst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12.xml><?xml version="1.0" encoding="utf-8"?>
<p:tagLst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13.xml><?xml version="1.0" encoding="utf-8"?>
<p:tagLst xmlns:p="http://schemas.openxmlformats.org/presentationml/2006/main">
  <p:tag name="KSO_WM_TEMPLATE_CATEGORY" val="custom"/>
  <p:tag name="KSO_WM_TEMPLATE_INDEX" val="160054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9.xml><?xml version="1.0" encoding="utf-8"?>
<p:tagLst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heme/theme1.xml><?xml version="1.0" encoding="utf-8"?>
<a:theme xmlns:a="http://schemas.openxmlformats.org/drawingml/2006/main" name="Ralinktech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charset="-12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Ralinktech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charset="-12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t-E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t-E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Blank Presentation">
  <a:themeElements>
    <a:clrScheme name="">
      <a:dk1>
        <a:srgbClr val="292929"/>
      </a:dk1>
      <a:lt1>
        <a:srgbClr val="FFFFFF"/>
      </a:lt1>
      <a:dk2>
        <a:srgbClr val="F77F00"/>
      </a:dk2>
      <a:lt2>
        <a:srgbClr val="000000"/>
      </a:lt2>
      <a:accent1>
        <a:srgbClr val="CCCCCC"/>
      </a:accent1>
      <a:accent2>
        <a:srgbClr val="FECB00"/>
      </a:accent2>
      <a:accent3>
        <a:srgbClr val="FFFFFF"/>
      </a:accent3>
      <a:accent4>
        <a:srgbClr val="212121"/>
      </a:accent4>
      <a:accent5>
        <a:srgbClr val="E2E2E2"/>
      </a:accent5>
      <a:accent6>
        <a:srgbClr val="E6B800"/>
      </a:accent6>
      <a:hlink>
        <a:srgbClr val="00ADD0"/>
      </a:hlink>
      <a:folHlink>
        <a:srgbClr val="69BE28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/>
        </a:defPPr>
      </a:lstStyle>
    </a:txDef>
  </a:objectDefaults>
  <a:extraClrSchemeLst>
    <a:extraClrScheme>
      <a:clrScheme name="Blank Presentation 1">
        <a:dk1>
          <a:srgbClr val="4C4C4C"/>
        </a:dk1>
        <a:lt1>
          <a:srgbClr val="FFFFFF"/>
        </a:lt1>
        <a:dk2>
          <a:srgbClr val="F77F00"/>
        </a:dk2>
        <a:lt2>
          <a:srgbClr val="000000"/>
        </a:lt2>
        <a:accent1>
          <a:srgbClr val="CCCCCC"/>
        </a:accent1>
        <a:accent2>
          <a:srgbClr val="FECB00"/>
        </a:accent2>
        <a:accent3>
          <a:srgbClr val="FFFFFF"/>
        </a:accent3>
        <a:accent4>
          <a:srgbClr val="404040"/>
        </a:accent4>
        <a:accent5>
          <a:srgbClr val="E2E2E2"/>
        </a:accent5>
        <a:accent6>
          <a:srgbClr val="E6B800"/>
        </a:accent6>
        <a:hlink>
          <a:srgbClr val="00ADD0"/>
        </a:hlink>
        <a:folHlink>
          <a:srgbClr val="69BE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Blank Presentation">
  <a:themeElements>
    <a:clrScheme name="">
      <a:dk1>
        <a:srgbClr val="292929"/>
      </a:dk1>
      <a:lt1>
        <a:srgbClr val="FFFFFF"/>
      </a:lt1>
      <a:dk2>
        <a:srgbClr val="F77F00"/>
      </a:dk2>
      <a:lt2>
        <a:srgbClr val="000000"/>
      </a:lt2>
      <a:accent1>
        <a:srgbClr val="CCCCCC"/>
      </a:accent1>
      <a:accent2>
        <a:srgbClr val="FECB00"/>
      </a:accent2>
      <a:accent3>
        <a:srgbClr val="FFFFFF"/>
      </a:accent3>
      <a:accent4>
        <a:srgbClr val="212121"/>
      </a:accent4>
      <a:accent5>
        <a:srgbClr val="E2E2E2"/>
      </a:accent5>
      <a:accent6>
        <a:srgbClr val="E6B800"/>
      </a:accent6>
      <a:hlink>
        <a:srgbClr val="00ADD0"/>
      </a:hlink>
      <a:folHlink>
        <a:srgbClr val="69BE28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/>
        </a:defPPr>
      </a:lstStyle>
    </a:txDef>
  </a:objectDefaults>
  <a:extraClrSchemeLst>
    <a:extraClrScheme>
      <a:clrScheme name="Blank Presentation 1">
        <a:dk1>
          <a:srgbClr val="4C4C4C"/>
        </a:dk1>
        <a:lt1>
          <a:srgbClr val="FFFFFF"/>
        </a:lt1>
        <a:dk2>
          <a:srgbClr val="F77F00"/>
        </a:dk2>
        <a:lt2>
          <a:srgbClr val="000000"/>
        </a:lt2>
        <a:accent1>
          <a:srgbClr val="CCCCCC"/>
        </a:accent1>
        <a:accent2>
          <a:srgbClr val="FECB00"/>
        </a:accent2>
        <a:accent3>
          <a:srgbClr val="FFFFFF"/>
        </a:accent3>
        <a:accent4>
          <a:srgbClr val="404040"/>
        </a:accent4>
        <a:accent5>
          <a:srgbClr val="E2E2E2"/>
        </a:accent5>
        <a:accent6>
          <a:srgbClr val="E6B800"/>
        </a:accent6>
        <a:hlink>
          <a:srgbClr val="00ADD0"/>
        </a:hlink>
        <a:folHlink>
          <a:srgbClr val="69BE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Ralinktech</Template>
  <TotalTime>0</TotalTime>
  <Words>15402</Words>
  <Application>WPS 演示</Application>
  <PresentationFormat>Letter 紙張 (8.5x11 英吋)</PresentationFormat>
  <Paragraphs>913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7" baseType="lpstr">
      <vt:lpstr>Arial</vt:lpstr>
      <vt:lpstr>宋体</vt:lpstr>
      <vt:lpstr>Wingdings</vt:lpstr>
      <vt:lpstr>PMingLiU</vt:lpstr>
      <vt:lpstr>Arial Narrow</vt:lpstr>
      <vt:lpstr>Verdana</vt:lpstr>
      <vt:lpstr>黑体</vt:lpstr>
      <vt:lpstr>Times New Roman</vt:lpstr>
      <vt:lpstr>微软雅黑</vt:lpstr>
      <vt:lpstr>Arial Unicode MS</vt:lpstr>
      <vt:lpstr>Ralinktech</vt:lpstr>
      <vt:lpstr>artosyn_ppt_template</vt:lpstr>
      <vt:lpstr>1_artosyn_ppt_template</vt:lpstr>
      <vt:lpstr>自定义设计方案</vt:lpstr>
      <vt:lpstr>1_Ralinktech</vt:lpstr>
      <vt:lpstr>Default Design</vt:lpstr>
      <vt:lpstr>1_Default Design</vt:lpstr>
      <vt:lpstr>Blank Presentation</vt:lpstr>
      <vt:lpstr>1_Blank Presentation</vt:lpstr>
      <vt:lpstr>Word.Picture.8</vt:lpstr>
      <vt:lpstr>SVA and Coverage Introduction</vt:lpstr>
      <vt:lpstr>Outline</vt:lpstr>
      <vt:lpstr>SVA Introduction</vt:lpstr>
      <vt:lpstr>SVA Introduction</vt:lpstr>
      <vt:lpstr>SVA Introduction</vt:lpstr>
      <vt:lpstr>Verilog VS SVA</vt:lpstr>
      <vt:lpstr>SVA Instantiation</vt:lpstr>
      <vt:lpstr>VCS Simulation Options</vt:lpstr>
      <vt:lpstr>SVA Syntax</vt:lpstr>
      <vt:lpstr>SVA Types</vt:lpstr>
      <vt:lpstr>Concurrent Assertion</vt:lpstr>
      <vt:lpstr>Sequence and Property Declaration</vt:lpstr>
      <vt:lpstr>Sequence Operations</vt:lpstr>
      <vt:lpstr>Sequence Operations</vt:lpstr>
      <vt:lpstr>Sequence Operations</vt:lpstr>
      <vt:lpstr>Sequence Operations</vt:lpstr>
      <vt:lpstr>Sequence Operations</vt:lpstr>
      <vt:lpstr>Sequence Operations</vt:lpstr>
      <vt:lpstr>Sequence Operations</vt:lpstr>
      <vt:lpstr>Sequence Operations</vt:lpstr>
      <vt:lpstr>Sequence Operations</vt:lpstr>
      <vt:lpstr>Sequence Operations</vt:lpstr>
      <vt:lpstr>Sequence Operations</vt:lpstr>
      <vt:lpstr>System Functions</vt:lpstr>
      <vt:lpstr>Property Expressions</vt:lpstr>
      <vt:lpstr>Implication</vt:lpstr>
      <vt:lpstr>Implication</vt:lpstr>
      <vt:lpstr>PowerPoint 演示文稿</vt:lpstr>
      <vt:lpstr>Sequence methods</vt:lpstr>
      <vt:lpstr>Sequence methods cntd…</vt:lpstr>
      <vt:lpstr>PowerPoint 演示文稿</vt:lpstr>
      <vt:lpstr>General Problem</vt:lpstr>
      <vt:lpstr>General Problem</vt:lpstr>
      <vt:lpstr>SVA Checker Library</vt:lpstr>
      <vt:lpstr>SVA Checker Library</vt:lpstr>
      <vt:lpstr>SVA Checker Library Glance</vt:lpstr>
      <vt:lpstr>Coverage Introduction</vt:lpstr>
      <vt:lpstr>Verification Qualification</vt:lpstr>
      <vt:lpstr>Verification Qualification</vt:lpstr>
      <vt:lpstr>Simulation based verification: coverage</vt:lpstr>
      <vt:lpstr>Coverage Metrics</vt:lpstr>
      <vt:lpstr>Code Coverage</vt:lpstr>
      <vt:lpstr>Line Coverage</vt:lpstr>
      <vt:lpstr>Condition Coverage</vt:lpstr>
      <vt:lpstr>Toggle Coverage</vt:lpstr>
      <vt:lpstr>FSM Coverage</vt:lpstr>
      <vt:lpstr>Function Coverage</vt:lpstr>
      <vt:lpstr>Function Coverage Type</vt:lpstr>
      <vt:lpstr>Function Coverage Type</vt:lpstr>
      <vt:lpstr>covergroup and coverpoint</vt:lpstr>
      <vt:lpstr>ignore and illegal bins</vt:lpstr>
      <vt:lpstr>cross</vt:lpstr>
      <vt:lpstr>argument</vt:lpstr>
      <vt:lpstr>Function coverage options</vt:lpstr>
      <vt:lpstr>Functional Coverage</vt:lpstr>
      <vt:lpstr>PowerPoint 演示文稿</vt:lpstr>
      <vt:lpstr>PowerPoint 演示文稿</vt:lpstr>
    </vt:vector>
  </TitlesOfParts>
  <Company>Ralink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883</cp:revision>
  <dcterms:created xsi:type="dcterms:W3CDTF">2009-05-05T05:47:00Z</dcterms:created>
  <dcterms:modified xsi:type="dcterms:W3CDTF">2017-12-27T09:20:28Z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KSOProductBuildVer">
    <vt:lpwstr>2052-10.1.0.7023</vt:lpwstr>
  </property>
</Properties>
</file>