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73" r:id="rId10"/>
    <p:sldId id="263" r:id="rId11"/>
    <p:sldId id="274" r:id="rId12"/>
    <p:sldId id="278" r:id="rId13"/>
    <p:sldId id="275" r:id="rId14"/>
    <p:sldId id="265" r:id="rId15"/>
    <p:sldId id="266" r:id="rId16"/>
    <p:sldId id="271" r:id="rId17"/>
    <p:sldId id="276" r:id="rId18"/>
    <p:sldId id="280" r:id="rId19"/>
    <p:sldId id="277" r:id="rId20"/>
    <p:sldId id="279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03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4E62AE-D0A6-4E29-B5F2-2FE08408EAFF}" type="doc">
      <dgm:prSet loTypeId="urn:microsoft.com/office/officeart/2005/8/layout/hProcess9" loCatId="process" qsTypeId="urn:microsoft.com/office/officeart/2005/8/quickstyle/simple4" qsCatId="simple" csTypeId="urn:microsoft.com/office/officeart/2005/8/colors/accent1_2" csCatId="accent1" phldr="1"/>
      <dgm:spPr/>
    </dgm:pt>
    <dgm:pt modelId="{C8081A19-EC77-4892-A08E-293DF43D9603}">
      <dgm:prSet phldrT="[文本]"/>
      <dgm:spPr/>
      <dgm:t>
        <a:bodyPr/>
        <a:lstStyle/>
        <a:p>
          <a:r>
            <a:rPr lang="en-US" altLang="zh-CN" dirty="0" smtClean="0"/>
            <a:t>WFI</a:t>
          </a:r>
          <a:endParaRPr lang="zh-CN" altLang="en-US" dirty="0"/>
        </a:p>
      </dgm:t>
    </dgm:pt>
    <dgm:pt modelId="{900A923C-C845-4291-A632-A2E62C6ACA52}" type="parTrans" cxnId="{E94BCA87-A495-496C-BA36-9A548B1F43CA}">
      <dgm:prSet/>
      <dgm:spPr/>
      <dgm:t>
        <a:bodyPr/>
        <a:lstStyle/>
        <a:p>
          <a:endParaRPr lang="zh-CN" altLang="en-US"/>
        </a:p>
      </dgm:t>
    </dgm:pt>
    <dgm:pt modelId="{EE0C626C-BCC2-4AC4-9647-411F1ADA4335}" type="sibTrans" cxnId="{E94BCA87-A495-496C-BA36-9A548B1F43CA}">
      <dgm:prSet/>
      <dgm:spPr/>
      <dgm:t>
        <a:bodyPr/>
        <a:lstStyle/>
        <a:p>
          <a:endParaRPr lang="zh-CN" altLang="en-US"/>
        </a:p>
      </dgm:t>
    </dgm:pt>
    <dgm:pt modelId="{98ACE143-8905-44F2-A6A3-61303864788E}">
      <dgm:prSet phldrT="[文本]"/>
      <dgm:spPr/>
      <dgm:t>
        <a:bodyPr/>
        <a:lstStyle/>
        <a:p>
          <a:r>
            <a:rPr lang="en-US" altLang="zh-CN" dirty="0" smtClean="0"/>
            <a:t>ISO CLAP</a:t>
          </a:r>
          <a:endParaRPr lang="zh-CN" altLang="en-US" dirty="0"/>
        </a:p>
      </dgm:t>
    </dgm:pt>
    <dgm:pt modelId="{F60B7E93-7808-4DB9-9581-9AB4F624F7D1}" type="parTrans" cxnId="{67F0C1CF-D545-4149-B197-1BE3204BDF14}">
      <dgm:prSet/>
      <dgm:spPr/>
      <dgm:t>
        <a:bodyPr/>
        <a:lstStyle/>
        <a:p>
          <a:endParaRPr lang="zh-CN" altLang="en-US"/>
        </a:p>
      </dgm:t>
    </dgm:pt>
    <dgm:pt modelId="{AC022213-81F0-4E7F-9F23-CBFF3F41B798}" type="sibTrans" cxnId="{67F0C1CF-D545-4149-B197-1BE3204BDF14}">
      <dgm:prSet/>
      <dgm:spPr/>
      <dgm:t>
        <a:bodyPr/>
        <a:lstStyle/>
        <a:p>
          <a:endParaRPr lang="zh-CN" altLang="en-US"/>
        </a:p>
      </dgm:t>
    </dgm:pt>
    <dgm:pt modelId="{E808BE34-CBB8-4AB4-859B-D5A3157DEE17}">
      <dgm:prSet phldrT="[文本]"/>
      <dgm:spPr/>
      <dgm:t>
        <a:bodyPr/>
        <a:lstStyle/>
        <a:p>
          <a:r>
            <a:rPr lang="en-US" altLang="zh-CN" dirty="0" smtClean="0"/>
            <a:t>POWER DOWN</a:t>
          </a:r>
          <a:endParaRPr lang="zh-CN" altLang="en-US" dirty="0"/>
        </a:p>
      </dgm:t>
    </dgm:pt>
    <dgm:pt modelId="{F8891EA0-4F7A-4F86-B427-4CBC57E0FBE9}" type="parTrans" cxnId="{BDDD0F57-741B-4F17-8BEB-343F4945CBB4}">
      <dgm:prSet/>
      <dgm:spPr/>
      <dgm:t>
        <a:bodyPr/>
        <a:lstStyle/>
        <a:p>
          <a:endParaRPr lang="zh-CN" altLang="en-US"/>
        </a:p>
      </dgm:t>
    </dgm:pt>
    <dgm:pt modelId="{0C464052-5451-47B1-8B04-3F663E63446E}" type="sibTrans" cxnId="{BDDD0F57-741B-4F17-8BEB-343F4945CBB4}">
      <dgm:prSet/>
      <dgm:spPr/>
      <dgm:t>
        <a:bodyPr/>
        <a:lstStyle/>
        <a:p>
          <a:endParaRPr lang="zh-CN" altLang="en-US"/>
        </a:p>
      </dgm:t>
    </dgm:pt>
    <dgm:pt modelId="{50078D81-D822-41C9-8494-CEFAED88F85B}" type="pres">
      <dgm:prSet presAssocID="{8A4E62AE-D0A6-4E29-B5F2-2FE08408EAFF}" presName="CompostProcess" presStyleCnt="0">
        <dgm:presLayoutVars>
          <dgm:dir/>
          <dgm:resizeHandles val="exact"/>
        </dgm:presLayoutVars>
      </dgm:prSet>
      <dgm:spPr/>
    </dgm:pt>
    <dgm:pt modelId="{81D25A9D-11F3-4845-B670-3022BA2430EB}" type="pres">
      <dgm:prSet presAssocID="{8A4E62AE-D0A6-4E29-B5F2-2FE08408EAFF}" presName="arrow" presStyleLbl="bgShp" presStyleIdx="0" presStyleCnt="1"/>
      <dgm:spPr/>
    </dgm:pt>
    <dgm:pt modelId="{D0C0DBC5-04B9-4BA1-8B41-FB3B40A557E9}" type="pres">
      <dgm:prSet presAssocID="{8A4E62AE-D0A6-4E29-B5F2-2FE08408EAFF}" presName="linearProcess" presStyleCnt="0"/>
      <dgm:spPr/>
    </dgm:pt>
    <dgm:pt modelId="{7932AC48-631B-4C37-AEC6-6EFB4BF55E75}" type="pres">
      <dgm:prSet presAssocID="{C8081A19-EC77-4892-A08E-293DF43D9603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346E23-5BE9-4305-A876-4A59E4C103D0}" type="pres">
      <dgm:prSet presAssocID="{EE0C626C-BCC2-4AC4-9647-411F1ADA4335}" presName="sibTrans" presStyleCnt="0"/>
      <dgm:spPr/>
    </dgm:pt>
    <dgm:pt modelId="{E508DE78-17AF-4928-92D9-85C9D800AF3D}" type="pres">
      <dgm:prSet presAssocID="{98ACE143-8905-44F2-A6A3-61303864788E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AC3871-E7F3-46BD-8C8E-200AED162E96}" type="pres">
      <dgm:prSet presAssocID="{AC022213-81F0-4E7F-9F23-CBFF3F41B798}" presName="sibTrans" presStyleCnt="0"/>
      <dgm:spPr/>
    </dgm:pt>
    <dgm:pt modelId="{D930AD9C-234B-4AFE-9668-2A1652527B6D}" type="pres">
      <dgm:prSet presAssocID="{E808BE34-CBB8-4AB4-859B-D5A3157DEE17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7F0C1CF-D545-4149-B197-1BE3204BDF14}" srcId="{8A4E62AE-D0A6-4E29-B5F2-2FE08408EAFF}" destId="{98ACE143-8905-44F2-A6A3-61303864788E}" srcOrd="1" destOrd="0" parTransId="{F60B7E93-7808-4DB9-9581-9AB4F624F7D1}" sibTransId="{AC022213-81F0-4E7F-9F23-CBFF3F41B798}"/>
    <dgm:cxn modelId="{962E0259-754B-4FEE-A388-59AA044BBB6D}" type="presOf" srcId="{E808BE34-CBB8-4AB4-859B-D5A3157DEE17}" destId="{D930AD9C-234B-4AFE-9668-2A1652527B6D}" srcOrd="0" destOrd="0" presId="urn:microsoft.com/office/officeart/2005/8/layout/hProcess9"/>
    <dgm:cxn modelId="{E94BCA87-A495-496C-BA36-9A548B1F43CA}" srcId="{8A4E62AE-D0A6-4E29-B5F2-2FE08408EAFF}" destId="{C8081A19-EC77-4892-A08E-293DF43D9603}" srcOrd="0" destOrd="0" parTransId="{900A923C-C845-4291-A632-A2E62C6ACA52}" sibTransId="{EE0C626C-BCC2-4AC4-9647-411F1ADA4335}"/>
    <dgm:cxn modelId="{BDDD0F57-741B-4F17-8BEB-343F4945CBB4}" srcId="{8A4E62AE-D0A6-4E29-B5F2-2FE08408EAFF}" destId="{E808BE34-CBB8-4AB4-859B-D5A3157DEE17}" srcOrd="2" destOrd="0" parTransId="{F8891EA0-4F7A-4F86-B427-4CBC57E0FBE9}" sibTransId="{0C464052-5451-47B1-8B04-3F663E63446E}"/>
    <dgm:cxn modelId="{4FF631A5-D923-4246-979D-98A881608786}" type="presOf" srcId="{C8081A19-EC77-4892-A08E-293DF43D9603}" destId="{7932AC48-631B-4C37-AEC6-6EFB4BF55E75}" srcOrd="0" destOrd="0" presId="urn:microsoft.com/office/officeart/2005/8/layout/hProcess9"/>
    <dgm:cxn modelId="{A4DF40C4-2DDA-4773-9663-3800ECDF5808}" type="presOf" srcId="{98ACE143-8905-44F2-A6A3-61303864788E}" destId="{E508DE78-17AF-4928-92D9-85C9D800AF3D}" srcOrd="0" destOrd="0" presId="urn:microsoft.com/office/officeart/2005/8/layout/hProcess9"/>
    <dgm:cxn modelId="{ECBDF2BD-7284-4D08-9719-2608371D2C10}" type="presOf" srcId="{8A4E62AE-D0A6-4E29-B5F2-2FE08408EAFF}" destId="{50078D81-D822-41C9-8494-CEFAED88F85B}" srcOrd="0" destOrd="0" presId="urn:microsoft.com/office/officeart/2005/8/layout/hProcess9"/>
    <dgm:cxn modelId="{A5DE075F-EA70-486E-A407-BEF8202E8800}" type="presParOf" srcId="{50078D81-D822-41C9-8494-CEFAED88F85B}" destId="{81D25A9D-11F3-4845-B670-3022BA2430EB}" srcOrd="0" destOrd="0" presId="urn:microsoft.com/office/officeart/2005/8/layout/hProcess9"/>
    <dgm:cxn modelId="{114A862A-AD48-43E8-86EA-8C8BBC6A835F}" type="presParOf" srcId="{50078D81-D822-41C9-8494-CEFAED88F85B}" destId="{D0C0DBC5-04B9-4BA1-8B41-FB3B40A557E9}" srcOrd="1" destOrd="0" presId="urn:microsoft.com/office/officeart/2005/8/layout/hProcess9"/>
    <dgm:cxn modelId="{51C64374-BFC8-49B3-8921-67928E29FAF6}" type="presParOf" srcId="{D0C0DBC5-04B9-4BA1-8B41-FB3B40A557E9}" destId="{7932AC48-631B-4C37-AEC6-6EFB4BF55E75}" srcOrd="0" destOrd="0" presId="urn:microsoft.com/office/officeart/2005/8/layout/hProcess9"/>
    <dgm:cxn modelId="{DCDC8392-8FD5-4D96-A6E4-BEA1FCF4EDCE}" type="presParOf" srcId="{D0C0DBC5-04B9-4BA1-8B41-FB3B40A557E9}" destId="{12346E23-5BE9-4305-A876-4A59E4C103D0}" srcOrd="1" destOrd="0" presId="urn:microsoft.com/office/officeart/2005/8/layout/hProcess9"/>
    <dgm:cxn modelId="{B87F92CC-3E68-47AE-B39A-D07E134F4794}" type="presParOf" srcId="{D0C0DBC5-04B9-4BA1-8B41-FB3B40A557E9}" destId="{E508DE78-17AF-4928-92D9-85C9D800AF3D}" srcOrd="2" destOrd="0" presId="urn:microsoft.com/office/officeart/2005/8/layout/hProcess9"/>
    <dgm:cxn modelId="{57F2EF45-860C-481F-8137-D7FC76C71ABF}" type="presParOf" srcId="{D0C0DBC5-04B9-4BA1-8B41-FB3B40A557E9}" destId="{55AC3871-E7F3-46BD-8C8E-200AED162E96}" srcOrd="3" destOrd="0" presId="urn:microsoft.com/office/officeart/2005/8/layout/hProcess9"/>
    <dgm:cxn modelId="{DCB598FA-D8BA-4A2E-B666-3C526A0821FB}" type="presParOf" srcId="{D0C0DBC5-04B9-4BA1-8B41-FB3B40A557E9}" destId="{D930AD9C-234B-4AFE-9668-2A1652527B6D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9E4CAA-9767-4C55-BAC5-6AAA0A224D3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BD69853-CFD4-4BEA-9C05-51C73A5DE1A4}">
      <dgm:prSet phldrT="[文本]"/>
      <dgm:spPr/>
      <dgm:t>
        <a:bodyPr/>
        <a:lstStyle/>
        <a:p>
          <a:r>
            <a:rPr lang="en-US" altLang="zh-CN" dirty="0" smtClean="0"/>
            <a:t>RST assert</a:t>
          </a:r>
          <a:endParaRPr lang="zh-CN" altLang="en-US" dirty="0"/>
        </a:p>
      </dgm:t>
    </dgm:pt>
    <dgm:pt modelId="{810B3E1F-14AC-4AF2-857B-2C04BC39D446}" type="parTrans" cxnId="{2B04CB3F-FCB3-4ECA-91C0-F18CE313A08F}">
      <dgm:prSet/>
      <dgm:spPr/>
      <dgm:t>
        <a:bodyPr/>
        <a:lstStyle/>
        <a:p>
          <a:endParaRPr lang="zh-CN" altLang="en-US"/>
        </a:p>
      </dgm:t>
    </dgm:pt>
    <dgm:pt modelId="{F3F55832-9CF7-4D72-B5AD-3DF0D5F7383A}" type="sibTrans" cxnId="{2B04CB3F-FCB3-4ECA-91C0-F18CE313A08F}">
      <dgm:prSet/>
      <dgm:spPr/>
      <dgm:t>
        <a:bodyPr/>
        <a:lstStyle/>
        <a:p>
          <a:endParaRPr lang="zh-CN" altLang="en-US"/>
        </a:p>
      </dgm:t>
    </dgm:pt>
    <dgm:pt modelId="{86E4790A-6B94-4954-A6C3-7F47CBE7E5EB}">
      <dgm:prSet phldrT="[文本]"/>
      <dgm:spPr/>
      <dgm:t>
        <a:bodyPr/>
        <a:lstStyle/>
        <a:p>
          <a:r>
            <a:rPr lang="en-US" altLang="zh-CN" dirty="0" smtClean="0"/>
            <a:t>Power on</a:t>
          </a:r>
          <a:endParaRPr lang="zh-CN" altLang="en-US" dirty="0"/>
        </a:p>
      </dgm:t>
    </dgm:pt>
    <dgm:pt modelId="{93E97614-9B3C-4720-970C-9E92C1EE7133}" type="parTrans" cxnId="{C1FB287E-80AF-497C-8BAA-B77C3B816F32}">
      <dgm:prSet/>
      <dgm:spPr/>
      <dgm:t>
        <a:bodyPr/>
        <a:lstStyle/>
        <a:p>
          <a:endParaRPr lang="zh-CN" altLang="en-US"/>
        </a:p>
      </dgm:t>
    </dgm:pt>
    <dgm:pt modelId="{1CD78A00-4C11-4442-9658-3B38B515DB7A}" type="sibTrans" cxnId="{C1FB287E-80AF-497C-8BAA-B77C3B816F32}">
      <dgm:prSet/>
      <dgm:spPr/>
      <dgm:t>
        <a:bodyPr/>
        <a:lstStyle/>
        <a:p>
          <a:endParaRPr lang="zh-CN" altLang="en-US"/>
        </a:p>
      </dgm:t>
    </dgm:pt>
    <dgm:pt modelId="{0A3A2EDB-4208-4FE1-B032-AB63BDD2C24D}">
      <dgm:prSet phldrT="[文本]"/>
      <dgm:spPr/>
      <dgm:t>
        <a:bodyPr/>
        <a:lstStyle/>
        <a:p>
          <a:r>
            <a:rPr lang="en-US" altLang="zh-CN" dirty="0" smtClean="0"/>
            <a:t>ISO release</a:t>
          </a:r>
          <a:endParaRPr lang="zh-CN" altLang="en-US" dirty="0"/>
        </a:p>
      </dgm:t>
    </dgm:pt>
    <dgm:pt modelId="{A4230D26-4CE5-4CDD-8824-D92AB16B2422}" type="parTrans" cxnId="{51F1453E-9939-49AD-8D99-F378BD298EF4}">
      <dgm:prSet/>
      <dgm:spPr/>
      <dgm:t>
        <a:bodyPr/>
        <a:lstStyle/>
        <a:p>
          <a:endParaRPr lang="zh-CN" altLang="en-US"/>
        </a:p>
      </dgm:t>
    </dgm:pt>
    <dgm:pt modelId="{D6753011-115C-474E-96B6-90D31A8EACDA}" type="sibTrans" cxnId="{51F1453E-9939-49AD-8D99-F378BD298EF4}">
      <dgm:prSet/>
      <dgm:spPr/>
      <dgm:t>
        <a:bodyPr/>
        <a:lstStyle/>
        <a:p>
          <a:endParaRPr lang="zh-CN" altLang="en-US"/>
        </a:p>
      </dgm:t>
    </dgm:pt>
    <dgm:pt modelId="{BA5338F0-C2C7-47BE-9D96-C6040AA5EEEC}">
      <dgm:prSet/>
      <dgm:spPr/>
      <dgm:t>
        <a:bodyPr/>
        <a:lstStyle/>
        <a:p>
          <a:r>
            <a:rPr lang="en-US" altLang="zh-CN" dirty="0" smtClean="0"/>
            <a:t>RST release</a:t>
          </a:r>
          <a:endParaRPr lang="zh-CN" altLang="en-US" dirty="0"/>
        </a:p>
      </dgm:t>
    </dgm:pt>
    <dgm:pt modelId="{127C4F20-E9F4-4B20-BAFF-A44ED7CA01DB}" type="parTrans" cxnId="{253BC1D4-EF44-4CD2-B984-0CF5556A0575}">
      <dgm:prSet/>
      <dgm:spPr/>
      <dgm:t>
        <a:bodyPr/>
        <a:lstStyle/>
        <a:p>
          <a:endParaRPr lang="zh-CN" altLang="en-US"/>
        </a:p>
      </dgm:t>
    </dgm:pt>
    <dgm:pt modelId="{02A9200E-0586-4000-BF6C-1FE6FD151775}" type="sibTrans" cxnId="{253BC1D4-EF44-4CD2-B984-0CF5556A0575}">
      <dgm:prSet/>
      <dgm:spPr/>
      <dgm:t>
        <a:bodyPr/>
        <a:lstStyle/>
        <a:p>
          <a:endParaRPr lang="zh-CN" altLang="en-US"/>
        </a:p>
      </dgm:t>
    </dgm:pt>
    <dgm:pt modelId="{B19D4F35-9980-4BE8-9976-3110FE4915E8}" type="pres">
      <dgm:prSet presAssocID="{619E4CAA-9767-4C55-BAC5-6AAA0A224D3B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985DC58-749F-4378-88FB-2EE522A7C7D8}" type="pres">
      <dgm:prSet presAssocID="{619E4CAA-9767-4C55-BAC5-6AAA0A224D3B}" presName="arrow" presStyleLbl="bgShp" presStyleIdx="0" presStyleCnt="1"/>
      <dgm:spPr/>
    </dgm:pt>
    <dgm:pt modelId="{FD8BB734-6D3C-425D-958A-C3F0CF729BFF}" type="pres">
      <dgm:prSet presAssocID="{619E4CAA-9767-4C55-BAC5-6AAA0A224D3B}" presName="linearProcess" presStyleCnt="0"/>
      <dgm:spPr/>
    </dgm:pt>
    <dgm:pt modelId="{9B6739A0-ADDB-495F-BF8D-C209BF84A6B8}" type="pres">
      <dgm:prSet presAssocID="{CBD69853-CFD4-4BEA-9C05-51C73A5DE1A4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EAEC1F-4CD9-4C70-AA10-D1901C827EF5}" type="pres">
      <dgm:prSet presAssocID="{F3F55832-9CF7-4D72-B5AD-3DF0D5F7383A}" presName="sibTrans" presStyleCnt="0"/>
      <dgm:spPr/>
    </dgm:pt>
    <dgm:pt modelId="{FD9B26B6-AA00-4A73-88D3-840F972E023E}" type="pres">
      <dgm:prSet presAssocID="{86E4790A-6B94-4954-A6C3-7F47CBE7E5EB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C4FC1A-BD9B-4C76-AFA2-35DFA4F9C605}" type="pres">
      <dgm:prSet presAssocID="{1CD78A00-4C11-4442-9658-3B38B515DB7A}" presName="sibTrans" presStyleCnt="0"/>
      <dgm:spPr/>
    </dgm:pt>
    <dgm:pt modelId="{014E6035-2BED-4963-A40C-EA90B4DAC6A8}" type="pres">
      <dgm:prSet presAssocID="{0A3A2EDB-4208-4FE1-B032-AB63BDD2C24D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4F596E-1527-4E83-96D2-01C6829AF15F}" type="pres">
      <dgm:prSet presAssocID="{D6753011-115C-474E-96B6-90D31A8EACDA}" presName="sibTrans" presStyleCnt="0"/>
      <dgm:spPr/>
    </dgm:pt>
    <dgm:pt modelId="{521523A2-D0A1-44A1-BBD1-27FC5A03F33C}" type="pres">
      <dgm:prSet presAssocID="{BA5338F0-C2C7-47BE-9D96-C6040AA5EEEC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707E420-E5C4-452D-B6CB-EC9D7A2CA55F}" type="presOf" srcId="{CBD69853-CFD4-4BEA-9C05-51C73A5DE1A4}" destId="{9B6739A0-ADDB-495F-BF8D-C209BF84A6B8}" srcOrd="0" destOrd="0" presId="urn:microsoft.com/office/officeart/2005/8/layout/hProcess9"/>
    <dgm:cxn modelId="{2B04CB3F-FCB3-4ECA-91C0-F18CE313A08F}" srcId="{619E4CAA-9767-4C55-BAC5-6AAA0A224D3B}" destId="{CBD69853-CFD4-4BEA-9C05-51C73A5DE1A4}" srcOrd="0" destOrd="0" parTransId="{810B3E1F-14AC-4AF2-857B-2C04BC39D446}" sibTransId="{F3F55832-9CF7-4D72-B5AD-3DF0D5F7383A}"/>
    <dgm:cxn modelId="{EFA03B51-AD42-4412-9565-E56832D8D8CC}" type="presOf" srcId="{0A3A2EDB-4208-4FE1-B032-AB63BDD2C24D}" destId="{014E6035-2BED-4963-A40C-EA90B4DAC6A8}" srcOrd="0" destOrd="0" presId="urn:microsoft.com/office/officeart/2005/8/layout/hProcess9"/>
    <dgm:cxn modelId="{74A2FB3A-76D8-4A95-B731-8557192A2C17}" type="presOf" srcId="{86E4790A-6B94-4954-A6C3-7F47CBE7E5EB}" destId="{FD9B26B6-AA00-4A73-88D3-840F972E023E}" srcOrd="0" destOrd="0" presId="urn:microsoft.com/office/officeart/2005/8/layout/hProcess9"/>
    <dgm:cxn modelId="{253BC1D4-EF44-4CD2-B984-0CF5556A0575}" srcId="{619E4CAA-9767-4C55-BAC5-6AAA0A224D3B}" destId="{BA5338F0-C2C7-47BE-9D96-C6040AA5EEEC}" srcOrd="3" destOrd="0" parTransId="{127C4F20-E9F4-4B20-BAFF-A44ED7CA01DB}" sibTransId="{02A9200E-0586-4000-BF6C-1FE6FD151775}"/>
    <dgm:cxn modelId="{BF69F703-EB3F-41F3-8081-944037BE0EB2}" type="presOf" srcId="{619E4CAA-9767-4C55-BAC5-6AAA0A224D3B}" destId="{B19D4F35-9980-4BE8-9976-3110FE4915E8}" srcOrd="0" destOrd="0" presId="urn:microsoft.com/office/officeart/2005/8/layout/hProcess9"/>
    <dgm:cxn modelId="{51F1453E-9939-49AD-8D99-F378BD298EF4}" srcId="{619E4CAA-9767-4C55-BAC5-6AAA0A224D3B}" destId="{0A3A2EDB-4208-4FE1-B032-AB63BDD2C24D}" srcOrd="2" destOrd="0" parTransId="{A4230D26-4CE5-4CDD-8824-D92AB16B2422}" sibTransId="{D6753011-115C-474E-96B6-90D31A8EACDA}"/>
    <dgm:cxn modelId="{34244FA3-6780-4E44-B7C5-5EB92BC31491}" type="presOf" srcId="{BA5338F0-C2C7-47BE-9D96-C6040AA5EEEC}" destId="{521523A2-D0A1-44A1-BBD1-27FC5A03F33C}" srcOrd="0" destOrd="0" presId="urn:microsoft.com/office/officeart/2005/8/layout/hProcess9"/>
    <dgm:cxn modelId="{C1FB287E-80AF-497C-8BAA-B77C3B816F32}" srcId="{619E4CAA-9767-4C55-BAC5-6AAA0A224D3B}" destId="{86E4790A-6B94-4954-A6C3-7F47CBE7E5EB}" srcOrd="1" destOrd="0" parTransId="{93E97614-9B3C-4720-970C-9E92C1EE7133}" sibTransId="{1CD78A00-4C11-4442-9658-3B38B515DB7A}"/>
    <dgm:cxn modelId="{433333AC-3059-4BCF-9365-F09569970F56}" type="presParOf" srcId="{B19D4F35-9980-4BE8-9976-3110FE4915E8}" destId="{9985DC58-749F-4378-88FB-2EE522A7C7D8}" srcOrd="0" destOrd="0" presId="urn:microsoft.com/office/officeart/2005/8/layout/hProcess9"/>
    <dgm:cxn modelId="{77D04E7A-4C6D-44C0-8BE5-16A8FB64FE57}" type="presParOf" srcId="{B19D4F35-9980-4BE8-9976-3110FE4915E8}" destId="{FD8BB734-6D3C-425D-958A-C3F0CF729BFF}" srcOrd="1" destOrd="0" presId="urn:microsoft.com/office/officeart/2005/8/layout/hProcess9"/>
    <dgm:cxn modelId="{2534CEBA-9C9E-419C-8FD6-163C4F9BBE9F}" type="presParOf" srcId="{FD8BB734-6D3C-425D-958A-C3F0CF729BFF}" destId="{9B6739A0-ADDB-495F-BF8D-C209BF84A6B8}" srcOrd="0" destOrd="0" presId="urn:microsoft.com/office/officeart/2005/8/layout/hProcess9"/>
    <dgm:cxn modelId="{B70DA176-F8D7-4FE2-9DE1-785E26B7A361}" type="presParOf" srcId="{FD8BB734-6D3C-425D-958A-C3F0CF729BFF}" destId="{48EAEC1F-4CD9-4C70-AA10-D1901C827EF5}" srcOrd="1" destOrd="0" presId="urn:microsoft.com/office/officeart/2005/8/layout/hProcess9"/>
    <dgm:cxn modelId="{D615B25C-A437-4D48-80EC-01501EA8662D}" type="presParOf" srcId="{FD8BB734-6D3C-425D-958A-C3F0CF729BFF}" destId="{FD9B26B6-AA00-4A73-88D3-840F972E023E}" srcOrd="2" destOrd="0" presId="urn:microsoft.com/office/officeart/2005/8/layout/hProcess9"/>
    <dgm:cxn modelId="{24929C87-7737-49D5-A304-A302B7051BB9}" type="presParOf" srcId="{FD8BB734-6D3C-425D-958A-C3F0CF729BFF}" destId="{0EC4FC1A-BD9B-4C76-AFA2-35DFA4F9C605}" srcOrd="3" destOrd="0" presId="urn:microsoft.com/office/officeart/2005/8/layout/hProcess9"/>
    <dgm:cxn modelId="{38113088-72AF-431E-ACF5-43C3A7680EA4}" type="presParOf" srcId="{FD8BB734-6D3C-425D-958A-C3F0CF729BFF}" destId="{014E6035-2BED-4963-A40C-EA90B4DAC6A8}" srcOrd="4" destOrd="0" presId="urn:microsoft.com/office/officeart/2005/8/layout/hProcess9"/>
    <dgm:cxn modelId="{7AB4593C-AB5F-4AB9-945E-4B4AAD2A8449}" type="presParOf" srcId="{FD8BB734-6D3C-425D-958A-C3F0CF729BFF}" destId="{FD4F596E-1527-4E83-96D2-01C6829AF15F}" srcOrd="5" destOrd="0" presId="urn:microsoft.com/office/officeart/2005/8/layout/hProcess9"/>
    <dgm:cxn modelId="{72986DB9-2090-46F1-A90D-F6CD996EDE55}" type="presParOf" srcId="{FD8BB734-6D3C-425D-958A-C3F0CF729BFF}" destId="{521523A2-D0A1-44A1-BBD1-27FC5A03F33C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D25A9D-11F3-4845-B670-3022BA2430EB}">
      <dsp:nvSpPr>
        <dsp:cNvPr id="0" name=""/>
        <dsp:cNvSpPr/>
      </dsp:nvSpPr>
      <dsp:spPr>
        <a:xfrm>
          <a:off x="617219" y="0"/>
          <a:ext cx="6995160" cy="46863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4925" dist="31750" dir="5400000" algn="tl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contourW="9525" prstMaterial="dkEdge">
          <a:bevelT w="12000" h="24150"/>
          <a:contourClr>
            <a:schemeClr val="accent1">
              <a:tint val="40000"/>
              <a:hueOff val="0"/>
              <a:satOff val="0"/>
              <a:lumOff val="0"/>
              <a:alphaOff val="0"/>
              <a:satMod val="11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932AC48-631B-4C37-AEC6-6EFB4BF55E75}">
      <dsp:nvSpPr>
        <dsp:cNvPr id="0" name=""/>
        <dsp:cNvSpPr/>
      </dsp:nvSpPr>
      <dsp:spPr>
        <a:xfrm>
          <a:off x="4432" y="1405890"/>
          <a:ext cx="2616479" cy="187452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8000"/>
                <a:satMod val="100000"/>
              </a:schemeClr>
              <a:schemeClr val="accent1">
                <a:hueOff val="0"/>
                <a:satOff val="0"/>
                <a:lumOff val="0"/>
                <a:alphaOff val="0"/>
                <a:tint val="100000"/>
                <a:satMod val="200000"/>
              </a:schemeClr>
            </a:duotone>
          </a:blip>
          <a:tile tx="0" ty="0" sx="80000" sy="80000" flip="none" algn="tl"/>
        </a:blipFill>
        <a:ln>
          <a:noFill/>
        </a:ln>
        <a:effectLst>
          <a:outerShdw blurRad="34925" dist="31750" dir="5400000" algn="tl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contourW="9525" prstMaterial="dkEdge">
          <a:bevelT w="12000" h="24150"/>
          <a:contourClr>
            <a:schemeClr val="accent1">
              <a:hueOff val="0"/>
              <a:satOff val="0"/>
              <a:lumOff val="0"/>
              <a:alphaOff val="0"/>
              <a:satMod val="11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0" kern="1200" dirty="0" smtClean="0"/>
            <a:t>WFI</a:t>
          </a:r>
          <a:endParaRPr lang="zh-CN" altLang="en-US" sz="5000" kern="1200" dirty="0"/>
        </a:p>
      </dsp:txBody>
      <dsp:txXfrm>
        <a:off x="95939" y="1497397"/>
        <a:ext cx="2433465" cy="1691506"/>
      </dsp:txXfrm>
    </dsp:sp>
    <dsp:sp modelId="{E508DE78-17AF-4928-92D9-85C9D800AF3D}">
      <dsp:nvSpPr>
        <dsp:cNvPr id="0" name=""/>
        <dsp:cNvSpPr/>
      </dsp:nvSpPr>
      <dsp:spPr>
        <a:xfrm>
          <a:off x="2806560" y="1405890"/>
          <a:ext cx="2616479" cy="187452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8000"/>
                <a:satMod val="100000"/>
              </a:schemeClr>
              <a:schemeClr val="accent1">
                <a:hueOff val="0"/>
                <a:satOff val="0"/>
                <a:lumOff val="0"/>
                <a:alphaOff val="0"/>
                <a:tint val="100000"/>
                <a:satMod val="200000"/>
              </a:schemeClr>
            </a:duotone>
          </a:blip>
          <a:tile tx="0" ty="0" sx="80000" sy="80000" flip="none" algn="tl"/>
        </a:blipFill>
        <a:ln>
          <a:noFill/>
        </a:ln>
        <a:effectLst>
          <a:outerShdw blurRad="34925" dist="31750" dir="5400000" algn="tl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contourW="9525" prstMaterial="dkEdge">
          <a:bevelT w="12000" h="24150"/>
          <a:contourClr>
            <a:schemeClr val="accent1">
              <a:hueOff val="0"/>
              <a:satOff val="0"/>
              <a:lumOff val="0"/>
              <a:alphaOff val="0"/>
              <a:satMod val="11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0" kern="1200" dirty="0" smtClean="0"/>
            <a:t>ISO CLAP</a:t>
          </a:r>
          <a:endParaRPr lang="zh-CN" altLang="en-US" sz="5000" kern="1200" dirty="0"/>
        </a:p>
      </dsp:txBody>
      <dsp:txXfrm>
        <a:off x="2898067" y="1497397"/>
        <a:ext cx="2433465" cy="1691506"/>
      </dsp:txXfrm>
    </dsp:sp>
    <dsp:sp modelId="{D930AD9C-234B-4AFE-9668-2A1652527B6D}">
      <dsp:nvSpPr>
        <dsp:cNvPr id="0" name=""/>
        <dsp:cNvSpPr/>
      </dsp:nvSpPr>
      <dsp:spPr>
        <a:xfrm>
          <a:off x="5608687" y="1405890"/>
          <a:ext cx="2616479" cy="187452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8000"/>
                <a:satMod val="100000"/>
              </a:schemeClr>
              <a:schemeClr val="accent1">
                <a:hueOff val="0"/>
                <a:satOff val="0"/>
                <a:lumOff val="0"/>
                <a:alphaOff val="0"/>
                <a:tint val="100000"/>
                <a:satMod val="200000"/>
              </a:schemeClr>
            </a:duotone>
          </a:blip>
          <a:tile tx="0" ty="0" sx="80000" sy="80000" flip="none" algn="tl"/>
        </a:blipFill>
        <a:ln>
          <a:noFill/>
        </a:ln>
        <a:effectLst>
          <a:outerShdw blurRad="34925" dist="31750" dir="5400000" algn="tl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contourW="9525" prstMaterial="dkEdge">
          <a:bevelT w="12000" h="24150"/>
          <a:contourClr>
            <a:schemeClr val="accent1">
              <a:hueOff val="0"/>
              <a:satOff val="0"/>
              <a:lumOff val="0"/>
              <a:alphaOff val="0"/>
              <a:satMod val="11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0" kern="1200" dirty="0" smtClean="0"/>
            <a:t>POWER DOWN</a:t>
          </a:r>
          <a:endParaRPr lang="zh-CN" altLang="en-US" sz="5000" kern="1200" dirty="0"/>
        </a:p>
      </dsp:txBody>
      <dsp:txXfrm>
        <a:off x="5700194" y="1497397"/>
        <a:ext cx="2433465" cy="16915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85DC58-749F-4378-88FB-2EE522A7C7D8}">
      <dsp:nvSpPr>
        <dsp:cNvPr id="0" name=""/>
        <dsp:cNvSpPr/>
      </dsp:nvSpPr>
      <dsp:spPr>
        <a:xfrm>
          <a:off x="617219" y="0"/>
          <a:ext cx="6995160" cy="46863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6739A0-ADDB-495F-BF8D-C209BF84A6B8}">
      <dsp:nvSpPr>
        <dsp:cNvPr id="0" name=""/>
        <dsp:cNvSpPr/>
      </dsp:nvSpPr>
      <dsp:spPr>
        <a:xfrm>
          <a:off x="4514" y="1405890"/>
          <a:ext cx="1933536" cy="1874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700" kern="1200" dirty="0" smtClean="0"/>
            <a:t>RST assert</a:t>
          </a:r>
          <a:endParaRPr lang="zh-CN" altLang="en-US" sz="3700" kern="1200" dirty="0"/>
        </a:p>
      </dsp:txBody>
      <dsp:txXfrm>
        <a:off x="96021" y="1497397"/>
        <a:ext cx="1750522" cy="1691506"/>
      </dsp:txXfrm>
    </dsp:sp>
    <dsp:sp modelId="{FD9B26B6-AA00-4A73-88D3-840F972E023E}">
      <dsp:nvSpPr>
        <dsp:cNvPr id="0" name=""/>
        <dsp:cNvSpPr/>
      </dsp:nvSpPr>
      <dsp:spPr>
        <a:xfrm>
          <a:off x="2100192" y="1405890"/>
          <a:ext cx="1933536" cy="1874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700" kern="1200" dirty="0" smtClean="0"/>
            <a:t>Power on</a:t>
          </a:r>
          <a:endParaRPr lang="zh-CN" altLang="en-US" sz="3700" kern="1200" dirty="0"/>
        </a:p>
      </dsp:txBody>
      <dsp:txXfrm>
        <a:off x="2191699" y="1497397"/>
        <a:ext cx="1750522" cy="1691506"/>
      </dsp:txXfrm>
    </dsp:sp>
    <dsp:sp modelId="{014E6035-2BED-4963-A40C-EA90B4DAC6A8}">
      <dsp:nvSpPr>
        <dsp:cNvPr id="0" name=""/>
        <dsp:cNvSpPr/>
      </dsp:nvSpPr>
      <dsp:spPr>
        <a:xfrm>
          <a:off x="4195870" y="1405890"/>
          <a:ext cx="1933536" cy="1874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700" kern="1200" dirty="0" smtClean="0"/>
            <a:t>ISO release</a:t>
          </a:r>
          <a:endParaRPr lang="zh-CN" altLang="en-US" sz="3700" kern="1200" dirty="0"/>
        </a:p>
      </dsp:txBody>
      <dsp:txXfrm>
        <a:off x="4287377" y="1497397"/>
        <a:ext cx="1750522" cy="1691506"/>
      </dsp:txXfrm>
    </dsp:sp>
    <dsp:sp modelId="{521523A2-D0A1-44A1-BBD1-27FC5A03F33C}">
      <dsp:nvSpPr>
        <dsp:cNvPr id="0" name=""/>
        <dsp:cNvSpPr/>
      </dsp:nvSpPr>
      <dsp:spPr>
        <a:xfrm>
          <a:off x="6291548" y="1405890"/>
          <a:ext cx="1933536" cy="1874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700" kern="1200" dirty="0" smtClean="0"/>
            <a:t>RST release</a:t>
          </a:r>
          <a:endParaRPr lang="zh-CN" altLang="en-US" sz="3700" kern="1200" dirty="0"/>
        </a:p>
      </dsp:txBody>
      <dsp:txXfrm>
        <a:off x="6383055" y="1497397"/>
        <a:ext cx="1750522" cy="16915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cortexa7 review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Peng Chen</a:t>
            </a:r>
          </a:p>
          <a:p>
            <a:r>
              <a:rPr lang="en-US" altLang="zh-CN" dirty="0" smtClean="0"/>
              <a:t>2017.11.07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1310" cy="579755"/>
          </a:xfrm>
          <a:prstGeom prst="rect">
            <a:avLst/>
          </a:prstGeom>
          <a:noFill/>
        </p:spPr>
      </p:pic>
      <p:pic>
        <p:nvPicPr>
          <p:cNvPr id="5" name="图片 4" descr="Artosyn Slogon 201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770" y="6372225"/>
            <a:ext cx="1224280" cy="485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810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Software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cortexa7</a:t>
            </a:r>
          </a:p>
          <a:p>
            <a:r>
              <a:rPr lang="en-US" altLang="zh-CN" dirty="0" smtClean="0"/>
              <a:t>cortexa7_boot</a:t>
            </a:r>
          </a:p>
          <a:p>
            <a:r>
              <a:rPr lang="en-US" altLang="zh-CN" dirty="0" smtClean="0"/>
              <a:t>cortexa7_sram</a:t>
            </a:r>
          </a:p>
          <a:p>
            <a:r>
              <a:rPr lang="en-US" altLang="zh-CN" dirty="0" smtClean="0"/>
              <a:t>cortexa7_boot_bb</a:t>
            </a:r>
          </a:p>
          <a:p>
            <a:r>
              <a:rPr lang="en-US" altLang="zh-CN" dirty="0" smtClean="0"/>
              <a:t>cortexa7_sram_bb</a:t>
            </a:r>
            <a:endParaRPr lang="zh-CN" altLang="en-US" dirty="0"/>
          </a:p>
        </p:txBody>
      </p:sp>
      <p:sp>
        <p:nvSpPr>
          <p:cNvPr id="4" name="圆角矩形标注 3"/>
          <p:cNvSpPr/>
          <p:nvPr/>
        </p:nvSpPr>
        <p:spPr>
          <a:xfrm>
            <a:off x="3602361" y="1192426"/>
            <a:ext cx="1800199" cy="729081"/>
          </a:xfrm>
          <a:prstGeom prst="wedgeRoundRectCallout">
            <a:avLst>
              <a:gd name="adj1" fmla="val -115166"/>
              <a:gd name="adj2" fmla="val 636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code @rom</a:t>
            </a:r>
          </a:p>
          <a:p>
            <a:pPr algn="ctr"/>
            <a:r>
              <a:rPr lang="en-US" altLang="zh-CN" dirty="0"/>
              <a:t>data @ram</a:t>
            </a:r>
          </a:p>
          <a:p>
            <a:pPr algn="ctr"/>
            <a:r>
              <a:rPr lang="en-US" altLang="zh-CN" dirty="0"/>
              <a:t>stack @ram</a:t>
            </a:r>
            <a:endParaRPr lang="zh-CN" altLang="en-US" dirty="0"/>
          </a:p>
        </p:txBody>
      </p:sp>
      <p:sp>
        <p:nvSpPr>
          <p:cNvPr id="17" name="圆角矩形标注 16"/>
          <p:cNvSpPr/>
          <p:nvPr/>
        </p:nvSpPr>
        <p:spPr>
          <a:xfrm>
            <a:off x="4502460" y="1633300"/>
            <a:ext cx="3453916" cy="859596"/>
          </a:xfrm>
          <a:prstGeom prst="wedgeRoundRectCallout">
            <a:avLst>
              <a:gd name="adj1" fmla="val -80850"/>
              <a:gd name="adj2" fmla="val 5254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code @rom</a:t>
            </a:r>
          </a:p>
          <a:p>
            <a:pPr algn="ctr"/>
            <a:r>
              <a:rPr lang="en-US" altLang="zh-CN" dirty="0"/>
              <a:t>First level boot</a:t>
            </a:r>
          </a:p>
          <a:p>
            <a:pPr algn="ctr"/>
            <a:r>
              <a:rPr lang="en-US" altLang="zh-CN" dirty="0"/>
              <a:t>cooperate with cortexa7_sram</a:t>
            </a:r>
          </a:p>
        </p:txBody>
      </p:sp>
      <p:sp>
        <p:nvSpPr>
          <p:cNvPr id="18" name="圆角矩形标注 17"/>
          <p:cNvSpPr/>
          <p:nvPr/>
        </p:nvSpPr>
        <p:spPr>
          <a:xfrm>
            <a:off x="4571999" y="2276871"/>
            <a:ext cx="3453916" cy="747083"/>
          </a:xfrm>
          <a:prstGeom prst="wedgeRoundRectCallout">
            <a:avLst>
              <a:gd name="adj1" fmla="val -79589"/>
              <a:gd name="adj2" fmla="val 597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code @BB_SRAM</a:t>
            </a:r>
          </a:p>
          <a:p>
            <a:pPr algn="ctr"/>
            <a:r>
              <a:rPr lang="en-US" altLang="zh-CN" dirty="0"/>
              <a:t>data and stack @</a:t>
            </a:r>
            <a:r>
              <a:rPr lang="en-US" altLang="zh-CN" dirty="0" smtClean="0"/>
              <a:t>MAIN_SRAM</a:t>
            </a:r>
            <a:endParaRPr lang="zh-CN" altLang="en-US" dirty="0"/>
          </a:p>
        </p:txBody>
      </p:sp>
      <p:sp>
        <p:nvSpPr>
          <p:cNvPr id="19" name="圆角矩形标注 18"/>
          <p:cNvSpPr/>
          <p:nvPr/>
        </p:nvSpPr>
        <p:spPr>
          <a:xfrm>
            <a:off x="4860032" y="2860543"/>
            <a:ext cx="3744416" cy="747083"/>
          </a:xfrm>
          <a:prstGeom prst="wedgeRoundRectCallout">
            <a:avLst>
              <a:gd name="adj1" fmla="val -74042"/>
              <a:gd name="adj2" fmla="val 586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code @rom</a:t>
            </a:r>
          </a:p>
          <a:p>
            <a:pPr algn="ctr"/>
            <a:r>
              <a:rPr lang="en-US" altLang="zh-CN" dirty="0"/>
              <a:t>First level boot</a:t>
            </a:r>
          </a:p>
          <a:p>
            <a:pPr algn="ctr"/>
            <a:r>
              <a:rPr lang="en-US" altLang="zh-CN" dirty="0"/>
              <a:t>cooperate with cortexa7_sram_bb</a:t>
            </a:r>
          </a:p>
        </p:txBody>
      </p:sp>
      <p:sp>
        <p:nvSpPr>
          <p:cNvPr id="20" name="圆角矩形标注 19"/>
          <p:cNvSpPr/>
          <p:nvPr/>
        </p:nvSpPr>
        <p:spPr>
          <a:xfrm>
            <a:off x="5004048" y="3407537"/>
            <a:ext cx="3744416" cy="747083"/>
          </a:xfrm>
          <a:prstGeom prst="wedgeRoundRectCallout">
            <a:avLst>
              <a:gd name="adj1" fmla="val -74042"/>
              <a:gd name="adj2" fmla="val 586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code @MAIN_SRAM</a:t>
            </a:r>
          </a:p>
          <a:p>
            <a:pPr algn="ctr"/>
            <a:r>
              <a:rPr lang="en-US" altLang="zh-CN" dirty="0"/>
              <a:t>data and stack @</a:t>
            </a:r>
            <a:r>
              <a:rPr lang="en-US" altLang="zh-CN" dirty="0" smtClean="0"/>
              <a:t>MAIN_SRAM</a:t>
            </a:r>
            <a:endParaRPr lang="zh-CN" altLang="en-US" dirty="0"/>
          </a:p>
        </p:txBody>
      </p:sp>
      <p:pic>
        <p:nvPicPr>
          <p:cNvPr id="21" name="图片 2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1310" cy="579755"/>
          </a:xfrm>
          <a:prstGeom prst="rect">
            <a:avLst/>
          </a:prstGeom>
          <a:noFill/>
        </p:spPr>
      </p:pic>
      <p:pic>
        <p:nvPicPr>
          <p:cNvPr id="22" name="图片 21" descr="Artosyn Slogon 201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720" y="6372225"/>
            <a:ext cx="122428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49" y="4869160"/>
            <a:ext cx="3886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213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RTL SIM ----- cortexa7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scompile</a:t>
            </a:r>
            <a:r>
              <a:rPr lang="en-US" altLang="zh-CN" dirty="0" smtClean="0"/>
              <a:t> a7_test –</a:t>
            </a:r>
            <a:r>
              <a:rPr lang="en-US" altLang="zh-CN" dirty="0" err="1" smtClean="0"/>
              <a:t>docompile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a7_test/main_a7.c </a:t>
            </a:r>
            <a:r>
              <a:rPr lang="en-US" altLang="zh-CN" dirty="0" smtClean="0">
                <a:sym typeface="Wingdings" panose="05000000000000000000" pitchFamily="2" charset="2"/>
              </a:rPr>
              <a:t> cortexa7/</a:t>
            </a:r>
            <a:r>
              <a:rPr lang="en-US" altLang="zh-CN" dirty="0" err="1" smtClean="0">
                <a:sym typeface="Wingdings" panose="05000000000000000000" pitchFamily="2" charset="2"/>
              </a:rPr>
              <a:t>main.c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>
                <a:sym typeface="Wingdings" panose="05000000000000000000" pitchFamily="2" charset="2"/>
              </a:rPr>
              <a:t>make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>
                <a:sym typeface="Wingdings" panose="05000000000000000000" pitchFamily="2" charset="2"/>
              </a:rPr>
              <a:t>convert bin to hex file </a:t>
            </a:r>
            <a:r>
              <a:rPr lang="en-US" altLang="zh-CN" dirty="0" err="1" smtClean="0">
                <a:sym typeface="Wingdings" panose="05000000000000000000" pitchFamily="2" charset="2"/>
              </a:rPr>
              <a:t>code.hex</a:t>
            </a:r>
            <a:r>
              <a:rPr lang="en-US" altLang="zh-CN" dirty="0" smtClean="0">
                <a:sym typeface="Wingdings" panose="05000000000000000000" pitchFamily="2" charset="2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>
                <a:sym typeface="Wingdings" panose="05000000000000000000" pitchFamily="2" charset="2"/>
              </a:rPr>
              <a:t>RTL compile and sim(read in the </a:t>
            </a:r>
            <a:r>
              <a:rPr lang="en-US" altLang="zh-CN" dirty="0" err="1" smtClean="0">
                <a:sym typeface="Wingdings" panose="05000000000000000000" pitchFamily="2" charset="2"/>
              </a:rPr>
              <a:t>code.hex</a:t>
            </a:r>
            <a:r>
              <a:rPr lang="en-US" altLang="zh-CN" dirty="0" smtClean="0">
                <a:sym typeface="Wingdings" panose="05000000000000000000" pitchFamily="2" charset="2"/>
              </a:rPr>
              <a:t>)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800" dirty="0">
                <a:sym typeface="Wingdings" panose="05000000000000000000" pitchFamily="2" charset="2"/>
              </a:rPr>
              <a:t>3 cores get into sleep mode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800" dirty="0" smtClean="0">
                <a:sym typeface="Wingdings" panose="05000000000000000000" pitchFamily="2" charset="2"/>
              </a:rPr>
              <a:t>data section initialization @</a:t>
            </a:r>
            <a:r>
              <a:rPr lang="en-US" altLang="zh-CN" sz="2800" dirty="0" err="1" smtClean="0">
                <a:sym typeface="Wingdings" panose="05000000000000000000" pitchFamily="2" charset="2"/>
              </a:rPr>
              <a:t>sram</a:t>
            </a:r>
            <a:endParaRPr lang="en-US" altLang="zh-CN" sz="2800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800" dirty="0" smtClean="0">
                <a:sym typeface="Wingdings" panose="05000000000000000000" pitchFamily="2" charset="2"/>
              </a:rPr>
              <a:t>stack initialization @</a:t>
            </a:r>
            <a:r>
              <a:rPr lang="en-US" altLang="zh-CN" sz="2800" dirty="0" err="1" smtClean="0">
                <a:sym typeface="Wingdings" panose="05000000000000000000" pitchFamily="2" charset="2"/>
              </a:rPr>
              <a:t>sram</a:t>
            </a:r>
            <a:endParaRPr lang="en-US" altLang="zh-CN" sz="2800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800" dirty="0" smtClean="0">
                <a:sym typeface="Wingdings" panose="05000000000000000000" pitchFamily="2" charset="2"/>
              </a:rPr>
              <a:t>Jump to main function(your code).</a:t>
            </a:r>
            <a:endParaRPr lang="en-US" altLang="zh-CN" sz="28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1310" cy="579755"/>
          </a:xfrm>
          <a:prstGeom prst="rect">
            <a:avLst/>
          </a:prstGeom>
          <a:noFill/>
        </p:spPr>
      </p:pic>
      <p:pic>
        <p:nvPicPr>
          <p:cNvPr id="6" name="图片 5" descr="Artosyn Slogon 201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720" y="6372225"/>
            <a:ext cx="1224280" cy="485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180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 descr="Artosyn Slogon 201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720" y="6372225"/>
            <a:ext cx="122428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RTL---SIM debug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5095875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圆角矩形标注 3"/>
          <p:cNvSpPr/>
          <p:nvPr/>
        </p:nvSpPr>
        <p:spPr>
          <a:xfrm>
            <a:off x="755576" y="1052736"/>
            <a:ext cx="720080" cy="504056"/>
          </a:xfrm>
          <a:prstGeom prst="wedgeRoundRectCallout">
            <a:avLst>
              <a:gd name="adj1" fmla="val -46230"/>
              <a:gd name="adj2" fmla="val 892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Time</a:t>
            </a:r>
            <a:endParaRPr lang="zh-CN" altLang="en-US" dirty="0"/>
          </a:p>
        </p:txBody>
      </p:sp>
      <p:sp>
        <p:nvSpPr>
          <p:cNvPr id="5" name="圆角矩形标注 4"/>
          <p:cNvSpPr/>
          <p:nvPr/>
        </p:nvSpPr>
        <p:spPr>
          <a:xfrm>
            <a:off x="1835696" y="1052736"/>
            <a:ext cx="1008113" cy="504056"/>
          </a:xfrm>
          <a:prstGeom prst="wedgeRoundRectCallout">
            <a:avLst>
              <a:gd name="adj1" fmla="val -41853"/>
              <a:gd name="adj2" fmla="val 1177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Address</a:t>
            </a:r>
            <a:endParaRPr lang="zh-CN" altLang="en-US" dirty="0"/>
          </a:p>
        </p:txBody>
      </p:sp>
      <p:sp>
        <p:nvSpPr>
          <p:cNvPr id="7" name="圆角矩形标注 6"/>
          <p:cNvSpPr/>
          <p:nvPr/>
        </p:nvSpPr>
        <p:spPr>
          <a:xfrm>
            <a:off x="2920606" y="1171965"/>
            <a:ext cx="720080" cy="504056"/>
          </a:xfrm>
          <a:prstGeom prst="wedgeRoundRectCallout">
            <a:avLst>
              <a:gd name="adj1" fmla="val -51068"/>
              <a:gd name="adj2" fmla="val 9100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code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851920" y="1844824"/>
            <a:ext cx="1224136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标注 8"/>
          <p:cNvSpPr/>
          <p:nvPr/>
        </p:nvSpPr>
        <p:spPr>
          <a:xfrm>
            <a:off x="4139952" y="1171965"/>
            <a:ext cx="1152128" cy="504056"/>
          </a:xfrm>
          <a:prstGeom prst="wedgeRoundRectCallout">
            <a:avLst>
              <a:gd name="adj1" fmla="val -38218"/>
              <a:gd name="adj2" fmla="val 823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assembly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115616" y="1967170"/>
            <a:ext cx="1224136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标注 10"/>
          <p:cNvSpPr/>
          <p:nvPr/>
        </p:nvSpPr>
        <p:spPr>
          <a:xfrm>
            <a:off x="0" y="1369699"/>
            <a:ext cx="1008113" cy="504056"/>
          </a:xfrm>
          <a:prstGeom prst="wedgeRoundRectCallout">
            <a:avLst>
              <a:gd name="adj1" fmla="val 63537"/>
              <a:gd name="adj2" fmla="val 1005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Result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333" y="1716048"/>
            <a:ext cx="3429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圆角矩形标注 7"/>
          <p:cNvSpPr/>
          <p:nvPr/>
        </p:nvSpPr>
        <p:spPr>
          <a:xfrm>
            <a:off x="6876256" y="980728"/>
            <a:ext cx="1512168" cy="576064"/>
          </a:xfrm>
          <a:prstGeom prst="wedgeRoundRectCallout">
            <a:avLst>
              <a:gd name="adj1" fmla="val -53890"/>
              <a:gd name="adj2" fmla="val 952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disassemble</a:t>
            </a:r>
            <a:endParaRPr lang="zh-CN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451792"/>
            <a:ext cx="6286500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圆角矩形标注 14"/>
          <p:cNvSpPr/>
          <p:nvPr/>
        </p:nvSpPr>
        <p:spPr>
          <a:xfrm>
            <a:off x="6228184" y="3163760"/>
            <a:ext cx="1512168" cy="576064"/>
          </a:xfrm>
          <a:prstGeom prst="wedgeRoundRectCallout">
            <a:avLst>
              <a:gd name="adj1" fmla="val -53890"/>
              <a:gd name="adj2" fmla="val 952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Waveform</a:t>
            </a:r>
            <a:endParaRPr lang="zh-CN" altLang="en-US" dirty="0"/>
          </a:p>
        </p:txBody>
      </p:sp>
      <p:pic>
        <p:nvPicPr>
          <p:cNvPr id="16" name="图片 1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49" y="0"/>
            <a:ext cx="1591310" cy="579755"/>
          </a:xfrm>
          <a:prstGeom prst="rect">
            <a:avLst/>
          </a:prstGeom>
          <a:noFill/>
        </p:spPr>
      </p:pic>
      <p:sp>
        <p:nvSpPr>
          <p:cNvPr id="12" name="椭圆 11"/>
          <p:cNvSpPr/>
          <p:nvPr/>
        </p:nvSpPr>
        <p:spPr>
          <a:xfrm>
            <a:off x="4211960" y="4653135"/>
            <a:ext cx="3707760" cy="7200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Verdi HWSW is like </a:t>
            </a:r>
            <a:r>
              <a:rPr lang="en-US" altLang="zh-CN" dirty="0" err="1" smtClean="0"/>
              <a:t>codelink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10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  <p:bldP spid="11" grpId="0" animBg="1"/>
      <p:bldP spid="8" grpId="0" animBg="1"/>
      <p:bldP spid="15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POST SIM ---- cortexa7_sram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Need to define POST_SIM</a:t>
            </a:r>
          </a:p>
          <a:p>
            <a:r>
              <a:rPr lang="en-US" altLang="zh-CN" dirty="0" err="1"/>
              <a:t>scompile</a:t>
            </a:r>
            <a:r>
              <a:rPr lang="en-US" altLang="zh-CN" dirty="0"/>
              <a:t> a7_test –</a:t>
            </a:r>
            <a:r>
              <a:rPr lang="en-US" altLang="zh-CN" dirty="0" err="1"/>
              <a:t>docompile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a7_test/main_a7.c</a:t>
            </a:r>
            <a:r>
              <a:rPr lang="en-US" altLang="zh-CN" dirty="0" smtClean="0">
                <a:sym typeface="Wingdings" panose="05000000000000000000" pitchFamily="2" charset="2"/>
              </a:rPr>
              <a:t> cortexa7_sram/</a:t>
            </a:r>
            <a:r>
              <a:rPr lang="en-US" altLang="zh-CN" dirty="0" err="1" smtClean="0">
                <a:sym typeface="Wingdings" panose="05000000000000000000" pitchFamily="2" charset="2"/>
              </a:rPr>
              <a:t>main.c</a:t>
            </a:r>
            <a:endParaRPr lang="en-US" altLang="zh-CN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>
                <a:sym typeface="Wingdings" panose="05000000000000000000" pitchFamily="2" charset="2"/>
              </a:rPr>
              <a:t>make(cortexa7_boot and cortexa7_sram)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mtClean="0">
                <a:sym typeface="Wingdings" panose="05000000000000000000" pitchFamily="2" charset="2"/>
              </a:rPr>
              <a:t>bin2hex: </a:t>
            </a:r>
            <a:r>
              <a:rPr lang="en-US" altLang="zh-CN" dirty="0" err="1" smtClean="0">
                <a:sym typeface="Wingdings" panose="05000000000000000000" pitchFamily="2" charset="2"/>
              </a:rPr>
              <a:t>boot.hex</a:t>
            </a:r>
            <a:r>
              <a:rPr lang="en-US" altLang="zh-CN" dirty="0" smtClean="0">
                <a:sym typeface="Wingdings" panose="05000000000000000000" pitchFamily="2" charset="2"/>
              </a:rPr>
              <a:t>, </a:t>
            </a:r>
            <a:r>
              <a:rPr lang="en-US" altLang="zh-CN" dirty="0" err="1" smtClean="0">
                <a:sym typeface="Wingdings" panose="05000000000000000000" pitchFamily="2" charset="2"/>
              </a:rPr>
              <a:t>code_l.hex</a:t>
            </a:r>
            <a:r>
              <a:rPr lang="en-US" altLang="zh-CN" dirty="0" smtClean="0">
                <a:sym typeface="Wingdings" panose="05000000000000000000" pitchFamily="2" charset="2"/>
              </a:rPr>
              <a:t> and </a:t>
            </a:r>
            <a:r>
              <a:rPr lang="en-US" altLang="zh-CN" dirty="0" err="1" smtClean="0">
                <a:sym typeface="Wingdings" panose="05000000000000000000" pitchFamily="2" charset="2"/>
              </a:rPr>
              <a:t>code_h.hex</a:t>
            </a:r>
            <a:endParaRPr lang="en-US" altLang="zh-CN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sym typeface="Wingdings" panose="05000000000000000000" pitchFamily="2" charset="2"/>
              </a:rPr>
              <a:t>RTL compile and sim(read </a:t>
            </a:r>
            <a:r>
              <a:rPr lang="en-US" altLang="zh-CN" dirty="0" smtClean="0">
                <a:sym typeface="Wingdings" panose="05000000000000000000" pitchFamily="2" charset="2"/>
              </a:rPr>
              <a:t>in </a:t>
            </a:r>
            <a:r>
              <a:rPr lang="en-US" altLang="zh-CN" dirty="0" err="1" smtClean="0">
                <a:sym typeface="Wingdings" panose="05000000000000000000" pitchFamily="2" charset="2"/>
              </a:rPr>
              <a:t>boot.hex</a:t>
            </a:r>
            <a:r>
              <a:rPr lang="en-US" altLang="zh-CN" dirty="0" smtClean="0">
                <a:sym typeface="Wingdings" panose="05000000000000000000" pitchFamily="2" charset="2"/>
              </a:rPr>
              <a:t>, </a:t>
            </a:r>
            <a:r>
              <a:rPr lang="en-US" altLang="zh-CN" dirty="0" err="1" smtClean="0">
                <a:sym typeface="Wingdings" panose="05000000000000000000" pitchFamily="2" charset="2"/>
              </a:rPr>
              <a:t>code_l.hex</a:t>
            </a:r>
            <a:r>
              <a:rPr lang="en-US" altLang="zh-CN" dirty="0" smtClean="0">
                <a:sym typeface="Wingdings" panose="05000000000000000000" pitchFamily="2" charset="2"/>
              </a:rPr>
              <a:t> and </a:t>
            </a:r>
            <a:r>
              <a:rPr lang="en-US" altLang="zh-CN" dirty="0" err="1" smtClean="0">
                <a:sym typeface="Wingdings" panose="05000000000000000000" pitchFamily="2" charset="2"/>
              </a:rPr>
              <a:t>code_h.hex</a:t>
            </a:r>
            <a:r>
              <a:rPr lang="en-US" altLang="zh-CN" dirty="0" smtClean="0">
                <a:sym typeface="Wingdings" panose="05000000000000000000" pitchFamily="2" charset="2"/>
              </a:rPr>
              <a:t>)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圆角矩形标注 5"/>
          <p:cNvSpPr/>
          <p:nvPr/>
        </p:nvSpPr>
        <p:spPr>
          <a:xfrm>
            <a:off x="6588224" y="4149080"/>
            <a:ext cx="1440160" cy="778863"/>
          </a:xfrm>
          <a:prstGeom prst="wedgeRoundRectCallout">
            <a:avLst>
              <a:gd name="adj1" fmla="val -40855"/>
              <a:gd name="adj2" fmla="val 8725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BOOT ROM</a:t>
            </a:r>
            <a:endParaRPr lang="zh-CN" altLang="en-US" dirty="0"/>
          </a:p>
        </p:txBody>
      </p:sp>
      <p:sp>
        <p:nvSpPr>
          <p:cNvPr id="7" name="圆角矩形标注 6"/>
          <p:cNvSpPr/>
          <p:nvPr/>
        </p:nvSpPr>
        <p:spPr>
          <a:xfrm>
            <a:off x="2123728" y="4625739"/>
            <a:ext cx="1440160" cy="778863"/>
          </a:xfrm>
          <a:prstGeom prst="wedgeRoundRectCallout">
            <a:avLst>
              <a:gd name="adj1" fmla="val -30575"/>
              <a:gd name="adj2" fmla="val 883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BB_SRAM</a:t>
            </a:r>
            <a:endParaRPr lang="zh-CN" altLang="en-US" dirty="0"/>
          </a:p>
        </p:txBody>
      </p:sp>
      <p:pic>
        <p:nvPicPr>
          <p:cNvPr id="8" name="图片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1310" cy="579755"/>
          </a:xfrm>
          <a:prstGeom prst="rect">
            <a:avLst/>
          </a:prstGeom>
          <a:noFill/>
        </p:spPr>
      </p:pic>
      <p:pic>
        <p:nvPicPr>
          <p:cNvPr id="9" name="图片 8" descr="Artosyn Slogon 201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720" y="6372225"/>
            <a:ext cx="1224280" cy="485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109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Local sim environment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simulation location /home/</a:t>
            </a:r>
            <a:r>
              <a:rPr lang="en-US" altLang="zh-CN" dirty="0" err="1" smtClean="0"/>
              <a:t>pchen</a:t>
            </a:r>
            <a:r>
              <a:rPr lang="en-US" altLang="zh-CN" dirty="0" smtClean="0"/>
              <a:t>/A7/Cortex-A7-r0p5-00rel0/cortexa7/logical/cortexa7_intkit/validation @eda-11</a:t>
            </a:r>
          </a:p>
          <a:p>
            <a:r>
              <a:rPr lang="en-US" altLang="zh-CN" dirty="0" smtClean="0"/>
              <a:t>Doc location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/home/</a:t>
            </a:r>
            <a:r>
              <a:rPr lang="en-US" altLang="zh-CN" dirty="0" err="1" smtClean="0"/>
              <a:t>pchen</a:t>
            </a:r>
            <a:r>
              <a:rPr lang="en-US" altLang="zh-CN" dirty="0" smtClean="0"/>
              <a:t>/A7/Cortex-A7-r0p5-   00rel0/cortexa7/logical/cortexa7_intkit/validation </a:t>
            </a:r>
            <a:r>
              <a:rPr lang="en-US" altLang="zh-CN" dirty="0"/>
              <a:t>@eda-11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669"/>
            <a:ext cx="1591310" cy="579755"/>
          </a:xfrm>
          <a:prstGeom prst="rect">
            <a:avLst/>
          </a:prstGeom>
          <a:noFill/>
        </p:spPr>
      </p:pic>
      <p:pic>
        <p:nvPicPr>
          <p:cNvPr id="5" name="图片 4" descr="Artosyn Slogon 201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720" y="6372225"/>
            <a:ext cx="1224280" cy="485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361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local sim --- test case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i="1" dirty="0" smtClean="0"/>
              <a:t>Configuration tests</a:t>
            </a:r>
            <a:r>
              <a:rPr lang="en-US" altLang="zh-CN" dirty="0" smtClean="0"/>
              <a:t>: Verify the configuration of the system.</a:t>
            </a:r>
          </a:p>
          <a:p>
            <a:r>
              <a:rPr lang="en-US" altLang="zh-CN" b="1" i="1" dirty="0" smtClean="0"/>
              <a:t>Integration tests</a:t>
            </a:r>
            <a:r>
              <a:rPr lang="en-US" altLang="zh-CN" dirty="0" smtClean="0"/>
              <a:t>: Verify the connection of all the components.</a:t>
            </a:r>
          </a:p>
          <a:p>
            <a:r>
              <a:rPr lang="en-US" altLang="zh-CN" b="1" i="1" dirty="0" smtClean="0"/>
              <a:t>Functional tests</a:t>
            </a:r>
            <a:r>
              <a:rPr lang="en-US" altLang="zh-CN" dirty="0" smtClean="0"/>
              <a:t>: Demonstrate and test the correct basic functionality of configurable components of the system</a:t>
            </a:r>
          </a:p>
          <a:p>
            <a:r>
              <a:rPr lang="en-US" altLang="zh-CN" b="1" i="1" dirty="0" smtClean="0"/>
              <a:t>Power tests</a:t>
            </a:r>
            <a:r>
              <a:rPr lang="en-US" altLang="zh-CN" dirty="0" smtClean="0"/>
              <a:t>: Indicate the power characteristics.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1310" cy="579755"/>
          </a:xfrm>
          <a:prstGeom prst="rect">
            <a:avLst/>
          </a:prstGeom>
          <a:noFill/>
        </p:spPr>
      </p:pic>
      <p:pic>
        <p:nvPicPr>
          <p:cNvPr id="5" name="图片 4" descr="Artosyn Slogon 201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720" y="6372225"/>
            <a:ext cx="122428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标注 2"/>
          <p:cNvSpPr/>
          <p:nvPr/>
        </p:nvSpPr>
        <p:spPr>
          <a:xfrm>
            <a:off x="4427984" y="4233854"/>
            <a:ext cx="3312368" cy="1224136"/>
          </a:xfrm>
          <a:prstGeom prst="wedgeRectCallout">
            <a:avLst>
              <a:gd name="adj1" fmla="val -54223"/>
              <a:gd name="adj2" fmla="val 895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mmu</a:t>
            </a:r>
            <a:r>
              <a:rPr lang="en-US" altLang="zh-CN" dirty="0" smtClean="0"/>
              <a:t>, L1 cache and L2 cache;  FPU and NEON;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620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Artosyn Slogon 201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720" y="6372225"/>
            <a:ext cx="122428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local sim run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source </a:t>
            </a:r>
            <a:r>
              <a:rPr lang="en-US" altLang="zh-CN" dirty="0" err="1" smtClean="0"/>
              <a:t>dotcshrc</a:t>
            </a:r>
            <a:endParaRPr lang="en-US" altLang="zh-CN" dirty="0" smtClean="0"/>
          </a:p>
          <a:p>
            <a:r>
              <a:rPr lang="en-US" altLang="zh-CN" dirty="0" smtClean="0"/>
              <a:t>modify </a:t>
            </a:r>
            <a:r>
              <a:rPr lang="en-US" altLang="zh-CN" dirty="0" err="1" smtClean="0"/>
              <a:t>ikvalidate.cfg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source configure_rtl_kit.pl</a:t>
            </a:r>
          </a:p>
          <a:p>
            <a:r>
              <a:rPr lang="en-US" altLang="zh-CN" dirty="0" err="1" smtClean="0"/>
              <a:t>source_me.modelsim</a:t>
            </a:r>
            <a:endParaRPr lang="en-US" altLang="zh-CN" dirty="0" smtClean="0"/>
          </a:p>
          <a:p>
            <a:r>
              <a:rPr lang="en-US" altLang="zh-CN" dirty="0" err="1" smtClean="0"/>
              <a:t>ikvalidate</a:t>
            </a:r>
            <a:endParaRPr lang="zh-CN" altLang="en-US" dirty="0"/>
          </a:p>
        </p:txBody>
      </p:sp>
      <p:sp>
        <p:nvSpPr>
          <p:cNvPr id="5" name="下箭头 4"/>
          <p:cNvSpPr/>
          <p:nvPr/>
        </p:nvSpPr>
        <p:spPr>
          <a:xfrm>
            <a:off x="6156176" y="1484784"/>
            <a:ext cx="1224136" cy="38884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 rot="5400000">
            <a:off x="6099148" y="3676382"/>
            <a:ext cx="1347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sim process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82" y="5661248"/>
            <a:ext cx="89138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1591310" cy="5797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1062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8343403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1310" cy="579755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DCG flow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" y="476672"/>
            <a:ext cx="5563066" cy="6292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圆角矩形标注 3"/>
          <p:cNvSpPr/>
          <p:nvPr/>
        </p:nvSpPr>
        <p:spPr>
          <a:xfrm>
            <a:off x="3347864" y="908720"/>
            <a:ext cx="1728192" cy="936104"/>
          </a:xfrm>
          <a:prstGeom prst="wedgeRoundRectCallout">
            <a:avLst>
              <a:gd name="adj1" fmla="val -52882"/>
              <a:gd name="adj2" fmla="val 9785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Floor Plan of cortexa7core</a:t>
            </a:r>
            <a:endParaRPr lang="zh-CN" altLang="en-US" dirty="0"/>
          </a:p>
        </p:txBody>
      </p:sp>
      <p:pic>
        <p:nvPicPr>
          <p:cNvPr id="8" name="图片 7" descr="Artosyn Slogon 2015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720" y="6372225"/>
            <a:ext cx="1224280" cy="485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395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863" y="1966913"/>
            <a:ext cx="9229726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Bottom up DCG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标注 3"/>
          <p:cNvSpPr/>
          <p:nvPr/>
        </p:nvSpPr>
        <p:spPr>
          <a:xfrm>
            <a:off x="2123728" y="2254681"/>
            <a:ext cx="1872208" cy="648072"/>
          </a:xfrm>
          <a:prstGeom prst="wedgeRectCallout">
            <a:avLst>
              <a:gd name="adj1" fmla="val -49672"/>
              <a:gd name="adj2" fmla="val 934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a7 core</a:t>
            </a:r>
            <a:endParaRPr lang="zh-CN" altLang="en-US" dirty="0"/>
          </a:p>
        </p:txBody>
      </p:sp>
      <p:sp>
        <p:nvSpPr>
          <p:cNvPr id="7" name="矩形标注 6"/>
          <p:cNvSpPr/>
          <p:nvPr/>
        </p:nvSpPr>
        <p:spPr>
          <a:xfrm>
            <a:off x="6444208" y="3119619"/>
            <a:ext cx="1872208" cy="540060"/>
          </a:xfrm>
          <a:prstGeom prst="wedgeRectCallout">
            <a:avLst>
              <a:gd name="adj1" fmla="val -37113"/>
              <a:gd name="adj2" fmla="val 891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a7 harden</a:t>
            </a:r>
            <a:endParaRPr lang="zh-CN" alt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79" y="28627"/>
            <a:ext cx="7504113" cy="686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243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DCG flow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Advance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Accurately predict post-layout timing, area and power during RTL synthesis without the need for </a:t>
            </a:r>
            <a:r>
              <a:rPr lang="en-US" altLang="zh-CN" b="1" i="1" dirty="0" smtClean="0"/>
              <a:t>timing approximations</a:t>
            </a:r>
            <a:r>
              <a:rPr lang="en-US" altLang="zh-CN" dirty="0" smtClean="0"/>
              <a:t> based on wire load models.</a:t>
            </a:r>
          </a:p>
          <a:p>
            <a:r>
              <a:rPr lang="en-US" altLang="zh-CN" dirty="0" smtClean="0"/>
              <a:t>Goal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Provide a better optimized starting point for physical implementation.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9" y="0"/>
            <a:ext cx="1591310" cy="579755"/>
          </a:xfrm>
          <a:prstGeom prst="rect">
            <a:avLst/>
          </a:prstGeom>
          <a:noFill/>
        </p:spPr>
      </p:pic>
      <p:pic>
        <p:nvPicPr>
          <p:cNvPr id="5" name="图片 4" descr="Artosyn Slogon 201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720" y="6372225"/>
            <a:ext cx="122428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标注 5"/>
          <p:cNvSpPr/>
          <p:nvPr/>
        </p:nvSpPr>
        <p:spPr>
          <a:xfrm>
            <a:off x="5364088" y="1484784"/>
            <a:ext cx="2016224" cy="720080"/>
          </a:xfrm>
          <a:prstGeom prst="wedgeRectCallout">
            <a:avLst>
              <a:gd name="adj1" fmla="val -48560"/>
              <a:gd name="adj2" fmla="val 895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congestion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380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Design diagram</a:t>
            </a:r>
          </a:p>
          <a:p>
            <a:r>
              <a:rPr lang="en-US" altLang="zh-CN" dirty="0" smtClean="0"/>
              <a:t>Feature list</a:t>
            </a:r>
          </a:p>
          <a:p>
            <a:r>
              <a:rPr lang="en-US" altLang="zh-CN" dirty="0" smtClean="0"/>
              <a:t>Low power design</a:t>
            </a:r>
          </a:p>
          <a:p>
            <a:r>
              <a:rPr lang="en-US" altLang="zh-CN" dirty="0" smtClean="0"/>
              <a:t>Software</a:t>
            </a:r>
          </a:p>
          <a:p>
            <a:r>
              <a:rPr lang="en-US" altLang="zh-CN" dirty="0" smtClean="0"/>
              <a:t>SIM</a:t>
            </a:r>
          </a:p>
          <a:p>
            <a:r>
              <a:rPr lang="en-US" altLang="zh-CN" dirty="0" smtClean="0"/>
              <a:t>Synthesis and DCG flow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1310" cy="579755"/>
          </a:xfrm>
          <a:prstGeom prst="rect">
            <a:avLst/>
          </a:prstGeom>
          <a:noFill/>
        </p:spPr>
      </p:pic>
      <p:pic>
        <p:nvPicPr>
          <p:cNvPr id="5" name="图片 4" descr="Artosyn Slogon 201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770" y="6372225"/>
            <a:ext cx="1224280" cy="485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23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417680" y="2967335"/>
            <a:ext cx="23086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Thanks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1310" cy="579755"/>
          </a:xfrm>
          <a:prstGeom prst="rect">
            <a:avLst/>
          </a:prstGeom>
          <a:noFill/>
        </p:spPr>
      </p:pic>
      <p:pic>
        <p:nvPicPr>
          <p:cNvPr id="6" name="图片 5" descr="Artosyn Slogon 201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720" y="6372225"/>
            <a:ext cx="1224280" cy="485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270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Design Diagram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268760"/>
            <a:ext cx="8343900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1310" cy="579755"/>
          </a:xfrm>
          <a:prstGeom prst="rect">
            <a:avLst/>
          </a:prstGeom>
          <a:noFill/>
        </p:spPr>
      </p:pic>
      <p:pic>
        <p:nvPicPr>
          <p:cNvPr id="6" name="图片 5" descr="Artosyn Slogon 201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770" y="6372225"/>
            <a:ext cx="1224280" cy="485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097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805" y="1566863"/>
            <a:ext cx="6566539" cy="4496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Design Diagram ---- CGU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椭圆形标注 3"/>
          <p:cNvSpPr/>
          <p:nvPr/>
        </p:nvSpPr>
        <p:spPr>
          <a:xfrm>
            <a:off x="7452320" y="2924944"/>
            <a:ext cx="1584176" cy="1008112"/>
          </a:xfrm>
          <a:prstGeom prst="wedgeEllipseCallout">
            <a:avLst>
              <a:gd name="adj1" fmla="val -56565"/>
              <a:gd name="adj2" fmla="val 676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throttle function</a:t>
            </a:r>
            <a:endParaRPr lang="zh-CN" altLang="en-US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45" y="4149080"/>
            <a:ext cx="7789863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9"/>
            <a:ext cx="1591310" cy="579755"/>
          </a:xfrm>
          <a:prstGeom prst="rect">
            <a:avLst/>
          </a:prstGeom>
          <a:noFill/>
        </p:spPr>
      </p:pic>
      <p:pic>
        <p:nvPicPr>
          <p:cNvPr id="8" name="图片 7" descr="Artosyn Slogon 2015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720" y="6363785"/>
            <a:ext cx="1224280" cy="485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757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Design Diagram ---RGU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6840760" cy="47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97" y="2924944"/>
            <a:ext cx="7332663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椭圆形标注 3"/>
          <p:cNvSpPr/>
          <p:nvPr/>
        </p:nvSpPr>
        <p:spPr>
          <a:xfrm>
            <a:off x="6876256" y="1916832"/>
            <a:ext cx="1800200" cy="792088"/>
          </a:xfrm>
          <a:prstGeom prst="wedgeEllipseCallout">
            <a:avLst>
              <a:gd name="adj1" fmla="val -60413"/>
              <a:gd name="adj2" fmla="val 811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Reset sequence</a:t>
            </a:r>
            <a:endParaRPr lang="zh-CN" altLang="en-US" dirty="0"/>
          </a:p>
        </p:txBody>
      </p:sp>
      <p:pic>
        <p:nvPicPr>
          <p:cNvPr id="7" name="图片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1310" cy="579755"/>
          </a:xfrm>
          <a:prstGeom prst="rect">
            <a:avLst/>
          </a:prstGeom>
          <a:noFill/>
        </p:spPr>
      </p:pic>
      <p:pic>
        <p:nvPicPr>
          <p:cNvPr id="8" name="图片 7" descr="Artosyn Slogon 2015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770" y="6372225"/>
            <a:ext cx="1224280" cy="485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964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Feature 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altLang="zh-CN" dirty="0"/>
              <a:t>4 cores in the cortexa7 </a:t>
            </a:r>
            <a:r>
              <a:rPr lang="en-US" altLang="zh-CN" dirty="0" err="1"/>
              <a:t>MPCore</a:t>
            </a:r>
            <a:r>
              <a:rPr lang="en-US" altLang="zh-CN" dirty="0"/>
              <a:t>.</a:t>
            </a:r>
            <a:endParaRPr lang="zh-CN" altLang="zh-CN" dirty="0"/>
          </a:p>
          <a:p>
            <a:pPr lvl="0"/>
            <a:r>
              <a:rPr lang="en-US" altLang="zh-CN" dirty="0"/>
              <a:t>192 SPI interrupts in which there are 160 external device interrupt.</a:t>
            </a:r>
            <a:endParaRPr lang="zh-CN" altLang="zh-CN" dirty="0"/>
          </a:p>
          <a:p>
            <a:r>
              <a:rPr lang="en-US" altLang="zh-CN" dirty="0"/>
              <a:t>32KB L1 I </a:t>
            </a:r>
            <a:r>
              <a:rPr lang="en-US" altLang="zh-CN" dirty="0" smtClean="0"/>
              <a:t>Cache, </a:t>
            </a:r>
            <a:r>
              <a:rPr lang="en-US" altLang="zh-CN" dirty="0"/>
              <a:t>32KB L1 D Cache.</a:t>
            </a:r>
            <a:endParaRPr lang="zh-CN" altLang="zh-CN" dirty="0"/>
          </a:p>
          <a:p>
            <a:r>
              <a:rPr lang="en-US" altLang="zh-CN" dirty="0"/>
              <a:t>512KB L2 Cache.</a:t>
            </a:r>
            <a:endParaRPr lang="zh-CN" altLang="zh-CN" dirty="0"/>
          </a:p>
          <a:p>
            <a:r>
              <a:rPr lang="en-US" altLang="zh-CN" dirty="0"/>
              <a:t>FPU </a:t>
            </a:r>
            <a:r>
              <a:rPr lang="en-US" altLang="zh-CN" dirty="0" smtClean="0"/>
              <a:t>VFPv4-D16.</a:t>
            </a:r>
            <a:endParaRPr lang="zh-CN" altLang="zh-CN" dirty="0"/>
          </a:p>
          <a:p>
            <a:r>
              <a:rPr lang="en-US" altLang="zh-CN" dirty="0"/>
              <a:t>NEON provide support for the ARMv7 Advanced </a:t>
            </a:r>
            <a:r>
              <a:rPr lang="en-US" altLang="zh-CN" b="1" i="1" dirty="0"/>
              <a:t>SIMDv2</a:t>
            </a:r>
            <a:r>
              <a:rPr lang="en-US" altLang="zh-CN" dirty="0"/>
              <a:t> and </a:t>
            </a:r>
            <a:r>
              <a:rPr lang="en-US" altLang="zh-CN" b="1" i="1" dirty="0"/>
              <a:t>Vector Floaint-Pointv4 </a:t>
            </a:r>
            <a:r>
              <a:rPr lang="en-US" altLang="zh-CN" dirty="0"/>
              <a:t>instruction sets</a:t>
            </a:r>
            <a:r>
              <a:rPr lang="en-US" altLang="zh-CN" dirty="0" smtClean="0"/>
              <a:t>.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1310" cy="579755"/>
          </a:xfrm>
          <a:prstGeom prst="rect">
            <a:avLst/>
          </a:prstGeom>
          <a:noFill/>
        </p:spPr>
      </p:pic>
      <p:pic>
        <p:nvPicPr>
          <p:cNvPr id="5" name="图片 4" descr="Artosyn Slogon 201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770" y="6387587"/>
            <a:ext cx="1224280" cy="485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930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Low power 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76872"/>
            <a:ext cx="2981325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椭圆形标注 4"/>
          <p:cNvSpPr/>
          <p:nvPr/>
        </p:nvSpPr>
        <p:spPr>
          <a:xfrm>
            <a:off x="3851920" y="1268760"/>
            <a:ext cx="2664296" cy="756084"/>
          </a:xfrm>
          <a:prstGeom prst="wedgeEllipseCallout">
            <a:avLst>
              <a:gd name="adj1" fmla="val -36494"/>
              <a:gd name="adj2" fmla="val 1106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Power domain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73176"/>
            <a:ext cx="6363934" cy="3506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椭圆形标注 3"/>
          <p:cNvSpPr/>
          <p:nvPr/>
        </p:nvSpPr>
        <p:spPr>
          <a:xfrm>
            <a:off x="6156176" y="1085529"/>
            <a:ext cx="2304256" cy="1224136"/>
          </a:xfrm>
          <a:prstGeom prst="wedgeEllipseCallout">
            <a:avLst>
              <a:gd name="adj1" fmla="val -48044"/>
              <a:gd name="adj2" fmla="val 724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shutdown</a:t>
            </a:r>
            <a:endParaRPr lang="zh-CN" altLang="en-US" dirty="0"/>
          </a:p>
        </p:txBody>
      </p:sp>
      <p:sp>
        <p:nvSpPr>
          <p:cNvPr id="6" name="椭圆形标注 5"/>
          <p:cNvSpPr/>
          <p:nvPr/>
        </p:nvSpPr>
        <p:spPr>
          <a:xfrm>
            <a:off x="3851920" y="3861048"/>
            <a:ext cx="1728192" cy="648072"/>
          </a:xfrm>
          <a:prstGeom prst="wedgeEllipseCallout">
            <a:avLst>
              <a:gd name="adj1" fmla="val -38571"/>
              <a:gd name="adj2" fmla="val 1310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mem with PG</a:t>
            </a:r>
            <a:endParaRPr lang="zh-CN" altLang="en-US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465" y="2661084"/>
            <a:ext cx="492442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椭圆形标注 6"/>
          <p:cNvSpPr/>
          <p:nvPr/>
        </p:nvSpPr>
        <p:spPr>
          <a:xfrm>
            <a:off x="5364088" y="3140968"/>
            <a:ext cx="1656184" cy="792088"/>
          </a:xfrm>
          <a:prstGeom prst="wedgeEllipseCallout">
            <a:avLst>
              <a:gd name="adj1" fmla="val -48893"/>
              <a:gd name="adj2" fmla="val 844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isolation cell</a:t>
            </a:r>
            <a:endParaRPr lang="zh-CN" altLang="en-US" dirty="0"/>
          </a:p>
        </p:txBody>
      </p:sp>
      <p:sp>
        <p:nvSpPr>
          <p:cNvPr id="8" name="椭圆形标注 7"/>
          <p:cNvSpPr/>
          <p:nvPr/>
        </p:nvSpPr>
        <p:spPr>
          <a:xfrm>
            <a:off x="1231919" y="3140968"/>
            <a:ext cx="1806407" cy="573887"/>
          </a:xfrm>
          <a:prstGeom prst="wedgeEllipseCallout">
            <a:avLst>
              <a:gd name="adj1" fmla="val 65008"/>
              <a:gd name="adj2" fmla="val 1293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power gating</a:t>
            </a:r>
            <a:endParaRPr lang="zh-CN" altLang="en-US" dirty="0"/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983" y="2404735"/>
            <a:ext cx="502920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椭圆形标注 8"/>
          <p:cNvSpPr/>
          <p:nvPr/>
        </p:nvSpPr>
        <p:spPr>
          <a:xfrm>
            <a:off x="3076875" y="2834165"/>
            <a:ext cx="1440160" cy="842590"/>
          </a:xfrm>
          <a:prstGeom prst="wedgeEllipseCallout">
            <a:avLst>
              <a:gd name="adj1" fmla="val -35346"/>
              <a:gd name="adj2" fmla="val 780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input LS</a:t>
            </a:r>
            <a:endParaRPr lang="zh-CN" altLang="en-US" dirty="0"/>
          </a:p>
        </p:txBody>
      </p:sp>
      <p:sp>
        <p:nvSpPr>
          <p:cNvPr id="16" name="椭圆形标注 15"/>
          <p:cNvSpPr/>
          <p:nvPr/>
        </p:nvSpPr>
        <p:spPr>
          <a:xfrm>
            <a:off x="5560746" y="3006616"/>
            <a:ext cx="1675550" cy="842590"/>
          </a:xfrm>
          <a:prstGeom prst="wedgeEllipseCallout">
            <a:avLst>
              <a:gd name="adj1" fmla="val -35346"/>
              <a:gd name="adj2" fmla="val 780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output LS</a:t>
            </a:r>
            <a:endParaRPr lang="zh-CN" altLang="en-US" dirty="0"/>
          </a:p>
        </p:txBody>
      </p:sp>
      <p:pic>
        <p:nvPicPr>
          <p:cNvPr id="15" name="图片 14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1310" cy="579755"/>
          </a:xfrm>
          <a:prstGeom prst="rect">
            <a:avLst/>
          </a:prstGeom>
          <a:noFill/>
        </p:spPr>
      </p:pic>
      <p:pic>
        <p:nvPicPr>
          <p:cNvPr id="17" name="图片 16" descr="Artosyn Slogon 2015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720" y="6372225"/>
            <a:ext cx="1224280" cy="485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636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6" grpId="0" animBg="1"/>
      <p:bldP spid="7" grpId="0" animBg="1"/>
      <p:bldP spid="8" grpId="0" animBg="1"/>
      <p:bldP spid="9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Power down sequence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3658328"/>
              </p:ext>
            </p:extLst>
          </p:nvPr>
        </p:nvGraphicFramePr>
        <p:xfrm>
          <a:off x="457200" y="1600200"/>
          <a:ext cx="8229600" cy="468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图片 4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1310" cy="579755"/>
          </a:xfrm>
          <a:prstGeom prst="rect">
            <a:avLst/>
          </a:prstGeom>
          <a:noFill/>
        </p:spPr>
      </p:pic>
      <p:pic>
        <p:nvPicPr>
          <p:cNvPr id="6" name="图片 5" descr="Artosyn Slogon 2015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720" y="6372225"/>
            <a:ext cx="1224280" cy="485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060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Power on sequence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1685038"/>
              </p:ext>
            </p:extLst>
          </p:nvPr>
        </p:nvGraphicFramePr>
        <p:xfrm>
          <a:off x="457200" y="1600200"/>
          <a:ext cx="8229600" cy="468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图片 4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1310" cy="579755"/>
          </a:xfrm>
          <a:prstGeom prst="rect">
            <a:avLst/>
          </a:prstGeom>
          <a:noFill/>
        </p:spPr>
      </p:pic>
      <p:pic>
        <p:nvPicPr>
          <p:cNvPr id="6" name="图片 5" descr="Artosyn Slogon 2015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720" y="6372225"/>
            <a:ext cx="1224280" cy="485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202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8348</TotalTime>
  <Words>421</Words>
  <Application>Microsoft Office PowerPoint</Application>
  <PresentationFormat>全屏显示(4:3)</PresentationFormat>
  <Paragraphs>117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暗香扑面</vt:lpstr>
      <vt:lpstr>cortexa7 review</vt:lpstr>
      <vt:lpstr>Contents</vt:lpstr>
      <vt:lpstr>Design Diagram</vt:lpstr>
      <vt:lpstr>Design Diagram ---- CGU</vt:lpstr>
      <vt:lpstr>Design Diagram ---RGU</vt:lpstr>
      <vt:lpstr>Feature list</vt:lpstr>
      <vt:lpstr>Low power design</vt:lpstr>
      <vt:lpstr>Power down sequence</vt:lpstr>
      <vt:lpstr>Power on sequence</vt:lpstr>
      <vt:lpstr>Software</vt:lpstr>
      <vt:lpstr>RTL SIM ----- cortexa7</vt:lpstr>
      <vt:lpstr>RTL---SIM debug</vt:lpstr>
      <vt:lpstr>POST SIM ---- cortexa7_sram</vt:lpstr>
      <vt:lpstr>Local sim environment</vt:lpstr>
      <vt:lpstr>local sim --- test case</vt:lpstr>
      <vt:lpstr>local sim run</vt:lpstr>
      <vt:lpstr>DCG flow</vt:lpstr>
      <vt:lpstr>Bottom up DCG</vt:lpstr>
      <vt:lpstr>DCG flow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cortexa7 review</dc:title>
  <dc:creator>peng chen</dc:creator>
  <cp:lastModifiedBy>chenp</cp:lastModifiedBy>
  <cp:revision>53</cp:revision>
  <dcterms:created xsi:type="dcterms:W3CDTF">2017-11-07T01:35:47Z</dcterms:created>
  <dcterms:modified xsi:type="dcterms:W3CDTF">2017-11-13T07:44:35Z</dcterms:modified>
</cp:coreProperties>
</file>