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71" r:id="rId4"/>
    <p:sldId id="279" r:id="rId5"/>
    <p:sldId id="280" r:id="rId6"/>
    <p:sldId id="283" r:id="rId7"/>
    <p:sldId id="278" r:id="rId8"/>
    <p:sldId id="274" r:id="rId9"/>
    <p:sldId id="284" r:id="rId10"/>
    <p:sldId id="285" r:id="rId11"/>
    <p:sldId id="286" r:id="rId12"/>
    <p:sldId id="291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86" y="-60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168" y="-9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CCAC-10FD-4CB5-9B1D-F919B0E5D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9EFC-7712-4625-9B9B-08EC228B36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CAEB-4237-41EA-89B6-DD173AA85A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12AC-FD11-4ACF-AA16-DF70E5B0EC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6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微软雅黑" panose="020B0503020204020204" pitchFamily="34" charset="-122"/>
          <a:ea typeface="+mj-ea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anose="020B0604020202020204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anose="020B0604020202020204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anose="020B0604020202020204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Veloce Build3 Testplan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090"/>
            <a:ext cx="5520690" cy="572770"/>
          </a:xfrm>
        </p:spPr>
        <p:txBody>
          <a:bodyPr/>
          <a:lstStyle/>
          <a:p>
            <a:r>
              <a:rPr lang="en-US" altLang="zh-CN" dirty="0" smtClean="0"/>
              <a:t>Build3 System 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2148205"/>
            <a:ext cx="807783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Testplan - ISP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Scenario 1 - Drones (output 3 resolution)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2157095"/>
            <a:ext cx="8510270" cy="3027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Testplan - ISP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Scenario 2 - Binocular Vision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Scenario 3 - Panorama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1842770"/>
            <a:ext cx="6096635" cy="161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4043045"/>
            <a:ext cx="6468110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Testplan - SMMU / TZC / H264 Shared SRAM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0"/>
            <a:ext cx="10972800" cy="5274129"/>
          </a:xfrm>
        </p:spPr>
        <p:txBody>
          <a:bodyPr/>
          <a:lstStyle/>
          <a:p>
            <a:r>
              <a:rPr lang="en-US" altLang="zh-CN" dirty="0"/>
              <a:t>SMMU-Video functions</a:t>
            </a:r>
            <a:endParaRPr lang="en-US" altLang="zh-CN" dirty="0"/>
          </a:p>
          <a:p>
            <a:pPr lvl="1"/>
            <a:r>
              <a:rPr lang="en-US" altLang="zh-CN" dirty="0"/>
              <a:t>Page Table Walk</a:t>
            </a:r>
            <a:endParaRPr lang="en-US" altLang="zh-CN" dirty="0"/>
          </a:p>
          <a:p>
            <a:pPr lvl="1"/>
            <a:r>
              <a:rPr lang="en-US" altLang="zh-CN" dirty="0"/>
              <a:t>SMMU invalidation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en-US" altLang="zh-CN" sz="2400" dirty="0"/>
              <a:t>TZC functions</a:t>
            </a:r>
            <a:endParaRPr lang="en-US" altLang="zh-CN" sz="2400" dirty="0"/>
          </a:p>
          <a:p>
            <a:pPr lvl="1"/>
            <a:r>
              <a:rPr lang="en-US" altLang="zh-CN" sz="2000" dirty="0"/>
              <a:t>For DDR port #4 &amp; #5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0"/>
            <a:r>
              <a:rPr lang="en-US" altLang="zh-CN" sz="2400" dirty="0"/>
              <a:t>H264 Shared SRAM</a:t>
            </a:r>
            <a:endParaRPr lang="en-US" altLang="zh-CN" sz="2400" dirty="0"/>
          </a:p>
          <a:p>
            <a:pPr lvl="1"/>
            <a:r>
              <a:rPr lang="en-US" altLang="zh-CN" sz="2000" dirty="0"/>
              <a:t>Accessed by other masters when H264 is not active</a:t>
            </a:r>
            <a:endParaRPr lang="en-US" altLang="zh-CN" sz="2000" dirty="0"/>
          </a:p>
          <a:p>
            <a:pPr lvl="2"/>
            <a:r>
              <a:rPr lang="en-US" altLang="zh-CN" sz="1800" dirty="0"/>
              <a:t>A7, HEVC, </a:t>
            </a:r>
            <a:r>
              <a:rPr lang="en-US" altLang="zh-CN" sz="1800" dirty="0" smtClean="0"/>
              <a:t>DMA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 Choices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MIPI RX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x8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input data could go to ISP directly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CCI - camera control interface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HDMI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w. audio channel (up to 8 channel)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HDCP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DVP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 &amp; out multiplexed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Video from input to DDR/ISP via module video_if (Video Interface)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Test Plan – Video 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7940"/>
            <a:ext cx="10972800" cy="52552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Suggested </a:t>
            </a:r>
            <a:r>
              <a:rPr lang="en-US" altLang="zh-CN" dirty="0" err="1" smtClean="0"/>
              <a:t>testcases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Input sources should cover both 10b &amp; 8b pixel.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162175" y="1841500"/>
          <a:ext cx="7315200" cy="297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876935"/>
                <a:gridCol w="1627505"/>
                <a:gridCol w="1089025"/>
                <a:gridCol w="769620"/>
                <a:gridCol w="2181860"/>
              </a:tblGrid>
              <a:tr h="27305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Res./Freq.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Destination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Notes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0924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HDMI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4k/30Hz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MIPI RX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720p/30Hz (60Hz?)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RAW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1080p/30Hz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RAW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works in 4k/60Hz mode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720p/30Hz (60Hz?)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YUV420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works in bypass mode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2in1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&gt;4k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RAW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test max photo size supported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DVP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YUV422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DVP: 16bit x1, SDR mode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720p/60Hz x2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YUV422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720p/60Hz x2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1in, 1out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YUV422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DDR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 Choices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MIPI TX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x2 (4Lane)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CCI - camera control interface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DisplayPort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HDCP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DVP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 &amp; out multiplexed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Test Plan – Video Output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090"/>
            <a:ext cx="10972800" cy="561340"/>
          </a:xfrm>
        </p:spPr>
        <p:txBody>
          <a:bodyPr/>
          <a:lstStyle/>
          <a:p>
            <a:r>
              <a:rPr lang="en-US" altLang="zh-CN">
                <a:sym typeface="+mn-ea"/>
              </a:rPr>
              <a:t>Suggested testcases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2305050" y="2168525"/>
          <a:ext cx="678180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60"/>
                <a:gridCol w="908685"/>
                <a:gridCol w="1706880"/>
                <a:gridCol w="1108075"/>
                <a:gridCol w="2260600"/>
              </a:tblGrid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Res./Freq.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Notes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5657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MIPI TX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4k/30Hz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YUV420 / YUV422?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3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DVP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DVP: 16bit x1, SDR mode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1in, 1out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720p/60Hz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DP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1080p/60Hz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4k/30Hz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Testplan - HDMI Audio In / MIPI CCI / HDCP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5271"/>
            <a:ext cx="10972800" cy="477089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HDMI Audio In</a:t>
            </a:r>
            <a:endParaRPr lang="en-US" altLang="zh-CN" dirty="0"/>
          </a:p>
          <a:p>
            <a:pPr lvl="1"/>
            <a:r>
              <a:rPr lang="en-US" altLang="zh-CN" dirty="0"/>
              <a:t>2ch audio in -&gt; i2s pad </a:t>
            </a:r>
            <a:endParaRPr lang="en-US" altLang="zh-CN" dirty="0"/>
          </a:p>
          <a:p>
            <a:pPr lvl="2"/>
            <a:r>
              <a:rPr lang="en-US" altLang="zh-CN" dirty="0"/>
              <a:t>i2s DMA mode</a:t>
            </a:r>
            <a:endParaRPr lang="en-US" altLang="zh-CN" dirty="0"/>
          </a:p>
          <a:p>
            <a:pPr lvl="1"/>
            <a:r>
              <a:rPr lang="en-US" altLang="zh-CN" dirty="0"/>
              <a:t>2ch audio in -&gt; video interface -&gt; DDR</a:t>
            </a:r>
            <a:endParaRPr lang="en-US" altLang="zh-CN" dirty="0"/>
          </a:p>
          <a:p>
            <a:pPr lvl="1"/>
            <a:r>
              <a:rPr lang="en-US" altLang="zh-CN" dirty="0" smtClean="0"/>
              <a:t>8ch: 2ch x 4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MIPI CCI</a:t>
            </a:r>
            <a:endParaRPr lang="en-US" altLang="zh-CN" dirty="0"/>
          </a:p>
          <a:p>
            <a:pPr lvl="1"/>
            <a:r>
              <a:rPr lang="en-US" altLang="zh-CN" dirty="0"/>
              <a:t>MIPI RX as master</a:t>
            </a:r>
            <a:endParaRPr lang="en-US" altLang="zh-CN" dirty="0"/>
          </a:p>
          <a:p>
            <a:pPr lvl="1"/>
            <a:r>
              <a:rPr lang="en-US" altLang="zh-CN" dirty="0"/>
              <a:t>MIPI TX as slave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en-US" altLang="zh-CN" dirty="0"/>
              <a:t>HDCP</a:t>
            </a:r>
            <a:endParaRPr lang="en-US" altLang="zh-CN" dirty="0"/>
          </a:p>
          <a:p>
            <a:pPr lvl="1"/>
            <a:r>
              <a:rPr lang="en-US" altLang="zh-CN" dirty="0"/>
              <a:t>TX - DP</a:t>
            </a:r>
            <a:endParaRPr lang="en-US" altLang="zh-CN" dirty="0"/>
          </a:p>
          <a:p>
            <a:pPr lvl="1"/>
            <a:r>
              <a:rPr lang="en-US" altLang="zh-CN" dirty="0"/>
              <a:t>RX - HDMI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Plan – </a:t>
            </a:r>
            <a:r>
              <a:rPr lang="en-US" dirty="0" smtClean="0"/>
              <a:t>Video Codec </a:t>
            </a:r>
            <a:r>
              <a:rPr lang="en-US" altLang="zh-CN" dirty="0" smtClean="0">
                <a:sym typeface="+mn-ea"/>
              </a:rPr>
              <a:t>–</a:t>
            </a:r>
            <a:r>
              <a:rPr lang="en-US" dirty="0" smtClean="0"/>
              <a:t> Encoding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5231"/>
            <a:ext cx="10972800" cy="4770892"/>
          </a:xfrm>
        </p:spPr>
        <p:txBody>
          <a:bodyPr/>
          <a:lstStyle/>
          <a:p>
            <a:r>
              <a:rPr lang="en-US" altLang="zh-CN" sz="2000" dirty="0"/>
              <a:t>H264 / HEVC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JPEG</a:t>
            </a:r>
            <a:endParaRPr lang="en-US" altLang="zh-CN" sz="2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802765" y="4534535"/>
          <a:ext cx="7209155" cy="110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65"/>
                <a:gridCol w="3001645"/>
                <a:gridCol w="1257935"/>
                <a:gridCol w="761365"/>
                <a:gridCol w="1426845"/>
              </a:tblGrid>
              <a:tr h="250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Source 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Destination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0416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/ VIF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8bit, YUV444/YUV422/YUV420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JPEG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SD </a:t>
                      </a: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Card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or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USB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(To BB: in Build4)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10bit, YUV444/YUV422/YUV420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501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12bit, YUV422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0" name="表格 -1"/>
          <p:cNvGraphicFramePr/>
          <p:nvPr/>
        </p:nvGraphicFramePr>
        <p:xfrm>
          <a:off x="1704975" y="1556385"/>
          <a:ext cx="7306945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855"/>
                <a:gridCol w="2755265"/>
                <a:gridCol w="1475105"/>
                <a:gridCol w="767080"/>
                <a:gridCol w="1437640"/>
              </a:tblGrid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Source 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Destination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26479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ISP / VIF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ISP CF50, 8bit / 10bit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H264 (8bit only)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or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HEVC (8bit 10bit)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SD Card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or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USB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YUV420, planar, 8bit, little-endian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647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planar, 10bit, 1 pixel/2 Byte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647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planar, 10bit, 3 pixel/4 Byte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495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ISP / VIF 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2 streams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1080p@60Hz x2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647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720p@60Hz x2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49555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(*picture width: 16 pixel aligned)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Test Plan – Video Codec, Display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 Latency Interface of H264 / HEVC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Display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-1"/>
          <p:cNvGraphicFramePr/>
          <p:nvPr/>
        </p:nvGraphicFramePr>
        <p:xfrm>
          <a:off x="1847850" y="4267200"/>
          <a:ext cx="8124190" cy="128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85"/>
                <a:gridCol w="3382645"/>
                <a:gridCol w="1417955"/>
                <a:gridCol w="857250"/>
                <a:gridCol w="1608455"/>
              </a:tblGrid>
              <a:tr h="213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Source 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Destination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215265"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/ VIF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YUV, 8bit, planar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DISPLAY-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&gt;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DP (4k/30Hz) /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MIPI (4k/30Hz) /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DVP (1080p/60Hz)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RGB, 8bit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33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YUV, 10bit, 3 pixel/4 Byte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33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YUV, 10bit, 1 pixel/2 Byte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33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Scaling up/down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847850" y="1920875"/>
          <a:ext cx="8123555" cy="10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85"/>
                <a:gridCol w="3382645"/>
                <a:gridCol w="1417320"/>
                <a:gridCol w="857885"/>
                <a:gridCol w="1607820"/>
              </a:tblGrid>
              <a:tr h="234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Source 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Destination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2164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/ VIF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&lt;low latency (for scenario with BB)&gt;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SD Card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or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USB</a:t>
                      </a:r>
                      <a:endParaRPr lang="en-US" altLang="zh-CN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(To BB: in Build4)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Testplan - from Video Input to Video Output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H264 &amp; HEVC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Test with BB - in Build 4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-1"/>
          <p:cNvGraphicFramePr/>
          <p:nvPr/>
        </p:nvGraphicFramePr>
        <p:xfrm>
          <a:off x="2495550" y="2006600"/>
          <a:ext cx="6972300" cy="114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  <a:gridCol w="899795"/>
                <a:gridCol w="924560"/>
                <a:gridCol w="949960"/>
                <a:gridCol w="899795"/>
                <a:gridCol w="1686560"/>
              </a:tblGrid>
              <a:tr h="382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Video In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Video Out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46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HDMI/MIPI/DVP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ISP / VIF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8bit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DISP-&gt;DP/MIPI/DVP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10bit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406650" y="4163060"/>
          <a:ext cx="7149465" cy="10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  <a:gridCol w="699135"/>
                <a:gridCol w="708025"/>
                <a:gridCol w="707390"/>
                <a:gridCol w="708660"/>
                <a:gridCol w="708025"/>
                <a:gridCol w="1573530"/>
              </a:tblGrid>
              <a:tr h="222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Video In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Encoder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Decoder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highlight>
                            <a:srgbClr val="C6E0B4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Video Out</a:t>
                      </a:r>
                      <a:endParaRPr lang="en-US" altLang="zh-CN" sz="1200" b="1">
                        <a:solidFill>
                          <a:srgbClr val="000000"/>
                        </a:solidFill>
                        <a:highlight>
                          <a:srgbClr val="C6E0B4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2298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HDMI/MIPI/DVP → ISP/VIF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8bit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BB TX →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→ BB RX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H264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DISP → DP/MIPI/DVP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222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10bit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HEVC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 i r i u s     C h i p     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S i r i u s     C h i p    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 hMerge="1"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0</TotalTime>
  <Words>3749</Words>
  <Application>WPS 演示</Application>
  <PresentationFormat>Custom</PresentationFormat>
  <Paragraphs>629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artosyn_ppt_template</vt:lpstr>
      <vt:lpstr>Veloce Build3 Testplan</vt:lpstr>
      <vt:lpstr>Video Input</vt:lpstr>
      <vt:lpstr>Test Plan – Video Input</vt:lpstr>
      <vt:lpstr>Video Output</vt:lpstr>
      <vt:lpstr>Test Plan – Video Output</vt:lpstr>
      <vt:lpstr>Testplan - HDMI Audio In / MIPI CCI / HDCP</vt:lpstr>
      <vt:lpstr>Test Plan – Video Codec – Encoding</vt:lpstr>
      <vt:lpstr>Test Plan – Video Codec, Display</vt:lpstr>
      <vt:lpstr>Testplan - from Video Input to Video Output</vt:lpstr>
      <vt:lpstr>Testplan - ISP</vt:lpstr>
      <vt:lpstr>Testplan - ISP</vt:lpstr>
      <vt:lpstr>Testplan - SMMU / TZC / H264 Shared SRAM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Architecture Introduction</dc:title>
  <dc:creator>jszheng</dc:creator>
  <cp:lastModifiedBy>User</cp:lastModifiedBy>
  <cp:revision>55</cp:revision>
  <dcterms:created xsi:type="dcterms:W3CDTF">2017-01-03T08:50:00Z</dcterms:created>
  <dcterms:modified xsi:type="dcterms:W3CDTF">2017-06-23T03:47:31Z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