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80" r:id="rId12"/>
    <p:sldId id="268" r:id="rId13"/>
    <p:sldId id="269" r:id="rId14"/>
    <p:sldId id="270" r:id="rId15"/>
    <p:sldId id="272" r:id="rId16"/>
    <p:sldId id="271" r:id="rId17"/>
    <p:sldId id="273" r:id="rId18"/>
    <p:sldId id="276" r:id="rId19"/>
    <p:sldId id="275" r:id="rId20"/>
    <p:sldId id="274" r:id="rId21"/>
    <p:sldId id="277" r:id="rId22"/>
    <p:sldId id="265" r:id="rId23"/>
    <p:sldId id="278" r:id="rId24"/>
    <p:sldId id="279" r:id="rId25"/>
    <p:sldId id="266"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DDR – Tuning and </a:t>
            </a:r>
            <a:r>
              <a:rPr lang="en-US" altLang="zh-CN" dirty="0" smtClean="0"/>
              <a:t>Calibration</a:t>
            </a:r>
            <a:endParaRPr lang="zh-CN" altLang="en-US" dirty="0"/>
          </a:p>
        </p:txBody>
      </p:sp>
      <p:sp>
        <p:nvSpPr>
          <p:cNvPr id="3" name="副标题 2"/>
          <p:cNvSpPr>
            <a:spLocks noGrp="1"/>
          </p:cNvSpPr>
          <p:nvPr>
            <p:ph type="subTitle" idx="1"/>
          </p:nvPr>
        </p:nvSpPr>
        <p:spPr/>
        <p:txBody>
          <a:bodyPr/>
          <a:lstStyle/>
          <a:p>
            <a:r>
              <a:rPr lang="en-US" altLang="zh-CN" dirty="0" err="1" smtClean="0"/>
              <a:t>Zhengjianqiang</a:t>
            </a:r>
            <a:endParaRPr lang="zh-CN" altLang="en-US" dirty="0"/>
          </a:p>
        </p:txBody>
      </p:sp>
    </p:spTree>
    <p:extLst>
      <p:ext uri="{BB962C8B-B14F-4D97-AF65-F5344CB8AC3E}">
        <p14:creationId xmlns:p14="http://schemas.microsoft.com/office/powerpoint/2010/main" val="16297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DRAM initialization</a:t>
            </a:r>
            <a:endParaRPr lang="zh-CN" altLang="en-US" dirty="0"/>
          </a:p>
        </p:txBody>
      </p:sp>
      <p:sp>
        <p:nvSpPr>
          <p:cNvPr id="3" name="内容占位符 2"/>
          <p:cNvSpPr>
            <a:spLocks noGrp="1"/>
          </p:cNvSpPr>
          <p:nvPr>
            <p:ph idx="1"/>
          </p:nvPr>
        </p:nvSpPr>
        <p:spPr>
          <a:xfrm>
            <a:off x="467544" y="1412776"/>
            <a:ext cx="8229600" cy="4525963"/>
          </a:xfrm>
        </p:spPr>
        <p:txBody>
          <a:bodyPr>
            <a:normAutofit fontScale="92500" lnSpcReduction="20000"/>
          </a:bodyPr>
          <a:lstStyle/>
          <a:p>
            <a:r>
              <a:rPr lang="en-US" altLang="zh-CN" dirty="0"/>
              <a:t>Start power-up sequence by writing </a:t>
            </a:r>
            <a:r>
              <a:rPr lang="en-US" altLang="zh-CN" dirty="0" err="1"/>
              <a:t>POWCTL.power_up_start</a:t>
            </a:r>
            <a:r>
              <a:rPr lang="en-US" altLang="zh-CN" dirty="0"/>
              <a:t> = 1. Monitor power-up status polling </a:t>
            </a:r>
            <a:r>
              <a:rPr lang="en-US" altLang="zh-CN" dirty="0" err="1"/>
              <a:t>POWSTAT.power_up_done</a:t>
            </a:r>
            <a:r>
              <a:rPr lang="en-US" altLang="zh-CN" dirty="0"/>
              <a:t> = 1 </a:t>
            </a:r>
          </a:p>
          <a:p>
            <a:r>
              <a:rPr lang="en-US" altLang="zh-CN" dirty="0"/>
              <a:t>Write AC timing parameters to PCTL registers. Like </a:t>
            </a:r>
            <a:r>
              <a:rPr lang="en-US" altLang="zh-CN" dirty="0" err="1"/>
              <a:t>tCL</a:t>
            </a:r>
            <a:r>
              <a:rPr lang="en-US" altLang="zh-CN" dirty="0"/>
              <a:t>, </a:t>
            </a:r>
            <a:r>
              <a:rPr lang="en-US" altLang="zh-CN" dirty="0" err="1"/>
              <a:t>tRCD</a:t>
            </a:r>
            <a:r>
              <a:rPr lang="en-US" altLang="zh-CN" dirty="0"/>
              <a:t>, </a:t>
            </a:r>
            <a:r>
              <a:rPr lang="en-US" altLang="zh-CN" dirty="0" err="1"/>
              <a:t>tRP</a:t>
            </a:r>
            <a:r>
              <a:rPr lang="en-US" altLang="zh-CN" dirty="0"/>
              <a:t>, </a:t>
            </a:r>
            <a:r>
              <a:rPr lang="en-US" altLang="zh-CN" dirty="0" err="1"/>
              <a:t>tRAS</a:t>
            </a:r>
            <a:r>
              <a:rPr lang="en-US" altLang="zh-CN" dirty="0"/>
              <a:t>, etc.</a:t>
            </a:r>
          </a:p>
          <a:p>
            <a:r>
              <a:rPr lang="en-US" altLang="zh-CN" dirty="0"/>
              <a:t>Issue a  load Mode Register command to Memory chips by BA1,BA0,A12~A0 signals . </a:t>
            </a:r>
          </a:p>
          <a:p>
            <a:r>
              <a:rPr lang="en-US" altLang="zh-CN" dirty="0"/>
              <a:t>MR2</a:t>
            </a:r>
            <a:r>
              <a:rPr lang="en-US" altLang="zh-CN" dirty="0">
                <a:sym typeface="Wingdings" pitchFamily="2" charset="2"/>
              </a:rPr>
              <a:t>MR3MR1MR0ZQ calibration at DDR chip side </a:t>
            </a:r>
          </a:p>
          <a:p>
            <a:r>
              <a:rPr lang="en-US" altLang="zh-CN" dirty="0"/>
              <a:t>Wait 512 SDRAM clock cycles for the DLL to lock (</a:t>
            </a:r>
            <a:r>
              <a:rPr lang="en-US" altLang="zh-CN" dirty="0" err="1"/>
              <a:t>tDLLK</a:t>
            </a:r>
            <a:r>
              <a:rPr lang="en-US" altLang="zh-CN" dirty="0"/>
              <a:t>) and ZQ calibration (</a:t>
            </a:r>
            <a:r>
              <a:rPr lang="en-US" altLang="zh-CN" dirty="0" err="1"/>
              <a:t>tZQinit</a:t>
            </a:r>
            <a:r>
              <a:rPr lang="en-US" altLang="zh-CN" dirty="0"/>
              <a:t>) to finish.</a:t>
            </a:r>
            <a:endParaRPr lang="zh-CN" altLang="en-US" dirty="0"/>
          </a:p>
          <a:p>
            <a:endParaRPr lang="zh-CN" altLang="en-US" dirty="0"/>
          </a:p>
        </p:txBody>
      </p:sp>
    </p:spTree>
    <p:extLst>
      <p:ext uri="{BB962C8B-B14F-4D97-AF65-F5344CB8AC3E}">
        <p14:creationId xmlns:p14="http://schemas.microsoft.com/office/powerpoint/2010/main" val="168462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DRAM initialization</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1" y="2276872"/>
            <a:ext cx="9217023" cy="1370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13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 leveling</a:t>
            </a:r>
            <a:endParaRPr lang="zh-CN" altLang="en-US" dirty="0"/>
          </a:p>
        </p:txBody>
      </p:sp>
      <p:sp>
        <p:nvSpPr>
          <p:cNvPr id="4" name="Content Placeholder 4"/>
          <p:cNvSpPr txBox="1">
            <a:spLocks/>
          </p:cNvSpPr>
          <p:nvPr/>
        </p:nvSpPr>
        <p:spPr>
          <a:xfrm>
            <a:off x="457200" y="1340768"/>
            <a:ext cx="8229600" cy="41791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smtClean="0"/>
              <a:t>fly-by topology and has the benefits of reducing the number of stubs and their length. </a:t>
            </a:r>
          </a:p>
          <a:p>
            <a:r>
              <a:rPr lang="en-US" altLang="zh-CN" sz="2400" dirty="0" smtClean="0"/>
              <a:t>The fly-by topology may cause skew between the clock and the data strobe. Write leveling is used to compensate for this skew by aligning the clock with the data strobe at each SDRAM.</a:t>
            </a:r>
            <a:endParaRPr lang="zh-CN" altLang="en-US" sz="2400" dirty="0"/>
          </a:p>
        </p:txBody>
      </p:sp>
      <p:pic>
        <p:nvPicPr>
          <p:cNvPr id="5" name="Picture 3"/>
          <p:cNvPicPr/>
          <p:nvPr/>
        </p:nvPicPr>
        <p:blipFill>
          <a:blip r:embed="rId2" cstate="print"/>
          <a:srcRect/>
          <a:stretch>
            <a:fillRect/>
          </a:stretch>
        </p:blipFill>
        <p:spPr bwMode="auto">
          <a:xfrm>
            <a:off x="666824" y="3839156"/>
            <a:ext cx="7721600" cy="2974220"/>
          </a:xfrm>
          <a:prstGeom prst="rect">
            <a:avLst/>
          </a:prstGeom>
          <a:noFill/>
          <a:ln w="9525">
            <a:noFill/>
            <a:miter lim="800000"/>
            <a:headEnd/>
            <a:tailEnd/>
          </a:ln>
        </p:spPr>
      </p:pic>
    </p:spTree>
    <p:extLst>
      <p:ext uri="{BB962C8B-B14F-4D97-AF65-F5344CB8AC3E}">
        <p14:creationId xmlns:p14="http://schemas.microsoft.com/office/powerpoint/2010/main" val="273504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Write leveling</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539552" y="1556792"/>
            <a:ext cx="7797800" cy="4903218"/>
          </a:xfrm>
          <a:prstGeom prst="rect">
            <a:avLst/>
          </a:prstGeom>
          <a:noFill/>
          <a:ln w="9525">
            <a:noFill/>
            <a:miter lim="800000"/>
            <a:headEnd/>
            <a:tailEnd/>
          </a:ln>
        </p:spPr>
      </p:pic>
    </p:spTree>
    <p:extLst>
      <p:ext uri="{BB962C8B-B14F-4D97-AF65-F5344CB8AC3E}">
        <p14:creationId xmlns:p14="http://schemas.microsoft.com/office/powerpoint/2010/main" val="109150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 DQS Gating </a:t>
            </a:r>
            <a:endParaRPr lang="zh-CN" altLang="en-US" dirty="0"/>
          </a:p>
        </p:txBody>
      </p:sp>
      <p:sp>
        <p:nvSpPr>
          <p:cNvPr id="4" name="Content Placeholder 4"/>
          <p:cNvSpPr txBox="1">
            <a:spLocks/>
          </p:cNvSpPr>
          <p:nvPr/>
        </p:nvSpPr>
        <p:spPr>
          <a:xfrm>
            <a:off x="457200" y="1804047"/>
            <a:ext cx="8229600" cy="1002654"/>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Noise on a tri-stated DQS may generate false DQS edges. To prevent this from happening, the read data strobes are gated by the controller through the DQS slice so that they are active only during read cycles.</a:t>
            </a:r>
          </a:p>
          <a:p>
            <a:pPr>
              <a:buFont typeface="Arial" pitchFamily="34" charset="0"/>
              <a:buNone/>
            </a:pPr>
            <a:endParaRPr lang="en-US" altLang="zh-CN" dirty="0" smtClean="0"/>
          </a:p>
          <a:p>
            <a:endParaRPr lang="zh-CN" altLang="en-US" dirty="0"/>
          </a:p>
        </p:txBody>
      </p:sp>
      <p:pic>
        <p:nvPicPr>
          <p:cNvPr id="6" name="Picture 4"/>
          <p:cNvPicPr>
            <a:picLocks noChangeAspect="1" noChangeArrowheads="1"/>
          </p:cNvPicPr>
          <p:nvPr/>
        </p:nvPicPr>
        <p:blipFill>
          <a:blip r:embed="rId2"/>
          <a:srcRect/>
          <a:stretch>
            <a:fillRect/>
          </a:stretch>
        </p:blipFill>
        <p:spPr bwMode="auto">
          <a:xfrm>
            <a:off x="457200" y="2976563"/>
            <a:ext cx="8229600" cy="1434073"/>
          </a:xfrm>
          <a:prstGeom prst="rect">
            <a:avLst/>
          </a:prstGeom>
          <a:noFill/>
          <a:ln w="9525">
            <a:noFill/>
            <a:miter lim="800000"/>
            <a:headEnd/>
            <a:tailEnd/>
          </a:ln>
        </p:spPr>
      </p:pic>
      <p:sp>
        <p:nvSpPr>
          <p:cNvPr id="7" name="TextBox 6"/>
          <p:cNvSpPr txBox="1"/>
          <p:nvPr/>
        </p:nvSpPr>
        <p:spPr>
          <a:xfrm>
            <a:off x="457200" y="4864100"/>
            <a:ext cx="8343899" cy="1323439"/>
          </a:xfrm>
          <a:prstGeom prst="rect">
            <a:avLst/>
          </a:prstGeom>
          <a:noFill/>
        </p:spPr>
        <p:txBody>
          <a:bodyPr wrap="square" rtlCol="0">
            <a:spAutoFit/>
          </a:bodyPr>
          <a:lstStyle/>
          <a:p>
            <a:r>
              <a:rPr lang="en-US" altLang="zh-CN" sz="2000" dirty="0" smtClean="0"/>
              <a:t>Precise alignment of the gate to the read data is a prerequisite for proper reads. Since delays, such as board trace lengths, in the read path are often imprecisely known, it is necessary to train the gate for a particular system. </a:t>
            </a:r>
            <a:endParaRPr lang="zh-CN" altLang="en-US" sz="2000" dirty="0"/>
          </a:p>
        </p:txBody>
      </p:sp>
    </p:spTree>
    <p:extLst>
      <p:ext uri="{BB962C8B-B14F-4D97-AF65-F5344CB8AC3E}">
        <p14:creationId xmlns:p14="http://schemas.microsoft.com/office/powerpoint/2010/main" val="310169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Read DQS Gating </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685800" y="1600200"/>
            <a:ext cx="7454900" cy="4635500"/>
          </a:xfrm>
          <a:prstGeom prst="rect">
            <a:avLst/>
          </a:prstGeom>
          <a:noFill/>
          <a:ln w="9525">
            <a:noFill/>
            <a:miter lim="800000"/>
            <a:headEnd/>
            <a:tailEnd/>
          </a:ln>
        </p:spPr>
      </p:pic>
    </p:spTree>
    <p:extLst>
      <p:ext uri="{BB962C8B-B14F-4D97-AF65-F5344CB8AC3E}">
        <p14:creationId xmlns:p14="http://schemas.microsoft.com/office/powerpoint/2010/main" val="203646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 leveling 2</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752600" y="1880394"/>
            <a:ext cx="5715000" cy="4572000"/>
          </a:xfrm>
          <a:prstGeom prst="rect">
            <a:avLst/>
          </a:prstGeom>
          <a:noFill/>
          <a:ln w="9525">
            <a:noFill/>
            <a:miter lim="800000"/>
            <a:headEnd/>
            <a:tailEnd/>
          </a:ln>
        </p:spPr>
      </p:pic>
      <p:sp>
        <p:nvSpPr>
          <p:cNvPr id="5" name="TextBox 4"/>
          <p:cNvSpPr txBox="1"/>
          <p:nvPr/>
        </p:nvSpPr>
        <p:spPr>
          <a:xfrm>
            <a:off x="609600" y="1342382"/>
            <a:ext cx="3026296" cy="369332"/>
          </a:xfrm>
          <a:prstGeom prst="rect">
            <a:avLst/>
          </a:prstGeom>
          <a:noFill/>
        </p:spPr>
        <p:txBody>
          <a:bodyPr wrap="square" rtlCol="0">
            <a:spAutoFit/>
          </a:bodyPr>
          <a:lstStyle/>
          <a:p>
            <a:r>
              <a:rPr lang="en-US" altLang="zh-CN" dirty="0" smtClean="0"/>
              <a:t>After write leveling training:</a:t>
            </a:r>
            <a:endParaRPr lang="zh-CN" altLang="en-US" dirty="0"/>
          </a:p>
        </p:txBody>
      </p:sp>
    </p:spTree>
    <p:extLst>
      <p:ext uri="{BB962C8B-B14F-4D97-AF65-F5344CB8AC3E}">
        <p14:creationId xmlns:p14="http://schemas.microsoft.com/office/powerpoint/2010/main" val="833650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 Bit De-skew</a:t>
            </a:r>
            <a:endParaRPr lang="zh-CN" altLang="en-US" dirty="0"/>
          </a:p>
        </p:txBody>
      </p:sp>
      <p:sp>
        <p:nvSpPr>
          <p:cNvPr id="4" name="Content Placeholder 4"/>
          <p:cNvSpPr>
            <a:spLocks noGrp="1"/>
          </p:cNvSpPr>
          <p:nvPr>
            <p:ph idx="1"/>
          </p:nvPr>
        </p:nvSpPr>
        <p:spPr>
          <a:xfrm>
            <a:off x="467544" y="1700808"/>
            <a:ext cx="8229600" cy="1656184"/>
          </a:xfrm>
        </p:spPr>
        <p:txBody>
          <a:bodyPr/>
          <a:lstStyle/>
          <a:p>
            <a:r>
              <a:rPr lang="en-US" altLang="zh-CN" dirty="0" smtClean="0"/>
              <a:t>The goal of the PUB Read Bit De-skew training is to align a 0-to-1 transition on each of the data bits in the read path. </a:t>
            </a:r>
            <a:endParaRPr lang="zh-CN" altLang="en-US" dirty="0"/>
          </a:p>
        </p:txBody>
      </p:sp>
    </p:spTree>
    <p:extLst>
      <p:ext uri="{BB962C8B-B14F-4D97-AF65-F5344CB8AC3E}">
        <p14:creationId xmlns:p14="http://schemas.microsoft.com/office/powerpoint/2010/main" val="202958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Read Bit De-skew</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57200" y="1349248"/>
            <a:ext cx="7855805" cy="4721352"/>
          </a:xfrm>
          <a:prstGeom prst="rect">
            <a:avLst/>
          </a:prstGeom>
          <a:noFill/>
          <a:ln w="9525">
            <a:noFill/>
            <a:miter lim="800000"/>
            <a:headEnd/>
            <a:tailEnd/>
          </a:ln>
        </p:spPr>
      </p:pic>
    </p:spTree>
    <p:extLst>
      <p:ext uri="{BB962C8B-B14F-4D97-AF65-F5344CB8AC3E}">
        <p14:creationId xmlns:p14="http://schemas.microsoft.com/office/powerpoint/2010/main" val="283258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 Bit </a:t>
            </a:r>
            <a:r>
              <a:rPr lang="en-US" altLang="zh-CN" dirty="0"/>
              <a:t>De-skew</a:t>
            </a:r>
            <a:endParaRPr lang="zh-CN" altLang="en-US" dirty="0"/>
          </a:p>
        </p:txBody>
      </p:sp>
      <p:sp>
        <p:nvSpPr>
          <p:cNvPr id="4" name="Content Placeholder 4"/>
          <p:cNvSpPr>
            <a:spLocks noGrp="1"/>
          </p:cNvSpPr>
          <p:nvPr>
            <p:ph idx="1"/>
          </p:nvPr>
        </p:nvSpPr>
        <p:spPr>
          <a:xfrm>
            <a:off x="467544" y="1484784"/>
            <a:ext cx="8229600" cy="3950588"/>
          </a:xfrm>
        </p:spPr>
        <p:txBody>
          <a:bodyPr/>
          <a:lstStyle/>
          <a:p>
            <a:r>
              <a:rPr lang="en-US" altLang="zh-CN" dirty="0" smtClean="0"/>
              <a:t>The goal of the PUB Write Bit De-skew algorithm is to align a 0-to-1 transition on each of the data bits and data mask in the write path. </a:t>
            </a:r>
          </a:p>
          <a:p>
            <a:r>
              <a:rPr lang="en-US" altLang="zh-CN" dirty="0" smtClean="0"/>
              <a:t>The training sequence is the same as Read Bit De-Skew, excluding DM bit de-skew training.</a:t>
            </a:r>
            <a:endParaRPr lang="zh-CN" altLang="en-US" dirty="0"/>
          </a:p>
        </p:txBody>
      </p:sp>
    </p:spTree>
    <p:extLst>
      <p:ext uri="{BB962C8B-B14F-4D97-AF65-F5344CB8AC3E}">
        <p14:creationId xmlns:p14="http://schemas.microsoft.com/office/powerpoint/2010/main" val="2310114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8713" y="-1999"/>
            <a:ext cx="8229600" cy="1143000"/>
          </a:xfrm>
        </p:spPr>
        <p:txBody>
          <a:bodyPr/>
          <a:lstStyle/>
          <a:p>
            <a:r>
              <a:rPr lang="en-US" altLang="zh-CN" dirty="0" smtClean="0"/>
              <a:t>DDR Interface </a:t>
            </a:r>
            <a:endParaRPr lang="zh-CN" altLang="en-US" dirty="0"/>
          </a:p>
        </p:txBody>
      </p:sp>
      <p:sp>
        <p:nvSpPr>
          <p:cNvPr id="5" name="TextBox 4"/>
          <p:cNvSpPr txBox="1"/>
          <p:nvPr/>
        </p:nvSpPr>
        <p:spPr>
          <a:xfrm>
            <a:off x="981535" y="1125122"/>
            <a:ext cx="4234621" cy="1569660"/>
          </a:xfrm>
          <a:prstGeom prst="rect">
            <a:avLst/>
          </a:prstGeom>
          <a:noFill/>
        </p:spPr>
        <p:txBody>
          <a:bodyPr wrap="none" rtlCol="0">
            <a:spAutoFit/>
          </a:bodyPr>
          <a:lstStyle/>
          <a:p>
            <a:r>
              <a:rPr lang="en-US" altLang="zh-CN" sz="2400" dirty="0" smtClean="0"/>
              <a:t>Interface lines</a:t>
            </a:r>
            <a:r>
              <a:rPr lang="en-US" altLang="zh-CN" sz="2400" dirty="0" smtClean="0"/>
              <a:t>:</a:t>
            </a:r>
          </a:p>
          <a:p>
            <a:pPr marL="457200" indent="-457200">
              <a:buAutoNum type="arabicPeriod"/>
            </a:pPr>
            <a:r>
              <a:rPr lang="en-US" altLang="zh-CN" sz="2400" dirty="0" smtClean="0"/>
              <a:t>Internal bus</a:t>
            </a:r>
            <a:endParaRPr lang="en-US" altLang="zh-CN" sz="2400" dirty="0" smtClean="0"/>
          </a:p>
          <a:p>
            <a:r>
              <a:rPr lang="en-US" altLang="zh-CN" sz="2400" dirty="0" smtClean="0"/>
              <a:t>2.   Address </a:t>
            </a:r>
            <a:r>
              <a:rPr lang="en-US" altLang="zh-CN" sz="2400" dirty="0" smtClean="0"/>
              <a:t>and Command </a:t>
            </a:r>
            <a:r>
              <a:rPr lang="en-US" altLang="zh-CN" sz="2400" dirty="0" smtClean="0"/>
              <a:t>lines </a:t>
            </a:r>
          </a:p>
          <a:p>
            <a:r>
              <a:rPr lang="en-US" altLang="zh-CN" sz="2400" dirty="0" smtClean="0"/>
              <a:t>3.   </a:t>
            </a:r>
            <a:r>
              <a:rPr lang="en-US" altLang="zh-CN" sz="2400" dirty="0" smtClean="0"/>
              <a:t>Data </a:t>
            </a:r>
            <a:r>
              <a:rPr lang="en-US" altLang="zh-CN" sz="2400" dirty="0" smtClean="0"/>
              <a:t>Strobe and Data </a:t>
            </a:r>
            <a:r>
              <a:rPr lang="en-US" altLang="zh-CN" sz="2400" dirty="0" smtClean="0"/>
              <a:t>lines</a:t>
            </a:r>
            <a:endParaRPr lang="zh-CN" altLang="en-US" sz="24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501008"/>
            <a:ext cx="4572000" cy="2063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2"/>
            <a:ext cx="4320480" cy="2642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93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 &amp; Write Eye Center </a:t>
            </a:r>
            <a:endParaRPr lang="zh-CN" altLang="en-US" dirty="0"/>
          </a:p>
        </p:txBody>
      </p:sp>
      <p:sp>
        <p:nvSpPr>
          <p:cNvPr id="5" name="Content Placeholder 4"/>
          <p:cNvSpPr>
            <a:spLocks noGrp="1"/>
          </p:cNvSpPr>
          <p:nvPr>
            <p:ph idx="1"/>
          </p:nvPr>
        </p:nvSpPr>
        <p:spPr>
          <a:xfrm>
            <a:off x="457200" y="1600200"/>
            <a:ext cx="8229600" cy="4179188"/>
          </a:xfrm>
        </p:spPr>
        <p:txBody>
          <a:bodyPr/>
          <a:lstStyle/>
          <a:p>
            <a:r>
              <a:rPr lang="en-US" altLang="zh-CN" dirty="0" smtClean="0"/>
              <a:t>Touch the most-left edge and the most-right edge of data eyes. </a:t>
            </a:r>
          </a:p>
          <a:p>
            <a:r>
              <a:rPr lang="en-US" altLang="zh-CN" dirty="0" smtClean="0"/>
              <a:t>And set the proper RDQS &amp;WDQ LCDL ‘s value to make the DQS edge at the middle of data eyes. </a:t>
            </a:r>
          </a:p>
        </p:txBody>
      </p:sp>
    </p:spTree>
    <p:extLst>
      <p:ext uri="{BB962C8B-B14F-4D97-AF65-F5344CB8AC3E}">
        <p14:creationId xmlns:p14="http://schemas.microsoft.com/office/powerpoint/2010/main" val="2916068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989" y="44624"/>
            <a:ext cx="8229600" cy="720080"/>
          </a:xfrm>
        </p:spPr>
        <p:txBody>
          <a:bodyPr>
            <a:normAutofit fontScale="90000"/>
          </a:bodyPr>
          <a:lstStyle/>
          <a:p>
            <a:r>
              <a:rPr lang="en-US" altLang="zh-CN" dirty="0" err="1" smtClean="0"/>
              <a:t>Vref</a:t>
            </a:r>
            <a:r>
              <a:rPr lang="en-US" altLang="zh-CN" dirty="0" smtClean="0"/>
              <a:t> Training</a:t>
            </a:r>
            <a:endParaRPr lang="zh-CN" altLang="en-US" dirty="0"/>
          </a:p>
        </p:txBody>
      </p:sp>
      <p:sp>
        <p:nvSpPr>
          <p:cNvPr id="3" name="内容占位符 2"/>
          <p:cNvSpPr>
            <a:spLocks noGrp="1"/>
          </p:cNvSpPr>
          <p:nvPr>
            <p:ph idx="1"/>
          </p:nvPr>
        </p:nvSpPr>
        <p:spPr>
          <a:xfrm>
            <a:off x="95294" y="836712"/>
            <a:ext cx="9036496" cy="3168352"/>
          </a:xfrm>
        </p:spPr>
        <p:txBody>
          <a:bodyPr>
            <a:noAutofit/>
          </a:bodyPr>
          <a:lstStyle/>
          <a:p>
            <a:r>
              <a:rPr lang="en-US" altLang="zh-CN" sz="2400" dirty="0"/>
              <a:t>VREF training </a:t>
            </a:r>
            <a:r>
              <a:rPr lang="en-US" altLang="zh-CN" sz="2400" dirty="0" smtClean="0"/>
              <a:t>: determine </a:t>
            </a:r>
            <a:r>
              <a:rPr lang="en-US" altLang="zh-CN" sz="2400" dirty="0"/>
              <a:t>a range of VREF values for which memory accesses </a:t>
            </a:r>
            <a:r>
              <a:rPr lang="en-US" altLang="zh-CN" sz="2400" dirty="0" smtClean="0"/>
              <a:t>are </a:t>
            </a:r>
            <a:r>
              <a:rPr lang="en-US" altLang="zh-CN" sz="2400" dirty="0"/>
              <a:t>stable and then find the VREF value that results in the optimum write and read eye position</a:t>
            </a:r>
            <a:r>
              <a:rPr lang="en-US" altLang="zh-CN" sz="2400" dirty="0" smtClean="0"/>
              <a:t>.</a:t>
            </a:r>
          </a:p>
          <a:p>
            <a:r>
              <a:rPr lang="en-US" altLang="zh-CN" sz="2400" dirty="0" smtClean="0"/>
              <a:t>DRAM </a:t>
            </a:r>
            <a:r>
              <a:rPr lang="en-US" altLang="zh-CN" sz="2400" dirty="0"/>
              <a:t>VREF Training: </a:t>
            </a:r>
            <a:r>
              <a:rPr lang="en-US" altLang="zh-CN" sz="2400" dirty="0" smtClean="0"/>
              <a:t> optimize </a:t>
            </a:r>
            <a:r>
              <a:rPr lang="en-US" altLang="zh-CN" sz="2400" dirty="0"/>
              <a:t>the write eye by sweeping DRAM </a:t>
            </a:r>
            <a:r>
              <a:rPr lang="en-US" altLang="zh-CN" sz="2400" dirty="0" err="1" smtClean="0"/>
              <a:t>VrefDQ</a:t>
            </a:r>
            <a:r>
              <a:rPr lang="en-US" altLang="zh-CN" sz="2400" dirty="0" smtClean="0"/>
              <a:t> values </a:t>
            </a:r>
            <a:r>
              <a:rPr lang="en-US" altLang="zh-CN" sz="2400" dirty="0"/>
              <a:t>inside memory</a:t>
            </a:r>
            <a:r>
              <a:rPr lang="en-US" altLang="zh-CN" sz="2400" dirty="0" smtClean="0"/>
              <a:t>.</a:t>
            </a:r>
          </a:p>
          <a:p>
            <a:r>
              <a:rPr lang="en-US" altLang="zh-CN" sz="2400" dirty="0" smtClean="0"/>
              <a:t>Host </a:t>
            </a:r>
            <a:r>
              <a:rPr lang="en-US" altLang="zh-CN" sz="2400" dirty="0"/>
              <a:t>VREF Training: </a:t>
            </a:r>
            <a:r>
              <a:rPr lang="en-US" altLang="zh-CN" sz="2400" dirty="0" smtClean="0"/>
              <a:t> optimize </a:t>
            </a:r>
            <a:r>
              <a:rPr lang="en-US" altLang="zh-CN" sz="2400" dirty="0"/>
              <a:t>the read eye by sweeping the PHY </a:t>
            </a:r>
            <a:r>
              <a:rPr lang="en-US" altLang="zh-CN" sz="2400" dirty="0" smtClean="0"/>
              <a:t>I/O’s VREF </a:t>
            </a:r>
            <a:r>
              <a:rPr lang="en-US" altLang="zh-CN" sz="2400" dirty="0"/>
              <a:t>setting. </a:t>
            </a:r>
            <a:r>
              <a:rPr lang="en-US" altLang="zh-CN" sz="1800" dirty="0"/>
              <a:t/>
            </a:r>
            <a:br>
              <a:rPr lang="en-US" altLang="zh-CN" sz="1800" dirty="0"/>
            </a:br>
            <a:endParaRPr lang="zh-CN" alt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5" y="3645024"/>
            <a:ext cx="6840763" cy="322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475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628"/>
            <a:ext cx="8229600" cy="1143000"/>
          </a:xfrm>
        </p:spPr>
        <p:txBody>
          <a:bodyPr/>
          <a:lstStyle/>
          <a:p>
            <a:r>
              <a:rPr lang="en-US" altLang="zh-CN" dirty="0" smtClean="0"/>
              <a:t>Appendix A</a:t>
            </a:r>
            <a:endParaRPr lang="zh-CN" altLang="en-US" dirty="0"/>
          </a:p>
        </p:txBody>
      </p:sp>
      <p:sp>
        <p:nvSpPr>
          <p:cNvPr id="3" name="内容占位符 2"/>
          <p:cNvSpPr>
            <a:spLocks noGrp="1"/>
          </p:cNvSpPr>
          <p:nvPr>
            <p:ph idx="1"/>
          </p:nvPr>
        </p:nvSpPr>
        <p:spPr>
          <a:xfrm>
            <a:off x="611560" y="1052736"/>
            <a:ext cx="8229600" cy="532656"/>
          </a:xfrm>
        </p:spPr>
        <p:txBody>
          <a:bodyPr>
            <a:normAutofit lnSpcReduction="10000"/>
          </a:bodyPr>
          <a:lstStyle/>
          <a:p>
            <a:r>
              <a:rPr lang="en-US" altLang="zh-CN" dirty="0" smtClean="0"/>
              <a:t>Backend layout –DDR part</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0" y="1607812"/>
            <a:ext cx="4405114" cy="4989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1484784"/>
            <a:ext cx="3744416" cy="214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9952" y="3789040"/>
            <a:ext cx="4379862" cy="2640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7114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Appendix A</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972090"/>
            <a:ext cx="6192688" cy="4841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内容占位符 2"/>
          <p:cNvSpPr>
            <a:spLocks noGrp="1"/>
          </p:cNvSpPr>
          <p:nvPr>
            <p:ph idx="1"/>
          </p:nvPr>
        </p:nvSpPr>
        <p:spPr>
          <a:xfrm>
            <a:off x="539552" y="1340768"/>
            <a:ext cx="8229600" cy="532656"/>
          </a:xfrm>
        </p:spPr>
        <p:txBody>
          <a:bodyPr>
            <a:normAutofit lnSpcReduction="10000"/>
          </a:bodyPr>
          <a:lstStyle/>
          <a:p>
            <a:r>
              <a:rPr lang="en-US" altLang="zh-CN" dirty="0"/>
              <a:t>AC Command Path </a:t>
            </a:r>
            <a:endParaRPr lang="zh-CN" altLang="en-US" dirty="0"/>
          </a:p>
        </p:txBody>
      </p:sp>
    </p:spTree>
    <p:extLst>
      <p:ext uri="{BB962C8B-B14F-4D97-AF65-F5344CB8AC3E}">
        <p14:creationId xmlns:p14="http://schemas.microsoft.com/office/powerpoint/2010/main" val="728946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556" y="116632"/>
            <a:ext cx="8229600" cy="1143000"/>
          </a:xfrm>
        </p:spPr>
        <p:txBody>
          <a:bodyPr/>
          <a:lstStyle/>
          <a:p>
            <a:r>
              <a:rPr lang="en-US" altLang="zh-CN" dirty="0"/>
              <a:t>Appendix A</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868" y="1988840"/>
            <a:ext cx="4499992" cy="3228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2" y="1988840"/>
            <a:ext cx="4644008" cy="3228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2"/>
          <p:cNvSpPr>
            <a:spLocks noGrp="1"/>
          </p:cNvSpPr>
          <p:nvPr>
            <p:ph idx="1"/>
          </p:nvPr>
        </p:nvSpPr>
        <p:spPr>
          <a:xfrm>
            <a:off x="539552" y="1340768"/>
            <a:ext cx="8229600" cy="532656"/>
          </a:xfrm>
        </p:spPr>
        <p:txBody>
          <a:bodyPr>
            <a:normAutofit lnSpcReduction="10000"/>
          </a:bodyPr>
          <a:lstStyle/>
          <a:p>
            <a:r>
              <a:rPr lang="en-US" altLang="zh-CN" dirty="0"/>
              <a:t>DATX8 Read &amp; Write Data Path </a:t>
            </a:r>
            <a:endParaRPr lang="zh-CN" altLang="en-US" dirty="0"/>
          </a:p>
        </p:txBody>
      </p:sp>
    </p:spTree>
    <p:extLst>
      <p:ext uri="{BB962C8B-B14F-4D97-AF65-F5344CB8AC3E}">
        <p14:creationId xmlns:p14="http://schemas.microsoft.com/office/powerpoint/2010/main" val="2970339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116632"/>
            <a:ext cx="8229600" cy="792088"/>
          </a:xfrm>
        </p:spPr>
        <p:txBody>
          <a:bodyPr/>
          <a:lstStyle/>
          <a:p>
            <a:r>
              <a:rPr lang="en-US" altLang="zh-CN" sz="3200" dirty="0"/>
              <a:t>Appendix </a:t>
            </a:r>
            <a:r>
              <a:rPr lang="en-US" altLang="zh-CN" sz="3200" dirty="0" smtClean="0"/>
              <a:t>B</a:t>
            </a:r>
            <a:endParaRPr lang="zh-CN" altLang="en-US" dirty="0"/>
          </a:p>
        </p:txBody>
      </p:sp>
      <p:graphicFrame>
        <p:nvGraphicFramePr>
          <p:cNvPr id="5" name="Content Placeholder 8"/>
          <p:cNvGraphicFramePr>
            <a:graphicFrameLocks noGrp="1"/>
          </p:cNvGraphicFramePr>
          <p:nvPr>
            <p:ph idx="1"/>
            <p:extLst>
              <p:ext uri="{D42A27DB-BD31-4B8C-83A1-F6EECF244321}">
                <p14:modId xmlns:p14="http://schemas.microsoft.com/office/powerpoint/2010/main" val="659559545"/>
              </p:ext>
            </p:extLst>
          </p:nvPr>
        </p:nvGraphicFramePr>
        <p:xfrm>
          <a:off x="-23603" y="836712"/>
          <a:ext cx="9144000" cy="6675120"/>
        </p:xfrm>
        <a:graphic>
          <a:graphicData uri="http://schemas.openxmlformats.org/drawingml/2006/table">
            <a:tbl>
              <a:tblPr firstRow="1" bandRow="1">
                <a:tableStyleId>{5C22544A-7EE6-4342-B048-85BDC9FD1C3A}</a:tableStyleId>
              </a:tblPr>
              <a:tblGrid>
                <a:gridCol w="1245098"/>
                <a:gridCol w="3494521"/>
                <a:gridCol w="1057558"/>
                <a:gridCol w="3346823"/>
              </a:tblGrid>
              <a:tr h="322358">
                <a:tc>
                  <a:txBody>
                    <a:bodyPr/>
                    <a:lstStyle/>
                    <a:p>
                      <a:r>
                        <a:rPr lang="en-US" altLang="zh-CN" dirty="0" smtClean="0"/>
                        <a:t>Register</a:t>
                      </a:r>
                      <a:endParaRPr lang="zh-CN" altLang="en-US" dirty="0"/>
                    </a:p>
                  </a:txBody>
                  <a:tcPr/>
                </a:tc>
                <a:tc>
                  <a:txBody>
                    <a:bodyPr/>
                    <a:lstStyle/>
                    <a:p>
                      <a:r>
                        <a:rPr lang="en-US" altLang="zh-CN" dirty="0" smtClean="0"/>
                        <a:t>Description</a:t>
                      </a:r>
                      <a:endParaRPr lang="zh-CN" altLang="en-US" dirty="0"/>
                    </a:p>
                  </a:txBody>
                  <a:tcPr/>
                </a:tc>
                <a:tc>
                  <a:txBody>
                    <a:bodyPr/>
                    <a:lstStyle/>
                    <a:p>
                      <a:r>
                        <a:rPr lang="en-US" altLang="zh-CN" dirty="0" smtClean="0"/>
                        <a:t>Register</a:t>
                      </a:r>
                      <a:endParaRPr lang="zh-CN" altLang="en-US" dirty="0"/>
                    </a:p>
                  </a:txBody>
                  <a:tcPr/>
                </a:tc>
                <a:tc>
                  <a:txBody>
                    <a:bodyPr/>
                    <a:lstStyle/>
                    <a:p>
                      <a:r>
                        <a:rPr lang="en-US" altLang="zh-CN" dirty="0" smtClean="0"/>
                        <a:t>Description</a:t>
                      </a:r>
                      <a:endParaRPr lang="zh-CN" altLang="en-US" dirty="0"/>
                    </a:p>
                  </a:txBody>
                  <a:tcPr/>
                </a:tc>
              </a:tr>
              <a:tr h="498336">
                <a:tc>
                  <a:txBody>
                    <a:bodyPr/>
                    <a:lstStyle/>
                    <a:p>
                      <a:r>
                        <a:rPr lang="en-US" altLang="zh-CN" dirty="0" err="1" smtClean="0"/>
                        <a:t>tREFI</a:t>
                      </a:r>
                      <a:endParaRPr lang="zh-CN" altLang="en-US" dirty="0"/>
                    </a:p>
                  </a:txBody>
                  <a:tcPr/>
                </a:tc>
                <a:tc>
                  <a:txBody>
                    <a:bodyPr/>
                    <a:lstStyle/>
                    <a:p>
                      <a:r>
                        <a:rPr lang="en-US" altLang="zh-CN" sz="1800" kern="1200" baseline="0" dirty="0" smtClean="0">
                          <a:solidFill>
                            <a:schemeClr val="dk1"/>
                          </a:solidFill>
                          <a:latin typeface="+mn-lt"/>
                          <a:ea typeface="+mn-ea"/>
                          <a:cs typeface="+mn-cs"/>
                        </a:rPr>
                        <a:t>Average periodic refresh</a:t>
                      </a:r>
                    </a:p>
                    <a:p>
                      <a:r>
                        <a:rPr lang="en-US" altLang="zh-CN" sz="1800" kern="1200" baseline="0" dirty="0" smtClean="0">
                          <a:solidFill>
                            <a:schemeClr val="dk1"/>
                          </a:solidFill>
                          <a:latin typeface="+mn-lt"/>
                          <a:ea typeface="+mn-ea"/>
                          <a:cs typeface="+mn-cs"/>
                        </a:rPr>
                        <a:t>interval</a:t>
                      </a:r>
                      <a:endParaRPr lang="zh-CN" altLang="en-US" dirty="0"/>
                    </a:p>
                  </a:txBody>
                  <a:tcPr/>
                </a:tc>
                <a:tc>
                  <a:txBody>
                    <a:bodyPr/>
                    <a:lstStyle/>
                    <a:p>
                      <a:r>
                        <a:rPr lang="en-US" altLang="zh-CN" dirty="0" err="1" smtClean="0"/>
                        <a:t>tRC</a:t>
                      </a:r>
                      <a:endParaRPr lang="zh-CN" altLang="en-US" dirty="0"/>
                    </a:p>
                  </a:txBody>
                  <a:tcPr/>
                </a:tc>
                <a:tc>
                  <a:txBody>
                    <a:bodyPr/>
                    <a:lstStyle/>
                    <a:p>
                      <a:r>
                        <a:rPr lang="en-US" altLang="zh-CN" sz="1800" kern="1200" baseline="0" dirty="0" smtClean="0">
                          <a:solidFill>
                            <a:schemeClr val="dk1"/>
                          </a:solidFill>
                          <a:latin typeface="+mn-lt"/>
                          <a:ea typeface="+mn-ea"/>
                          <a:cs typeface="+mn-cs"/>
                        </a:rPr>
                        <a:t>ACT to ACT or REF command</a:t>
                      </a:r>
                    </a:p>
                    <a:p>
                      <a:r>
                        <a:rPr lang="en-US" altLang="zh-CN" sz="1800" kern="1200" baseline="0" dirty="0" smtClean="0">
                          <a:solidFill>
                            <a:schemeClr val="dk1"/>
                          </a:solidFill>
                          <a:latin typeface="+mn-lt"/>
                          <a:ea typeface="+mn-ea"/>
                          <a:cs typeface="+mn-cs"/>
                        </a:rPr>
                        <a:t>period</a:t>
                      </a:r>
                      <a:endParaRPr lang="zh-CN" altLang="en-US" dirty="0"/>
                    </a:p>
                  </a:txBody>
                  <a:tcPr/>
                </a:tc>
              </a:tr>
              <a:tr h="506328">
                <a:tc>
                  <a:txBody>
                    <a:bodyPr/>
                    <a:lstStyle/>
                    <a:p>
                      <a:r>
                        <a:rPr lang="en-US" altLang="zh-CN" dirty="0" err="1" smtClean="0"/>
                        <a:t>tMRD</a:t>
                      </a:r>
                      <a:endParaRPr lang="zh-CN" altLang="en-US" dirty="0"/>
                    </a:p>
                  </a:txBody>
                  <a:tcPr/>
                </a:tc>
                <a:tc>
                  <a:txBody>
                    <a:bodyPr/>
                    <a:lstStyle/>
                    <a:p>
                      <a:r>
                        <a:rPr lang="en-US" altLang="zh-CN" sz="1800" kern="1200" baseline="0" dirty="0" smtClean="0">
                          <a:solidFill>
                            <a:schemeClr val="dk1"/>
                          </a:solidFill>
                          <a:latin typeface="+mn-lt"/>
                          <a:ea typeface="+mn-ea"/>
                          <a:cs typeface="+mn-cs"/>
                        </a:rPr>
                        <a:t>Mode Register Set command cycle time</a:t>
                      </a:r>
                      <a:endParaRPr lang="zh-CN" altLang="en-US" dirty="0"/>
                    </a:p>
                  </a:txBody>
                  <a:tcPr/>
                </a:tc>
                <a:tc>
                  <a:txBody>
                    <a:bodyPr/>
                    <a:lstStyle/>
                    <a:p>
                      <a:r>
                        <a:rPr lang="en-US" altLang="zh-CN" dirty="0" err="1" smtClean="0"/>
                        <a:t>tRCD</a:t>
                      </a:r>
                      <a:endParaRPr lang="zh-CN" altLang="en-US" dirty="0"/>
                    </a:p>
                  </a:txBody>
                  <a:tcPr/>
                </a:tc>
                <a:tc>
                  <a:txBody>
                    <a:bodyPr/>
                    <a:lstStyle/>
                    <a:p>
                      <a:r>
                        <a:rPr lang="en-US" altLang="zh-CN" sz="1800" kern="1200" baseline="0" dirty="0" smtClean="0">
                          <a:solidFill>
                            <a:schemeClr val="dk1"/>
                          </a:solidFill>
                          <a:latin typeface="+mn-lt"/>
                          <a:ea typeface="+mn-ea"/>
                          <a:cs typeface="+mn-cs"/>
                        </a:rPr>
                        <a:t>ACT to internal read or write delay time</a:t>
                      </a:r>
                      <a:endParaRPr lang="zh-CN" altLang="en-US" dirty="0"/>
                    </a:p>
                  </a:txBody>
                  <a:tcPr/>
                </a:tc>
              </a:tr>
              <a:tr h="564126">
                <a:tc>
                  <a:txBody>
                    <a:bodyPr/>
                    <a:lstStyle/>
                    <a:p>
                      <a:r>
                        <a:rPr lang="en-US" altLang="zh-CN" dirty="0" err="1" smtClean="0"/>
                        <a:t>tRFC</a:t>
                      </a:r>
                      <a:endParaRPr lang="zh-CN" altLang="en-US" dirty="0"/>
                    </a:p>
                  </a:txBody>
                  <a:tcPr/>
                </a:tc>
                <a:tc>
                  <a:txBody>
                    <a:bodyPr/>
                    <a:lstStyle/>
                    <a:p>
                      <a:r>
                        <a:rPr lang="en-US" altLang="zh-CN" sz="1800" kern="1200" baseline="0" dirty="0" smtClean="0">
                          <a:solidFill>
                            <a:schemeClr val="dk1"/>
                          </a:solidFill>
                          <a:latin typeface="+mn-lt"/>
                          <a:ea typeface="+mn-ea"/>
                          <a:cs typeface="+mn-cs"/>
                        </a:rPr>
                        <a:t>REF command to ACT or</a:t>
                      </a:r>
                    </a:p>
                    <a:p>
                      <a:r>
                        <a:rPr lang="en-US" altLang="zh-CN" sz="1800" kern="1200" baseline="0" dirty="0" smtClean="0">
                          <a:solidFill>
                            <a:schemeClr val="dk1"/>
                          </a:solidFill>
                          <a:latin typeface="+mn-lt"/>
                          <a:ea typeface="+mn-ea"/>
                          <a:cs typeface="+mn-cs"/>
                        </a:rPr>
                        <a:t>REF command time</a:t>
                      </a:r>
                      <a:endParaRPr lang="zh-CN" altLang="en-US" dirty="0"/>
                    </a:p>
                  </a:txBody>
                  <a:tcPr/>
                </a:tc>
                <a:tc>
                  <a:txBody>
                    <a:bodyPr/>
                    <a:lstStyle/>
                    <a:p>
                      <a:r>
                        <a:rPr lang="en-US" altLang="zh-CN" dirty="0" err="1" smtClean="0"/>
                        <a:t>tRRD</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ACT</a:t>
                      </a:r>
                      <a:r>
                        <a:rPr lang="en-US" altLang="zh-CN" baseline="0" dirty="0" smtClean="0"/>
                        <a:t> to ACT command period</a:t>
                      </a:r>
                      <a:endParaRPr lang="zh-CN" altLang="en-US" dirty="0" smtClean="0"/>
                    </a:p>
                    <a:p>
                      <a:endParaRPr lang="zh-CN" altLang="en-US" dirty="0"/>
                    </a:p>
                  </a:txBody>
                  <a:tcPr/>
                </a:tc>
              </a:tr>
              <a:tr h="564126">
                <a:tc>
                  <a:txBody>
                    <a:bodyPr/>
                    <a:lstStyle/>
                    <a:p>
                      <a:r>
                        <a:rPr lang="en-US" altLang="zh-CN" dirty="0" err="1" smtClean="0"/>
                        <a:t>tRP</a:t>
                      </a:r>
                      <a:endParaRPr lang="zh-CN" altLang="en-US" dirty="0"/>
                    </a:p>
                  </a:txBody>
                  <a:tcPr/>
                </a:tc>
                <a:tc>
                  <a:txBody>
                    <a:bodyPr/>
                    <a:lstStyle/>
                    <a:p>
                      <a:r>
                        <a:rPr lang="en-US" altLang="zh-CN" sz="1800" kern="1200" baseline="0" dirty="0" smtClean="0">
                          <a:solidFill>
                            <a:schemeClr val="dk1"/>
                          </a:solidFill>
                          <a:latin typeface="+mn-lt"/>
                          <a:ea typeface="+mn-ea"/>
                          <a:cs typeface="+mn-cs"/>
                        </a:rPr>
                        <a:t>PRE command period</a:t>
                      </a:r>
                      <a:endParaRPr lang="zh-CN" altLang="en-US" dirty="0"/>
                    </a:p>
                  </a:txBody>
                  <a:tcPr/>
                </a:tc>
                <a:tc>
                  <a:txBody>
                    <a:bodyPr/>
                    <a:lstStyle/>
                    <a:p>
                      <a:r>
                        <a:rPr lang="en-US" altLang="zh-CN" dirty="0" err="1" smtClean="0"/>
                        <a:t>tRTP</a:t>
                      </a:r>
                      <a:endParaRPr lang="zh-CN" altLang="en-US" dirty="0"/>
                    </a:p>
                  </a:txBody>
                  <a:tcPr/>
                </a:tc>
                <a:tc>
                  <a:txBody>
                    <a:bodyPr/>
                    <a:lstStyle/>
                    <a:p>
                      <a:r>
                        <a:rPr lang="en-US" altLang="zh-CN" sz="1800" kern="1200" baseline="0" dirty="0" smtClean="0">
                          <a:solidFill>
                            <a:schemeClr val="dk1"/>
                          </a:solidFill>
                          <a:latin typeface="+mn-lt"/>
                          <a:ea typeface="+mn-ea"/>
                          <a:cs typeface="+mn-cs"/>
                        </a:rPr>
                        <a:t>Internal READ Command to</a:t>
                      </a:r>
                    </a:p>
                    <a:p>
                      <a:r>
                        <a:rPr lang="en-US" altLang="zh-CN" sz="1800" kern="1200" baseline="0" dirty="0" smtClean="0">
                          <a:solidFill>
                            <a:schemeClr val="dk1"/>
                          </a:solidFill>
                          <a:latin typeface="+mn-lt"/>
                          <a:ea typeface="+mn-ea"/>
                          <a:cs typeface="+mn-cs"/>
                        </a:rPr>
                        <a:t>PRE Command delay</a:t>
                      </a:r>
                      <a:endParaRPr lang="zh-CN" altLang="en-US" dirty="0"/>
                    </a:p>
                  </a:txBody>
                  <a:tcPr/>
                </a:tc>
              </a:tr>
              <a:tr h="322358">
                <a:tc>
                  <a:txBody>
                    <a:bodyPr/>
                    <a:lstStyle/>
                    <a:p>
                      <a:r>
                        <a:rPr lang="en-US" altLang="zh-CN" dirty="0" err="1" smtClean="0"/>
                        <a:t>tRTW</a:t>
                      </a:r>
                      <a:endParaRPr lang="zh-CN" altLang="en-US" dirty="0"/>
                    </a:p>
                  </a:txBody>
                  <a:tcPr/>
                </a:tc>
                <a:tc>
                  <a:txBody>
                    <a:bodyPr/>
                    <a:lstStyle/>
                    <a:p>
                      <a:r>
                        <a:rPr lang="en-US" altLang="zh-CN" sz="1800" kern="1200" baseline="0" dirty="0" smtClean="0">
                          <a:solidFill>
                            <a:schemeClr val="dk1"/>
                          </a:solidFill>
                          <a:latin typeface="+mn-lt"/>
                          <a:ea typeface="+mn-ea"/>
                          <a:cs typeface="+mn-cs"/>
                        </a:rPr>
                        <a:t>Read to Write turnaround time</a:t>
                      </a:r>
                      <a:endParaRPr lang="zh-CN" altLang="en-US" dirty="0"/>
                    </a:p>
                  </a:txBody>
                  <a:tcPr/>
                </a:tc>
                <a:tc>
                  <a:txBody>
                    <a:bodyPr/>
                    <a:lstStyle/>
                    <a:p>
                      <a:r>
                        <a:rPr lang="en-US" altLang="zh-CN" dirty="0" err="1" smtClean="0"/>
                        <a:t>tWR</a:t>
                      </a:r>
                      <a:endParaRPr lang="zh-CN" altLang="en-US" dirty="0"/>
                    </a:p>
                  </a:txBody>
                  <a:tcPr/>
                </a:tc>
                <a:tc>
                  <a:txBody>
                    <a:bodyPr/>
                    <a:lstStyle/>
                    <a:p>
                      <a:r>
                        <a:rPr lang="en-US" altLang="zh-CN" sz="1800" kern="1200" baseline="0" dirty="0" smtClean="0">
                          <a:solidFill>
                            <a:schemeClr val="dk1"/>
                          </a:solidFill>
                          <a:latin typeface="+mn-lt"/>
                          <a:ea typeface="+mn-ea"/>
                          <a:cs typeface="+mn-cs"/>
                        </a:rPr>
                        <a:t>WRITE recovery time</a:t>
                      </a:r>
                      <a:endParaRPr lang="zh-CN" altLang="en-US" dirty="0"/>
                    </a:p>
                  </a:txBody>
                  <a:tcPr/>
                </a:tc>
              </a:tr>
              <a:tr h="805895">
                <a:tc>
                  <a:txBody>
                    <a:bodyPr/>
                    <a:lstStyle/>
                    <a:p>
                      <a:r>
                        <a:rPr lang="en-US" altLang="zh-CN" dirty="0" err="1" smtClean="0"/>
                        <a:t>tAL</a:t>
                      </a:r>
                      <a:endParaRPr lang="zh-CN" altLang="en-US" dirty="0"/>
                    </a:p>
                  </a:txBody>
                  <a:tcPr/>
                </a:tc>
                <a:tc>
                  <a:txBody>
                    <a:bodyPr/>
                    <a:lstStyle/>
                    <a:p>
                      <a:r>
                        <a:rPr lang="en-US" altLang="zh-CN" sz="1800" kern="1200" baseline="0" dirty="0" smtClean="0">
                          <a:solidFill>
                            <a:schemeClr val="dk1"/>
                          </a:solidFill>
                          <a:latin typeface="+mn-lt"/>
                          <a:ea typeface="+mn-ea"/>
                          <a:cs typeface="+mn-cs"/>
                        </a:rPr>
                        <a:t>Additive Latency</a:t>
                      </a:r>
                      <a:endParaRPr lang="zh-CN" altLang="en-US" dirty="0"/>
                    </a:p>
                  </a:txBody>
                  <a:tcPr/>
                </a:tc>
                <a:tc>
                  <a:txBody>
                    <a:bodyPr/>
                    <a:lstStyle/>
                    <a:p>
                      <a:r>
                        <a:rPr lang="en-US" altLang="zh-CN" dirty="0" err="1" smtClean="0"/>
                        <a:t>tWTR</a:t>
                      </a:r>
                      <a:endParaRPr lang="zh-CN" altLang="en-US" dirty="0"/>
                    </a:p>
                  </a:txBody>
                  <a:tcPr/>
                </a:tc>
                <a:tc>
                  <a:txBody>
                    <a:bodyPr/>
                    <a:lstStyle/>
                    <a:p>
                      <a:r>
                        <a:rPr lang="en-US" altLang="zh-CN" sz="1800" kern="1200" baseline="0" dirty="0" smtClean="0">
                          <a:solidFill>
                            <a:schemeClr val="dk1"/>
                          </a:solidFill>
                          <a:latin typeface="+mn-lt"/>
                          <a:ea typeface="+mn-ea"/>
                          <a:cs typeface="+mn-cs"/>
                        </a:rPr>
                        <a:t>Delay from start of internal write transaction to internal read command</a:t>
                      </a:r>
                      <a:endParaRPr lang="zh-CN" altLang="en-US" dirty="0"/>
                    </a:p>
                  </a:txBody>
                  <a:tcPr/>
                </a:tc>
              </a:tr>
              <a:tr h="564126">
                <a:tc>
                  <a:txBody>
                    <a:bodyPr/>
                    <a:lstStyle/>
                    <a:p>
                      <a:r>
                        <a:rPr lang="en-US" altLang="zh-CN" dirty="0" err="1" smtClean="0"/>
                        <a:t>tCL</a:t>
                      </a:r>
                      <a:endParaRPr lang="zh-CN" altLang="en-US" dirty="0"/>
                    </a:p>
                  </a:txBody>
                  <a:tcPr/>
                </a:tc>
                <a:tc>
                  <a:txBody>
                    <a:bodyPr/>
                    <a:lstStyle/>
                    <a:p>
                      <a:r>
                        <a:rPr lang="en-US" altLang="zh-CN" sz="1800" kern="1200" baseline="0" dirty="0" smtClean="0">
                          <a:solidFill>
                            <a:schemeClr val="dk1"/>
                          </a:solidFill>
                          <a:latin typeface="+mn-lt"/>
                          <a:ea typeface="+mn-ea"/>
                          <a:cs typeface="+mn-cs"/>
                        </a:rPr>
                        <a:t>CAS Latency</a:t>
                      </a:r>
                      <a:endParaRPr lang="zh-CN" altLang="en-US" dirty="0"/>
                    </a:p>
                  </a:txBody>
                  <a:tcPr/>
                </a:tc>
                <a:tc>
                  <a:txBody>
                    <a:bodyPr/>
                    <a:lstStyle/>
                    <a:p>
                      <a:r>
                        <a:rPr lang="en-US" altLang="zh-CN" dirty="0" err="1" smtClean="0"/>
                        <a:t>tEXSR</a:t>
                      </a:r>
                      <a:endParaRPr lang="zh-CN" altLang="en-US" dirty="0"/>
                    </a:p>
                  </a:txBody>
                  <a:tcPr/>
                </a:tc>
                <a:tc>
                  <a:txBody>
                    <a:bodyPr/>
                    <a:lstStyle/>
                    <a:p>
                      <a:r>
                        <a:rPr lang="en-US" altLang="zh-CN" sz="1800" kern="1200" baseline="0" dirty="0" smtClean="0">
                          <a:solidFill>
                            <a:schemeClr val="dk1"/>
                          </a:solidFill>
                          <a:latin typeface="+mn-lt"/>
                          <a:ea typeface="+mn-ea"/>
                          <a:cs typeface="+mn-cs"/>
                        </a:rPr>
                        <a:t>Exit Self Refresh to first valid command delay</a:t>
                      </a:r>
                      <a:endParaRPr lang="zh-CN" altLang="en-US" dirty="0"/>
                    </a:p>
                  </a:txBody>
                  <a:tcPr/>
                </a:tc>
              </a:tr>
              <a:tr h="805895">
                <a:tc>
                  <a:txBody>
                    <a:bodyPr/>
                    <a:lstStyle/>
                    <a:p>
                      <a:r>
                        <a:rPr lang="en-US" altLang="zh-CN" dirty="0" err="1" smtClean="0"/>
                        <a:t>tCWL</a:t>
                      </a:r>
                      <a:endParaRPr lang="zh-CN" altLang="en-US" dirty="0"/>
                    </a:p>
                  </a:txBody>
                  <a:tcPr/>
                </a:tc>
                <a:tc>
                  <a:txBody>
                    <a:bodyPr/>
                    <a:lstStyle/>
                    <a:p>
                      <a:r>
                        <a:rPr lang="en-US" altLang="zh-CN" sz="1800" kern="1200" baseline="0" dirty="0" smtClean="0">
                          <a:solidFill>
                            <a:schemeClr val="dk1"/>
                          </a:solidFill>
                          <a:latin typeface="+mn-lt"/>
                          <a:ea typeface="+mn-ea"/>
                          <a:cs typeface="+mn-cs"/>
                        </a:rPr>
                        <a:t>CAS Write Latency</a:t>
                      </a:r>
                      <a:endParaRPr lang="zh-CN" altLang="en-US" dirty="0"/>
                    </a:p>
                  </a:txBody>
                  <a:tcPr/>
                </a:tc>
                <a:tc>
                  <a:txBody>
                    <a:bodyPr/>
                    <a:lstStyle/>
                    <a:p>
                      <a:r>
                        <a:rPr lang="en-US" altLang="zh-CN" dirty="0" err="1" smtClean="0"/>
                        <a:t>tXP</a:t>
                      </a:r>
                      <a:endParaRPr lang="zh-CN" altLang="en-US" dirty="0"/>
                    </a:p>
                  </a:txBody>
                  <a:tcPr/>
                </a:tc>
                <a:tc>
                  <a:txBody>
                    <a:bodyPr/>
                    <a:lstStyle/>
                    <a:p>
                      <a:r>
                        <a:rPr lang="en-US" altLang="zh-CN" sz="1800" kern="1200" baseline="0" dirty="0" smtClean="0">
                          <a:solidFill>
                            <a:schemeClr val="dk1"/>
                          </a:solidFill>
                          <a:latin typeface="+mn-lt"/>
                          <a:ea typeface="+mn-ea"/>
                          <a:cs typeface="+mn-cs"/>
                        </a:rPr>
                        <a:t>Exit Power Down to first valid command delay</a:t>
                      </a:r>
                    </a:p>
                    <a:p>
                      <a:r>
                        <a:rPr lang="en-US" altLang="zh-CN" sz="1800" kern="1200" baseline="0" dirty="0" smtClean="0">
                          <a:solidFill>
                            <a:schemeClr val="dk1"/>
                          </a:solidFill>
                          <a:latin typeface="+mn-lt"/>
                          <a:ea typeface="+mn-ea"/>
                          <a:cs typeface="+mn-cs"/>
                        </a:rPr>
                        <a:t>when DLL is on (fast exit),</a:t>
                      </a:r>
                      <a:endParaRPr lang="zh-CN" altLang="en-US" dirty="0"/>
                    </a:p>
                  </a:txBody>
                  <a:tcPr/>
                </a:tc>
              </a:tr>
              <a:tr h="805895">
                <a:tc>
                  <a:txBody>
                    <a:bodyPr/>
                    <a:lstStyle/>
                    <a:p>
                      <a:r>
                        <a:rPr lang="en-US" altLang="zh-CN" dirty="0" err="1" smtClean="0"/>
                        <a:t>tRAS</a:t>
                      </a:r>
                      <a:endParaRPr lang="zh-CN" altLang="en-US" dirty="0"/>
                    </a:p>
                  </a:txBody>
                  <a:tcPr/>
                </a:tc>
                <a:tc>
                  <a:txBody>
                    <a:bodyPr/>
                    <a:lstStyle/>
                    <a:p>
                      <a:r>
                        <a:rPr lang="en-US" altLang="zh-CN" sz="1800" kern="1200" baseline="0" dirty="0" smtClean="0">
                          <a:solidFill>
                            <a:schemeClr val="dk1"/>
                          </a:solidFill>
                          <a:latin typeface="+mn-lt"/>
                          <a:ea typeface="+mn-ea"/>
                          <a:cs typeface="+mn-cs"/>
                        </a:rPr>
                        <a:t>ACT to PRE command period</a:t>
                      </a:r>
                      <a:endParaRPr lang="zh-CN" altLang="en-US" dirty="0"/>
                    </a:p>
                  </a:txBody>
                  <a:tcPr/>
                </a:tc>
                <a:tc>
                  <a:txBody>
                    <a:bodyPr/>
                    <a:lstStyle/>
                    <a:p>
                      <a:r>
                        <a:rPr lang="en-US" altLang="zh-CN" dirty="0" err="1" smtClean="0"/>
                        <a:t>tXPDLL</a:t>
                      </a:r>
                      <a:endParaRPr lang="zh-CN" altLang="en-US" dirty="0"/>
                    </a:p>
                  </a:txBody>
                  <a:tcPr/>
                </a:tc>
                <a:tc>
                  <a:txBody>
                    <a:bodyPr/>
                    <a:lstStyle/>
                    <a:p>
                      <a:r>
                        <a:rPr lang="en-US" altLang="zh-CN" sz="1800" kern="1200" baseline="0" dirty="0" smtClean="0">
                          <a:solidFill>
                            <a:schemeClr val="dk1"/>
                          </a:solidFill>
                          <a:latin typeface="+mn-lt"/>
                          <a:ea typeface="+mn-ea"/>
                          <a:cs typeface="+mn-cs"/>
                        </a:rPr>
                        <a:t>Exit Power Down to first valid command delay</a:t>
                      </a:r>
                    </a:p>
                    <a:p>
                      <a:r>
                        <a:rPr lang="en-US" altLang="zh-CN" sz="1800" kern="1200" baseline="0" dirty="0" smtClean="0">
                          <a:solidFill>
                            <a:schemeClr val="dk1"/>
                          </a:solidFill>
                          <a:latin typeface="+mn-lt"/>
                          <a:ea typeface="+mn-ea"/>
                          <a:cs typeface="+mn-cs"/>
                        </a:rPr>
                        <a:t>when DLL is off (slow exit)</a:t>
                      </a:r>
                      <a:endParaRPr lang="zh-CN" altLang="en-US" dirty="0"/>
                    </a:p>
                  </a:txBody>
                  <a:tcPr/>
                </a:tc>
              </a:tr>
            </a:tbl>
          </a:graphicData>
        </a:graphic>
      </p:graphicFrame>
    </p:spTree>
    <p:extLst>
      <p:ext uri="{BB962C8B-B14F-4D97-AF65-F5344CB8AC3E}">
        <p14:creationId xmlns:p14="http://schemas.microsoft.com/office/powerpoint/2010/main" val="3574025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DDR Interface </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59" y="1539222"/>
            <a:ext cx="8311283" cy="2249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58" y="3933056"/>
            <a:ext cx="8311284"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9442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DDR Interface </a:t>
            </a:r>
            <a:endParaRPr lang="zh-CN" altLang="en-US" dirty="0"/>
          </a:p>
        </p:txBody>
      </p:sp>
      <p:pic>
        <p:nvPicPr>
          <p:cNvPr id="2050"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3047958" cy="46085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5" y="1628800"/>
            <a:ext cx="5679851"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155463" y="2996952"/>
            <a:ext cx="598853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The operation speed is very hard to improve because of the internal structure of DRAM</a:t>
            </a:r>
            <a:r>
              <a:rPr lang="zh-CN" altLang="en-US" dirty="0" smtClean="0"/>
              <a:t>。</a:t>
            </a:r>
            <a:endParaRPr lang="en-US" altLang="zh-CN" dirty="0" smtClean="0"/>
          </a:p>
          <a:p>
            <a:pPr marL="285750" indent="-285750">
              <a:buFont typeface="Arial" panose="020B0604020202020204" pitchFamily="34" charset="0"/>
              <a:buChar char="•"/>
            </a:pPr>
            <a:r>
              <a:rPr lang="en-US" altLang="zh-CN" dirty="0" smtClean="0"/>
              <a:t>Only speed up the bus clock.</a:t>
            </a:r>
          </a:p>
          <a:p>
            <a:pPr marL="285750" indent="-285750">
              <a:buFont typeface="Arial" panose="020B0604020202020204" pitchFamily="34" charset="0"/>
              <a:buChar char="•"/>
            </a:pPr>
            <a:r>
              <a:rPr lang="en-US" altLang="zh-CN" dirty="0" smtClean="0"/>
              <a:t>By </a:t>
            </a:r>
            <a:r>
              <a:rPr lang="en-US" altLang="zh-CN" dirty="0" err="1" smtClean="0"/>
              <a:t>Prefetch</a:t>
            </a:r>
            <a:r>
              <a:rPr lang="en-US" altLang="zh-CN" dirty="0" smtClean="0"/>
              <a:t> method, the transfer rate can up to 4.2GT/s.</a:t>
            </a:r>
            <a:endParaRPr lang="zh-CN" altLang="en-US" dirty="0"/>
          </a:p>
        </p:txBody>
      </p:sp>
    </p:spTree>
    <p:extLst>
      <p:ext uri="{BB962C8B-B14F-4D97-AF65-F5344CB8AC3E}">
        <p14:creationId xmlns:p14="http://schemas.microsoft.com/office/powerpoint/2010/main" val="55630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DDR signal integrity</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smtClean="0"/>
              <a:t>As the bus speed increases,  signal integrity should be considered  when board design</a:t>
            </a:r>
          </a:p>
          <a:p>
            <a:r>
              <a:rPr lang="en-US" altLang="zh-CN" sz="1800" dirty="0" smtClean="0"/>
              <a:t>signal electrical</a:t>
            </a:r>
          </a:p>
          <a:p>
            <a:pPr lvl="1">
              <a:buFont typeface="Wingdings" panose="05000000000000000000" pitchFamily="2" charset="2"/>
              <a:buChar char="ü"/>
            </a:pPr>
            <a:r>
              <a:rPr lang="en-US" altLang="zh-CN" sz="1400" dirty="0" smtClean="0"/>
              <a:t>Cross talk</a:t>
            </a:r>
          </a:p>
          <a:p>
            <a:pPr lvl="1">
              <a:buFont typeface="Wingdings" panose="05000000000000000000" pitchFamily="2" charset="2"/>
              <a:buChar char="ü"/>
            </a:pPr>
            <a:r>
              <a:rPr lang="en-US" altLang="zh-CN" sz="1400" dirty="0" smtClean="0"/>
              <a:t>ISI</a:t>
            </a:r>
          </a:p>
          <a:p>
            <a:pPr lvl="1">
              <a:buFont typeface="Wingdings" panose="05000000000000000000" pitchFamily="2" charset="2"/>
              <a:buChar char="ü"/>
            </a:pPr>
            <a:r>
              <a:rPr lang="en-US" altLang="zh-CN" sz="1400" dirty="0" smtClean="0"/>
              <a:t>Reflection</a:t>
            </a:r>
          </a:p>
          <a:p>
            <a:pPr lvl="1">
              <a:buFont typeface="Wingdings" panose="05000000000000000000" pitchFamily="2" charset="2"/>
              <a:buChar char="ü"/>
            </a:pPr>
            <a:r>
              <a:rPr lang="en-US" altLang="zh-CN" sz="1400" dirty="0" smtClean="0"/>
              <a:t>SSO</a:t>
            </a:r>
            <a:endParaRPr lang="en-US" altLang="zh-CN" sz="1400" dirty="0"/>
          </a:p>
          <a:p>
            <a:r>
              <a:rPr lang="en-US" altLang="zh-CN" sz="1800" dirty="0" smtClean="0"/>
              <a:t>Timing</a:t>
            </a:r>
          </a:p>
          <a:p>
            <a:pPr lvl="1">
              <a:buFont typeface="Wingdings" panose="05000000000000000000" pitchFamily="2" charset="2"/>
              <a:buChar char="ü"/>
            </a:pPr>
            <a:r>
              <a:rPr lang="en-US" altLang="zh-CN" sz="1400" dirty="0" smtClean="0"/>
              <a:t>Skew</a:t>
            </a:r>
          </a:p>
          <a:p>
            <a:pPr lvl="1">
              <a:buFont typeface="Wingdings" panose="05000000000000000000" pitchFamily="2" charset="2"/>
              <a:buChar char="ü"/>
            </a:pPr>
            <a:r>
              <a:rPr lang="en-US" altLang="zh-CN" sz="1400" dirty="0" err="1" smtClean="0"/>
              <a:t>Vref</a:t>
            </a:r>
            <a:r>
              <a:rPr lang="en-US" altLang="zh-CN" sz="1400" dirty="0" smtClean="0"/>
              <a:t> noise</a:t>
            </a:r>
          </a:p>
        </p:txBody>
      </p:sp>
    </p:spTree>
    <p:extLst>
      <p:ext uri="{BB962C8B-B14F-4D97-AF65-F5344CB8AC3E}">
        <p14:creationId xmlns:p14="http://schemas.microsoft.com/office/powerpoint/2010/main" val="304635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DDR training</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559300" cy="306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527878"/>
            <a:ext cx="408305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50" y="1484784"/>
            <a:ext cx="391795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箭头 6"/>
          <p:cNvSpPr/>
          <p:nvPr/>
        </p:nvSpPr>
        <p:spPr>
          <a:xfrm>
            <a:off x="4277414" y="31918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743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PHY initialization</a:t>
            </a:r>
            <a:endParaRPr lang="zh-CN" altLang="en-US" dirty="0"/>
          </a:p>
        </p:txBody>
      </p:sp>
      <p:sp>
        <p:nvSpPr>
          <p:cNvPr id="3" name="内容占位符 2"/>
          <p:cNvSpPr>
            <a:spLocks noGrp="1"/>
          </p:cNvSpPr>
          <p:nvPr>
            <p:ph idx="1"/>
          </p:nvPr>
        </p:nvSpPr>
        <p:spPr>
          <a:xfrm>
            <a:off x="495422" y="1268761"/>
            <a:ext cx="8229600" cy="720080"/>
          </a:xfrm>
        </p:spPr>
        <p:txBody>
          <a:bodyPr/>
          <a:lstStyle/>
          <a:p>
            <a:r>
              <a:rPr lang="en-US" altLang="zh-CN" dirty="0" smtClean="0"/>
              <a:t>PLL </a:t>
            </a:r>
            <a:r>
              <a:rPr lang="en-US" altLang="zh-CN" dirty="0" err="1" smtClean="0"/>
              <a:t>init</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213664" y="1916832"/>
            <a:ext cx="6811173" cy="4719917"/>
          </a:xfrm>
          <a:prstGeom prst="rect">
            <a:avLst/>
          </a:prstGeom>
          <a:noFill/>
          <a:ln w="9525">
            <a:noFill/>
            <a:miter lim="800000"/>
            <a:headEnd/>
            <a:tailEnd/>
          </a:ln>
        </p:spPr>
      </p:pic>
    </p:spTree>
    <p:extLst>
      <p:ext uri="{BB962C8B-B14F-4D97-AF65-F5344CB8AC3E}">
        <p14:creationId xmlns:p14="http://schemas.microsoft.com/office/powerpoint/2010/main" val="381506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PHY initialization</a:t>
            </a:r>
            <a:endParaRPr lang="zh-CN" altLang="en-US" dirty="0"/>
          </a:p>
        </p:txBody>
      </p:sp>
      <p:sp>
        <p:nvSpPr>
          <p:cNvPr id="3" name="内容占位符 2"/>
          <p:cNvSpPr>
            <a:spLocks noGrp="1"/>
          </p:cNvSpPr>
          <p:nvPr>
            <p:ph idx="1"/>
          </p:nvPr>
        </p:nvSpPr>
        <p:spPr>
          <a:xfrm>
            <a:off x="251520" y="1600200"/>
            <a:ext cx="8712968" cy="4525963"/>
          </a:xfrm>
        </p:spPr>
        <p:txBody>
          <a:bodyPr/>
          <a:lstStyle/>
          <a:p>
            <a:r>
              <a:rPr lang="en-US" altLang="zh-CN" dirty="0" smtClean="0"/>
              <a:t>Delay line calibration</a:t>
            </a:r>
          </a:p>
          <a:p>
            <a:pPr marL="0" indent="0">
              <a:buNone/>
            </a:pPr>
            <a:r>
              <a:rPr lang="en-US" altLang="zh-CN" dirty="0" smtClean="0"/>
              <a:t>     This </a:t>
            </a:r>
            <a:r>
              <a:rPr lang="en-US" altLang="zh-CN" dirty="0"/>
              <a:t>is done </a:t>
            </a:r>
            <a:r>
              <a:rPr lang="en-US" altLang="zh-CN" dirty="0" smtClean="0"/>
              <a:t>by measuring </a:t>
            </a:r>
            <a:r>
              <a:rPr lang="en-US" altLang="zh-CN" dirty="0"/>
              <a:t>the number of delay line steps that are required to produce a delay equal to the DDR </a:t>
            </a:r>
            <a:r>
              <a:rPr lang="en-US" altLang="zh-CN" dirty="0" smtClean="0"/>
              <a:t>clock period.</a:t>
            </a:r>
            <a:r>
              <a:rPr lang="en-US" altLang="zh-CN" dirty="0"/>
              <a:t/>
            </a:r>
            <a:br>
              <a:rPr lang="en-US" altLang="zh-CN" dirty="0"/>
            </a:br>
            <a:endParaRPr lang="zh-CN" altLang="en-US" dirty="0"/>
          </a:p>
        </p:txBody>
      </p:sp>
    </p:spTree>
    <p:extLst>
      <p:ext uri="{BB962C8B-B14F-4D97-AF65-F5344CB8AC3E}">
        <p14:creationId xmlns:p14="http://schemas.microsoft.com/office/powerpoint/2010/main" val="420799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PHY initialization</a:t>
            </a:r>
            <a:endParaRPr lang="zh-CN" altLang="en-US" dirty="0"/>
          </a:p>
        </p:txBody>
      </p:sp>
      <p:sp>
        <p:nvSpPr>
          <p:cNvPr id="3" name="内容占位符 2"/>
          <p:cNvSpPr>
            <a:spLocks noGrp="1"/>
          </p:cNvSpPr>
          <p:nvPr>
            <p:ph idx="1"/>
          </p:nvPr>
        </p:nvSpPr>
        <p:spPr>
          <a:xfrm>
            <a:off x="457200" y="1600201"/>
            <a:ext cx="8229600" cy="604664"/>
          </a:xfrm>
        </p:spPr>
        <p:txBody>
          <a:bodyPr/>
          <a:lstStyle/>
          <a:p>
            <a:r>
              <a:rPr lang="en-US" altLang="zh-CN" dirty="0" smtClean="0"/>
              <a:t>Impedance Calibration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1"/>
            <a:ext cx="6048672" cy="423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8533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1707</TotalTime>
  <Words>727</Words>
  <Application>Microsoft Office PowerPoint</Application>
  <PresentationFormat>全屏显示(4:3)</PresentationFormat>
  <Paragraphs>113</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DDR – Tuning and Calibration</vt:lpstr>
      <vt:lpstr>DDR Interface </vt:lpstr>
      <vt:lpstr>DDR Interface </vt:lpstr>
      <vt:lpstr>DDR Interface </vt:lpstr>
      <vt:lpstr>DDR signal integrity</vt:lpstr>
      <vt:lpstr>DDR training</vt:lpstr>
      <vt:lpstr>PHY initialization</vt:lpstr>
      <vt:lpstr>PHY initialization</vt:lpstr>
      <vt:lpstr>PHY initialization</vt:lpstr>
      <vt:lpstr>DRAM initialization</vt:lpstr>
      <vt:lpstr>DRAM initialization</vt:lpstr>
      <vt:lpstr>Write leveling</vt:lpstr>
      <vt:lpstr>Write leveling</vt:lpstr>
      <vt:lpstr>Read DQS Gating </vt:lpstr>
      <vt:lpstr>Read DQS Gating </vt:lpstr>
      <vt:lpstr>Write leveling 2</vt:lpstr>
      <vt:lpstr>Read Bit De-skew</vt:lpstr>
      <vt:lpstr>Read Bit De-skew</vt:lpstr>
      <vt:lpstr>Write Bit De-skew</vt:lpstr>
      <vt:lpstr>Read &amp; Write Eye Center </vt:lpstr>
      <vt:lpstr>Vref Training</vt:lpstr>
      <vt:lpstr>Appendix A</vt:lpstr>
      <vt:lpstr>Appendix A</vt:lpstr>
      <vt:lpstr>Appendix A</vt:lpstr>
      <vt:lpstr>Appendix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DDR – Tuning and calibration</dc:title>
  <dc:creator>user</dc:creator>
  <cp:lastModifiedBy>user</cp:lastModifiedBy>
  <cp:revision>58</cp:revision>
  <dcterms:created xsi:type="dcterms:W3CDTF">2018-04-09T03:49:15Z</dcterms:created>
  <dcterms:modified xsi:type="dcterms:W3CDTF">2018-04-14T06:58:19Z</dcterms:modified>
</cp:coreProperties>
</file>